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51" r:id="rId3"/>
    <p:sldId id="306" r:id="rId4"/>
    <p:sldId id="305" r:id="rId5"/>
    <p:sldId id="304" r:id="rId6"/>
    <p:sldId id="300" r:id="rId7"/>
    <p:sldId id="317" r:id="rId8"/>
    <p:sldId id="264" r:id="rId9"/>
    <p:sldId id="314" r:id="rId10"/>
    <p:sldId id="290" r:id="rId11"/>
    <p:sldId id="293" r:id="rId12"/>
    <p:sldId id="315" r:id="rId13"/>
    <p:sldId id="316" r:id="rId14"/>
    <p:sldId id="345" r:id="rId15"/>
    <p:sldId id="269" r:id="rId16"/>
    <p:sldId id="318" r:id="rId17"/>
    <p:sldId id="344" r:id="rId18"/>
    <p:sldId id="283" r:id="rId19"/>
    <p:sldId id="295" r:id="rId20"/>
    <p:sldId id="261" r:id="rId21"/>
    <p:sldId id="267" r:id="rId22"/>
    <p:sldId id="302" r:id="rId23"/>
    <p:sldId id="347" r:id="rId24"/>
    <p:sldId id="319" r:id="rId25"/>
    <p:sldId id="272" r:id="rId26"/>
    <p:sldId id="307" r:id="rId27"/>
    <p:sldId id="334" r:id="rId28"/>
    <p:sldId id="329" r:id="rId29"/>
    <p:sldId id="330" r:id="rId30"/>
    <p:sldId id="331" r:id="rId31"/>
    <p:sldId id="303" r:id="rId32"/>
    <p:sldId id="335" r:id="rId33"/>
    <p:sldId id="276" r:id="rId34"/>
    <p:sldId id="277" r:id="rId35"/>
    <p:sldId id="349" r:id="rId36"/>
    <p:sldId id="297" r:id="rId37"/>
    <p:sldId id="278" r:id="rId38"/>
    <p:sldId id="279" r:id="rId39"/>
    <p:sldId id="280" r:id="rId40"/>
    <p:sldId id="281" r:id="rId41"/>
    <p:sldId id="287" r:id="rId42"/>
    <p:sldId id="289" r:id="rId43"/>
    <p:sldId id="288" r:id="rId44"/>
    <p:sldId id="296" r:id="rId45"/>
    <p:sldId id="313" r:id="rId46"/>
    <p:sldId id="275" r:id="rId47"/>
    <p:sldId id="320" r:id="rId48"/>
    <p:sldId id="337" r:id="rId49"/>
    <p:sldId id="339" r:id="rId50"/>
    <p:sldId id="340" r:id="rId51"/>
    <p:sldId id="350" r:id="rId52"/>
    <p:sldId id="341" r:id="rId53"/>
    <p:sldId id="342" r:id="rId54"/>
    <p:sldId id="338" r:id="rId55"/>
    <p:sldId id="327" r:id="rId56"/>
    <p:sldId id="328" r:id="rId57"/>
    <p:sldId id="310" r:id="rId58"/>
    <p:sldId id="311" r:id="rId59"/>
    <p:sldId id="312" r:id="rId60"/>
    <p:sldId id="294" r:id="rId61"/>
    <p:sldId id="353" r:id="rId62"/>
    <p:sldId id="354" r:id="rId63"/>
    <p:sldId id="321" r:id="rId64"/>
    <p:sldId id="355" r:id="rId65"/>
    <p:sldId id="357" r:id="rId66"/>
    <p:sldId id="356" r:id="rId67"/>
    <p:sldId id="358" r:id="rId68"/>
    <p:sldId id="263" r:id="rId69"/>
    <p:sldId id="323" r:id="rId70"/>
    <p:sldId id="360" r:id="rId71"/>
    <p:sldId id="361" r:id="rId72"/>
    <p:sldId id="343" r:id="rId73"/>
    <p:sldId id="359" r:id="rId74"/>
    <p:sldId id="273" r:id="rId75"/>
    <p:sldId id="274" r:id="rId76"/>
    <p:sldId id="308" r:id="rId7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FFFF99"/>
    <a:srgbClr val="A50021"/>
    <a:srgbClr val="FF9900"/>
    <a:srgbClr val="008000"/>
    <a:srgbClr val="006600"/>
    <a:srgbClr val="003399"/>
    <a:srgbClr val="C0C0C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 showGuides="1">
      <p:cViewPr varScale="1">
        <p:scale>
          <a:sx n="73" d="100"/>
          <a:sy n="73" d="100"/>
        </p:scale>
        <p:origin x="-147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6969B-C71C-4764-8A8D-7636527DF5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092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6BD02-0A3F-46F6-871C-AF18CC8893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35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C6BAE-65DA-45A1-97A4-38027C922A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04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98135-5FE1-459F-9F4C-4096E8F7D7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02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46434-DD39-4D4A-BC0D-1FD163D0BF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98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74B8F-FE13-4903-98A8-49909B7079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41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DB4C7-E80F-43E2-B521-AAAC1EAF28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97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92BE9-9F4B-4FBF-9ACA-E19D6ACBA6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4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5D575-9BE3-45C1-AEC0-55855191EA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1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127F7-5945-4780-BE62-443F373B34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97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36B99-DF04-45FA-81C5-0112A7ED6E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139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Klepnutím lze upravit styly předlohy textu.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</a:t>
            </a:r>
          </a:p>
          <a:p>
            <a:pPr lvl="4"/>
            <a:r>
              <a:rPr lang="en-GB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0E232BD-846F-42B1-AE22-3F70B5ED39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metodykv.wz.cz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png"/><Relationship Id="rId4" Type="http://schemas.openxmlformats.org/officeDocument/2006/relationships/image" Target="../media/image44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31670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4000" smtClean="0"/>
              <a:t/>
            </a:r>
            <a:br>
              <a:rPr lang="cs-CZ" sz="4000" smtClean="0"/>
            </a:br>
            <a:r>
              <a:rPr lang="cs-CZ" sz="4000" smtClean="0"/>
              <a:t>Analýza kvantitativních dat II a III.</a:t>
            </a:r>
            <a:br>
              <a:rPr lang="cs-CZ" sz="4000" smtClean="0"/>
            </a:br>
            <a:r>
              <a:rPr lang="cs-CZ" sz="4000" smtClean="0"/>
              <a:t/>
            </a:r>
            <a:br>
              <a:rPr lang="cs-CZ" sz="4000" smtClean="0"/>
            </a:br>
            <a:r>
              <a:rPr lang="cs-CZ" b="1" smtClean="0"/>
              <a:t>Regresní analýza</a:t>
            </a:r>
            <a:br>
              <a:rPr lang="cs-CZ" b="1" smtClean="0"/>
            </a:br>
            <a:r>
              <a:rPr lang="cs-CZ" sz="3600" smtClean="0"/>
              <a:t>mnohorozměrná lineární regrese </a:t>
            </a:r>
            <a:br>
              <a:rPr lang="cs-CZ" sz="3600" smtClean="0"/>
            </a:br>
            <a:r>
              <a:rPr lang="cs-CZ" sz="2800" smtClean="0"/>
              <a:t>– metoda nejmenších čtverců (OLS)</a:t>
            </a:r>
            <a:endParaRPr lang="en-US" sz="28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68863"/>
            <a:ext cx="6400800" cy="7699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2400" b="1" dirty="0" smtClean="0"/>
              <a:t>Jiří Šafr</a:t>
            </a:r>
            <a:r>
              <a:rPr lang="cs-CZ" sz="2400" dirty="0" smtClean="0">
                <a:solidFill>
                  <a:schemeClr val="accent2"/>
                </a:solidFill>
              </a:rPr>
              <a:t/>
            </a:r>
            <a:br>
              <a:rPr lang="cs-CZ" sz="2400" dirty="0" smtClean="0">
                <a:solidFill>
                  <a:schemeClr val="accent2"/>
                </a:solidFill>
              </a:rPr>
            </a:br>
            <a:r>
              <a:rPr lang="cs-CZ" sz="2400" dirty="0" smtClean="0">
                <a:solidFill>
                  <a:schemeClr val="accent2"/>
                </a:solidFill>
              </a:rPr>
              <a:t> </a:t>
            </a:r>
            <a:r>
              <a:rPr lang="cs-CZ" sz="1600" dirty="0" err="1" smtClean="0">
                <a:solidFill>
                  <a:schemeClr val="accent2"/>
                </a:solidFill>
              </a:rPr>
              <a:t>jiri.safr</a:t>
            </a:r>
            <a:r>
              <a:rPr lang="cs-CZ" sz="1600" dirty="0" smtClean="0">
                <a:solidFill>
                  <a:schemeClr val="accent2"/>
                </a:solidFill>
              </a:rPr>
              <a:t>(zavináč)seznam.cz</a:t>
            </a:r>
            <a:endParaRPr lang="en-US" sz="1600" dirty="0" smtClean="0">
              <a:solidFill>
                <a:schemeClr val="accent2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700338" y="6237288"/>
            <a:ext cx="4895998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cs-CZ" sz="1200" dirty="0"/>
              <a:t>poslední</a:t>
            </a:r>
            <a:r>
              <a:rPr lang="cs-CZ" sz="1200" b="1" dirty="0"/>
              <a:t> </a:t>
            </a:r>
            <a:r>
              <a:rPr lang="cs-CZ" sz="1200" b="1" dirty="0">
                <a:solidFill>
                  <a:srgbClr val="A50021"/>
                </a:solidFill>
              </a:rPr>
              <a:t>aktualizace </a:t>
            </a:r>
            <a:r>
              <a:rPr lang="cs-CZ" sz="1200" b="1" dirty="0" smtClean="0">
                <a:solidFill>
                  <a:srgbClr val="A50021"/>
                </a:solidFill>
              </a:rPr>
              <a:t>21. 5. 2017</a:t>
            </a:r>
            <a:r>
              <a:rPr lang="cs-CZ" sz="900" dirty="0" smtClean="0">
                <a:solidFill>
                  <a:srgbClr val="A50021"/>
                </a:solidFill>
              </a:rPr>
              <a:t>, </a:t>
            </a:r>
            <a:br>
              <a:rPr lang="cs-CZ" sz="900" dirty="0" smtClean="0">
                <a:solidFill>
                  <a:srgbClr val="A50021"/>
                </a:solidFill>
              </a:rPr>
            </a:br>
            <a:r>
              <a:rPr lang="cs-CZ" sz="800" dirty="0" smtClean="0"/>
              <a:t>1.3</a:t>
            </a:r>
            <a:r>
              <a:rPr lang="cs-CZ" sz="800" dirty="0"/>
              <a:t>. </a:t>
            </a:r>
            <a:r>
              <a:rPr lang="cs-CZ" sz="800" dirty="0" smtClean="0"/>
              <a:t>2017; 19.8</a:t>
            </a:r>
            <a:r>
              <a:rPr lang="cs-CZ" sz="800" dirty="0"/>
              <a:t>. </a:t>
            </a:r>
            <a:r>
              <a:rPr lang="cs-CZ" sz="800" dirty="0" smtClean="0"/>
              <a:t>2016; 23.6</a:t>
            </a:r>
            <a:r>
              <a:rPr lang="cs-CZ" sz="800" dirty="0"/>
              <a:t>. </a:t>
            </a:r>
            <a:r>
              <a:rPr lang="cs-CZ" sz="800" dirty="0" smtClean="0"/>
              <a:t>2016; 26.4</a:t>
            </a:r>
            <a:r>
              <a:rPr lang="cs-CZ" sz="800" dirty="0"/>
              <a:t>. </a:t>
            </a:r>
            <a:r>
              <a:rPr lang="cs-CZ" sz="800" dirty="0" smtClean="0"/>
              <a:t>2015; </a:t>
            </a:r>
            <a:r>
              <a:rPr lang="cs-CZ" sz="800" dirty="0"/>
              <a:t>13.5. 2014</a:t>
            </a:r>
            <a:endParaRPr lang="cs-CZ" sz="900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4213" y="404813"/>
            <a:ext cx="7848600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UK FHS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Historická sociologie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(LS </a:t>
            </a:r>
            <a:r>
              <a:rPr lang="cs-CZ" b="1" dirty="0" smtClean="0">
                <a:solidFill>
                  <a:srgbClr val="663300"/>
                </a:solidFill>
              </a:rPr>
              <a:t>2011-2014</a:t>
            </a:r>
            <a:r>
              <a:rPr lang="cs-CZ" b="1" dirty="0">
                <a:solidFill>
                  <a:srgbClr val="663300"/>
                </a:solidFill>
              </a:rPr>
              <a:t>+)</a:t>
            </a:r>
          </a:p>
          <a:p>
            <a:pPr eaLnBrk="1" hangingPunct="1">
              <a:spcBef>
                <a:spcPct val="50000"/>
              </a:spcBef>
            </a:pPr>
            <a:endParaRPr lang="cs-CZ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8856663" cy="1143000"/>
          </a:xfrm>
        </p:spPr>
        <p:txBody>
          <a:bodyPr/>
          <a:lstStyle/>
          <a:p>
            <a:pPr eaLnBrk="1" hangingPunct="1"/>
            <a:r>
              <a:rPr lang="cs-CZ" sz="3200" smtClean="0"/>
              <a:t>Mezigenerační vzdělanostní mobilita – </a:t>
            </a:r>
            <a:br>
              <a:rPr lang="cs-CZ" sz="3200" smtClean="0"/>
            </a:br>
            <a:r>
              <a:rPr lang="cs-CZ" sz="2800" smtClean="0"/>
              <a:t>lineárně regresní přímka (metoda nejmenších čtverců)</a:t>
            </a:r>
          </a:p>
        </p:txBody>
      </p:sp>
      <p:graphicFrame>
        <p:nvGraphicFramePr>
          <p:cNvPr id="9219" name="Object 55"/>
          <p:cNvGraphicFramePr>
            <a:graphicFrameLocks noChangeAspect="1"/>
          </p:cNvGraphicFramePr>
          <p:nvPr/>
        </p:nvGraphicFramePr>
        <p:xfrm>
          <a:off x="250825" y="2133600"/>
          <a:ext cx="2379663" cy="345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8" name="List" r:id="rId3" imgW="1228725" imgH="1790510" progId="Excel.Sheet.8">
                  <p:embed/>
                </p:oleObj>
              </mc:Choice>
              <mc:Fallback>
                <p:oleObj name="List" r:id="rId3" imgW="1228725" imgH="1790510" progId="Excel.Sheet.8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133600"/>
                        <a:ext cx="2379663" cy="345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0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279525"/>
            <a:ext cx="6154738" cy="462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1" name="Rectangle 5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9222" name="Text Box 58"/>
          <p:cNvSpPr txBox="1">
            <a:spLocks noChangeArrowheads="1"/>
          </p:cNvSpPr>
          <p:nvPr/>
        </p:nvSpPr>
        <p:spPr bwMode="auto">
          <a:xfrm>
            <a:off x="468313" y="6308725"/>
            <a:ext cx="5473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200"/>
              <a:t>Zdroj: [Treiman 2009: 88]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771775" y="6165304"/>
            <a:ext cx="5904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Jak se mění rozdělení závislé proměnné při změnách závislé proměnné?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pPr eaLnBrk="1" hangingPunct="1"/>
            <a:r>
              <a:rPr lang="cs-CZ" smtClean="0">
                <a:hlinkClick r:id="rId2"/>
              </a:rPr>
              <a:t>http://metodykv.wz.cz/</a:t>
            </a:r>
            <a:r>
              <a:rPr lang="cs-CZ" smtClean="0"/>
              <a:t/>
            </a:r>
            <a:br>
              <a:rPr lang="cs-CZ" smtClean="0"/>
            </a:br>
            <a:r>
              <a:rPr lang="cs-CZ" b="1" smtClean="0"/>
              <a:t>VzdOtecSyn.xls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765175"/>
            <a:ext cx="6400800" cy="1752600"/>
          </a:xfrm>
        </p:spPr>
        <p:txBody>
          <a:bodyPr/>
          <a:lstStyle/>
          <a:p>
            <a:pPr eaLnBrk="1" hangingPunct="1"/>
            <a:r>
              <a:rPr lang="cs-CZ" smtClean="0"/>
              <a:t>DATA </a:t>
            </a:r>
          </a:p>
          <a:p>
            <a:pPr eaLnBrk="1" hangingPunct="1"/>
            <a:r>
              <a:rPr lang="cs-CZ" smtClean="0"/>
              <a:t>pro předchozí příklad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Jak najít optimální přímku pro </a:t>
            </a:r>
            <a:r>
              <a:rPr lang="cs-CZ" dirty="0" err="1" smtClean="0"/>
              <a:t>spoluvýskyt</a:t>
            </a:r>
            <a:r>
              <a:rPr lang="cs-CZ" dirty="0" smtClean="0"/>
              <a:t> hodnot X a Y?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Určení parametrů regresní přímky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943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Určení parametrů regresní </a:t>
            </a:r>
            <a:r>
              <a:rPr lang="cs-CZ" sz="4000" dirty="0" smtClean="0"/>
              <a:t>přímky</a:t>
            </a:r>
            <a:r>
              <a:rPr lang="cs-CZ" sz="4000" dirty="0"/>
              <a:t/>
            </a:r>
            <a:br>
              <a:rPr lang="cs-CZ" sz="4000" dirty="0"/>
            </a:b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sz="2800" dirty="0" smtClean="0"/>
              <a:t>Lepší řešení</a:t>
            </a:r>
          </a:p>
          <a:p>
            <a:endParaRPr lang="cs-C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78425"/>
            <a:ext cx="6943725" cy="260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09758"/>
            <a:ext cx="3384376" cy="2319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aoblený obdélníkový popisek 3"/>
          <p:cNvSpPr/>
          <p:nvPr/>
        </p:nvSpPr>
        <p:spPr>
          <a:xfrm>
            <a:off x="5436096" y="1074734"/>
            <a:ext cx="3456384" cy="2232248"/>
          </a:xfrm>
          <a:prstGeom prst="wedgeRoundRectCallout">
            <a:avLst>
              <a:gd name="adj1" fmla="val -122147"/>
              <a:gd name="adj2" fmla="val -91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Součet residuí – není dobrým řešením, protože pokud libovolná přímka prochází bodem, kde jsou průměry hodnot X a Y, pak je pro ní součet residuí vždy 0. </a:t>
            </a:r>
            <a:r>
              <a:rPr lang="cs-CZ" b="1" dirty="0" smtClean="0"/>
              <a:t>Přitom většina těchto přímek nevystihuje charakter dat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051876" y="6484465"/>
            <a:ext cx="3058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[Hanousek,</a:t>
            </a:r>
            <a:r>
              <a:rPr lang="cs-CZ" sz="1200" dirty="0"/>
              <a:t> </a:t>
            </a:r>
            <a:r>
              <a:rPr lang="cs-CZ" sz="1200" dirty="0" err="1"/>
              <a:t>Charamza</a:t>
            </a:r>
            <a:r>
              <a:rPr lang="cs-CZ" sz="1200" dirty="0" smtClean="0"/>
              <a:t> 1992: 166]</a:t>
            </a:r>
            <a:endParaRPr lang="cs-CZ" sz="1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718862" y="6438297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Metoda nejmenších čtverců (OLS)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111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5825" y="116632"/>
            <a:ext cx="8229600" cy="1143000"/>
          </a:xfrm>
        </p:spPr>
        <p:txBody>
          <a:bodyPr/>
          <a:lstStyle/>
          <a:p>
            <a:pPr eaLnBrk="1" hangingPunct="1"/>
            <a:r>
              <a:rPr lang="cs-CZ" dirty="0" smtClean="0"/>
              <a:t>OLS:  Chyba predikce (</a:t>
            </a:r>
            <a:r>
              <a:rPr lang="cs-CZ" dirty="0" err="1" smtClean="0"/>
              <a:t>residual</a:t>
            </a:r>
            <a:r>
              <a:rPr lang="cs-CZ" dirty="0" smtClean="0"/>
              <a:t>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628800"/>
            <a:ext cx="5268912" cy="407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3492500" y="1916832"/>
            <a:ext cx="0" cy="10795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68313" y="6308725"/>
            <a:ext cx="5473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200"/>
              <a:t>Zdroj: [Treiman 2009: 90]</a:t>
            </a:r>
          </a:p>
        </p:txBody>
      </p:sp>
      <p:sp>
        <p:nvSpPr>
          <p:cNvPr id="10247" name="TextovéPole 1"/>
          <p:cNvSpPr txBox="1">
            <a:spLocks noChangeArrowheads="1"/>
          </p:cNvSpPr>
          <p:nvPr/>
        </p:nvSpPr>
        <p:spPr bwMode="auto">
          <a:xfrm>
            <a:off x="5508104" y="1774825"/>
            <a:ext cx="3418409" cy="163121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2000" b="1" dirty="0"/>
              <a:t>sklon regresní přímky → regresní koeficient (</a:t>
            </a:r>
            <a:r>
              <a:rPr lang="cs-CZ" sz="2000" b="1" dirty="0" err="1"/>
              <a:t>Slope</a:t>
            </a:r>
            <a:r>
              <a:rPr lang="cs-CZ" sz="2000" b="1" dirty="0"/>
              <a:t>)</a:t>
            </a:r>
          </a:p>
          <a:p>
            <a:pPr eaLnBrk="1" hangingPunct="1"/>
            <a:endParaRPr lang="cs-CZ" b="1" dirty="0"/>
          </a:p>
          <a:p>
            <a:pPr eaLnBrk="1" hangingPunct="1"/>
            <a:r>
              <a:rPr lang="cs-CZ" sz="2400" b="1" dirty="0"/>
              <a:t>b = COV(X,Y) / var (X)</a:t>
            </a:r>
          </a:p>
          <a:p>
            <a:pPr eaLnBrk="1" hangingPunct="1"/>
            <a:endParaRPr lang="cs-CZ" b="1" dirty="0"/>
          </a:p>
        </p:txBody>
      </p:sp>
      <p:sp>
        <p:nvSpPr>
          <p:cNvPr id="10248" name="TextovéPole 1"/>
          <p:cNvSpPr txBox="1">
            <a:spLocks noChangeArrowheads="1"/>
          </p:cNvSpPr>
          <p:nvPr/>
        </p:nvSpPr>
        <p:spPr bwMode="auto">
          <a:xfrm>
            <a:off x="5508104" y="3573017"/>
            <a:ext cx="3418409" cy="224676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b="1" dirty="0"/>
              <a:t>Rezidua</a:t>
            </a:r>
            <a:r>
              <a:rPr lang="cs-CZ" dirty="0"/>
              <a:t> = rozdíl mezi </a:t>
            </a:r>
            <a:r>
              <a:rPr lang="cs-CZ" i="1" dirty="0"/>
              <a:t>skutečnou</a:t>
            </a:r>
            <a:r>
              <a:rPr lang="cs-CZ" dirty="0"/>
              <a:t> (naměřenou - empirickou) hodnotou a hodnotou </a:t>
            </a:r>
            <a:r>
              <a:rPr lang="cs-CZ" i="1" dirty="0"/>
              <a:t>predikovanou na základě modelu</a:t>
            </a:r>
          </a:p>
          <a:p>
            <a:pPr eaLnBrk="1" hangingPunct="1"/>
            <a:r>
              <a:rPr lang="cs-CZ" i="1" dirty="0"/>
              <a:t>→ </a:t>
            </a:r>
            <a:r>
              <a:rPr lang="cs-CZ" b="1" dirty="0"/>
              <a:t>Chyba </a:t>
            </a:r>
            <a:r>
              <a:rPr lang="cs-CZ" b="1" dirty="0" smtClean="0"/>
              <a:t>modelu </a:t>
            </a:r>
            <a:r>
              <a:rPr lang="el-GR" b="1" i="1" dirty="0"/>
              <a:t>ϵ</a:t>
            </a:r>
            <a:endParaRPr lang="cs-CZ" b="1" dirty="0"/>
          </a:p>
          <a:p>
            <a:pPr eaLnBrk="1" hangingPunct="1"/>
            <a:r>
              <a:rPr lang="cs-CZ" sz="1600" dirty="0"/>
              <a:t>(nízká hodnota residuí → model dobře odpovídá datům)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555776" y="5847060"/>
            <a:ext cx="6370737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Chybová složka </a:t>
            </a:r>
            <a:r>
              <a:rPr lang="el-GR" b="1" i="1" dirty="0" smtClean="0"/>
              <a:t>ϵ</a:t>
            </a:r>
            <a:r>
              <a:rPr lang="cs-CZ" b="1" dirty="0" smtClean="0"/>
              <a:t> (suma residuí / residuální rozptyl) </a:t>
            </a:r>
            <a:r>
              <a:rPr lang="cs-CZ" dirty="0" smtClean="0"/>
              <a:t>zahrnuje všechny faktory, které ovlivňují závislou proměnnou </a:t>
            </a:r>
            <a:r>
              <a:rPr lang="cs-CZ" b="1" dirty="0" smtClean="0"/>
              <a:t>mimo nezávislé proměnné zahrnuté v našem modelu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623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6632"/>
            <a:ext cx="8857108" cy="1008112"/>
          </a:xfrm>
        </p:spPr>
        <p:txBody>
          <a:bodyPr/>
          <a:lstStyle/>
          <a:p>
            <a:pPr eaLnBrk="1" hangingPunct="1"/>
            <a:r>
              <a:rPr lang="cs-CZ" sz="3600" b="1" dirty="0" smtClean="0"/>
              <a:t>Lineární regrese – parametry modelu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3600" dirty="0" smtClean="0"/>
              <a:t> Metoda nejmenších čtverců (OLS)</a:t>
            </a:r>
            <a:endParaRPr lang="en-GB" sz="36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00663"/>
            <a:ext cx="2746375" cy="825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b="1" smtClean="0">
                <a:latin typeface="Times New Roman" pitchFamily="18" charset="0"/>
                <a:cs typeface="Arial" pitchFamily="34" charset="0"/>
              </a:rPr>
              <a:t>y = a + b</a:t>
            </a:r>
            <a:r>
              <a:rPr lang="cs-CZ" b="1" baseline="-250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*</a:t>
            </a:r>
            <a:r>
              <a:rPr lang="cs-CZ" b="1" smtClean="0">
                <a:latin typeface="Times New Roman" pitchFamily="18" charset="0"/>
                <a:cs typeface="Arial" pitchFamily="34" charset="0"/>
              </a:rPr>
              <a:t>x</a:t>
            </a:r>
            <a:endParaRPr lang="en-GB" b="1" smtClean="0"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2292" name="Picture 9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4"/>
          <a:stretch>
            <a:fillRect/>
          </a:stretch>
        </p:blipFill>
        <p:spPr bwMode="auto">
          <a:xfrm>
            <a:off x="179388" y="1557338"/>
            <a:ext cx="4392612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2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85913"/>
            <a:ext cx="45720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13"/>
          <p:cNvSpPr txBox="1">
            <a:spLocks noChangeArrowheads="1"/>
          </p:cNvSpPr>
          <p:nvPr/>
        </p:nvSpPr>
        <p:spPr bwMode="auto">
          <a:xfrm>
            <a:off x="3851275" y="5013325"/>
            <a:ext cx="496887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b="1"/>
              <a:t>OLS (Ordinary Least Squares)</a:t>
            </a:r>
          </a:p>
          <a:p>
            <a:pPr eaLnBrk="1" hangingPunct="1">
              <a:spcBef>
                <a:spcPct val="50000"/>
              </a:spcBef>
            </a:pPr>
            <a:r>
              <a:rPr lang="cs-CZ"/>
              <a:t>Přímka minimalizuje součet ploch čtverců vzdáleností naměřených hodnot od predikované přímky. </a:t>
            </a:r>
            <a:br>
              <a:rPr lang="cs-CZ"/>
            </a:br>
            <a:r>
              <a:rPr lang="cs-CZ"/>
              <a:t>Kritériem je nejmenší čtverec chyby odhadu.</a:t>
            </a:r>
          </a:p>
        </p:txBody>
      </p:sp>
      <p:sp>
        <p:nvSpPr>
          <p:cNvPr id="12295" name="AutoShape 14"/>
          <p:cNvSpPr>
            <a:spLocks noChangeArrowheads="1"/>
          </p:cNvSpPr>
          <p:nvPr/>
        </p:nvSpPr>
        <p:spPr bwMode="auto">
          <a:xfrm>
            <a:off x="2339975" y="3573463"/>
            <a:ext cx="1439863" cy="576262"/>
          </a:xfrm>
          <a:prstGeom prst="wedgeRectCallout">
            <a:avLst>
              <a:gd name="adj1" fmla="val -156727"/>
              <a:gd name="adj2" fmla="val 2355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cs-CZ" sz="1600" b="1"/>
              <a:t>Konstanta</a:t>
            </a:r>
            <a:r>
              <a:rPr lang="cs-CZ" sz="1600"/>
              <a:t> (</a:t>
            </a:r>
            <a:r>
              <a:rPr lang="cs-CZ" sz="1600" i="1"/>
              <a:t>intercept</a:t>
            </a:r>
            <a:r>
              <a:rPr lang="cs-CZ" sz="1600"/>
              <a:t>)</a:t>
            </a:r>
            <a:endParaRPr lang="en-GB" sz="1600"/>
          </a:p>
        </p:txBody>
      </p:sp>
      <p:sp>
        <p:nvSpPr>
          <p:cNvPr id="12296" name="AutoShape 15"/>
          <p:cNvSpPr>
            <a:spLocks noChangeArrowheads="1"/>
          </p:cNvSpPr>
          <p:nvPr/>
        </p:nvSpPr>
        <p:spPr bwMode="auto">
          <a:xfrm>
            <a:off x="971550" y="1557338"/>
            <a:ext cx="2160588" cy="647700"/>
          </a:xfrm>
          <a:prstGeom prst="wedgeRectCallout">
            <a:avLst>
              <a:gd name="adj1" fmla="val 57495"/>
              <a:gd name="adj2" fmla="val 10784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cs-CZ" sz="1600" b="1" dirty="0"/>
              <a:t>Regresní </a:t>
            </a:r>
            <a:r>
              <a:rPr lang="cs-CZ" sz="1600" b="1" dirty="0" smtClean="0"/>
              <a:t>koeficient</a:t>
            </a:r>
            <a:r>
              <a:rPr lang="cs-CZ" sz="1600" dirty="0" smtClean="0"/>
              <a:t> </a:t>
            </a:r>
            <a:r>
              <a:rPr lang="cs-CZ" sz="1600" dirty="0"/>
              <a:t>(</a:t>
            </a:r>
            <a:r>
              <a:rPr lang="cs-CZ" sz="1600" i="1" dirty="0" err="1"/>
              <a:t>slope</a:t>
            </a:r>
            <a:r>
              <a:rPr lang="cs-CZ" sz="1600" dirty="0"/>
              <a:t>)</a:t>
            </a:r>
            <a:endParaRPr lang="en-GB" sz="1600" dirty="0"/>
          </a:p>
        </p:txBody>
      </p:sp>
      <p:cxnSp>
        <p:nvCxnSpPr>
          <p:cNvPr id="3" name="Přímá spojnice 2"/>
          <p:cNvCxnSpPr/>
          <p:nvPr/>
        </p:nvCxnSpPr>
        <p:spPr>
          <a:xfrm>
            <a:off x="4788024" y="3243263"/>
            <a:ext cx="4032126" cy="0"/>
          </a:xfrm>
          <a:prstGeom prst="line">
            <a:avLst/>
          </a:prstGeom>
          <a:ln w="12700">
            <a:solidFill>
              <a:srgbClr val="A5002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6659562" y="1856016"/>
            <a:ext cx="2160588" cy="647700"/>
          </a:xfrm>
          <a:prstGeom prst="wedgeRectCallout">
            <a:avLst>
              <a:gd name="adj1" fmla="val -66448"/>
              <a:gd name="adj2" fmla="val 16330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cs-CZ" sz="1600" dirty="0" smtClean="0"/>
              <a:t>Průměr závislé proměnné Y</a:t>
            </a:r>
            <a:endParaRPr lang="en-GB" sz="1600" dirty="0"/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5076056" y="3877469"/>
            <a:ext cx="2592288" cy="647700"/>
          </a:xfrm>
          <a:prstGeom prst="wedgeRectCallout">
            <a:avLst>
              <a:gd name="adj1" fmla="val 35577"/>
              <a:gd name="adj2" fmla="val -7871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cs-CZ" sz="1600" dirty="0" smtClean="0"/>
              <a:t>Druhé mocniny residuí (čtverce odchylek)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43000"/>
          </a:xfrm>
        </p:spPr>
        <p:txBody>
          <a:bodyPr/>
          <a:lstStyle/>
          <a:p>
            <a:r>
              <a:rPr lang="cs-CZ" dirty="0" smtClean="0"/>
              <a:t>Pozor na oblast dat při používání získaných odhadů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cs-CZ" sz="3000" dirty="0" smtClean="0"/>
              <a:t>Výsledky (rovnici </a:t>
            </a:r>
            <a:r>
              <a:rPr lang="cs-CZ" sz="3000" dirty="0"/>
              <a:t>pro </a:t>
            </a:r>
            <a:r>
              <a:rPr lang="cs-CZ" sz="3000" dirty="0" smtClean="0"/>
              <a:t>výpočet Y) </a:t>
            </a:r>
            <a:r>
              <a:rPr lang="cs-CZ" sz="3000" dirty="0" err="1" smtClean="0"/>
              <a:t>Ize</a:t>
            </a:r>
            <a:r>
              <a:rPr lang="cs-CZ" sz="3000" dirty="0" smtClean="0"/>
              <a:t> používat </a:t>
            </a:r>
            <a:r>
              <a:rPr lang="cs-CZ" sz="3000" dirty="0"/>
              <a:t>jen v rozsahu </a:t>
            </a:r>
            <a:r>
              <a:rPr lang="cs-CZ" sz="3000" dirty="0" smtClean="0"/>
              <a:t>hodnot, </a:t>
            </a:r>
            <a:r>
              <a:rPr lang="pl-PL" sz="3000" dirty="0" smtClean="0"/>
              <a:t>na zakladě kterých </a:t>
            </a:r>
            <a:r>
              <a:rPr lang="pl-PL" sz="3000" dirty="0"/>
              <a:t>jsme odhadli regresni koeficienty</a:t>
            </a:r>
            <a:r>
              <a:rPr lang="pl-PL" sz="3000" dirty="0" smtClean="0"/>
              <a:t>.</a:t>
            </a:r>
          </a:p>
          <a:p>
            <a:r>
              <a:rPr lang="pl-PL" sz="3000" dirty="0" smtClean="0"/>
              <a:t>Mimo </a:t>
            </a:r>
            <a:r>
              <a:rPr lang="pl-PL" sz="3000" dirty="0"/>
              <a:t>tuto oblast jsou </a:t>
            </a:r>
            <a:r>
              <a:rPr lang="pl-PL" sz="3000" dirty="0" smtClean="0"/>
              <a:t>naše výpočty (</a:t>
            </a:r>
            <a:r>
              <a:rPr lang="pl-PL" sz="3000" dirty="0"/>
              <a:t>bez </a:t>
            </a:r>
            <a:r>
              <a:rPr lang="pl-PL" sz="3000" dirty="0" smtClean="0"/>
              <a:t>dalších znalostí) </a:t>
            </a:r>
            <a:r>
              <a:rPr lang="cs-CZ" sz="3000" dirty="0" smtClean="0"/>
              <a:t>k ničemu.</a:t>
            </a:r>
            <a:endParaRPr lang="cs-CZ" sz="3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65" y="3922023"/>
            <a:ext cx="3972306" cy="249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953733"/>
            <a:ext cx="3932682" cy="246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5868144" y="3645023"/>
            <a:ext cx="3058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[Hanousek,</a:t>
            </a:r>
            <a:r>
              <a:rPr lang="cs-CZ" sz="1200" dirty="0"/>
              <a:t> </a:t>
            </a:r>
            <a:r>
              <a:rPr lang="cs-CZ" sz="1200" dirty="0" err="1"/>
              <a:t>Charamza</a:t>
            </a:r>
            <a:r>
              <a:rPr lang="cs-CZ" sz="1200" dirty="0" smtClean="0"/>
              <a:t> 1992: 170]</a:t>
            </a:r>
            <a:endParaRPr lang="cs-CZ" sz="1200" dirty="0"/>
          </a:p>
        </p:txBody>
      </p:sp>
      <p:sp>
        <p:nvSpPr>
          <p:cNvPr id="4" name="Ovál 3"/>
          <p:cNvSpPr/>
          <p:nvPr/>
        </p:nvSpPr>
        <p:spPr>
          <a:xfrm>
            <a:off x="3203848" y="4149080"/>
            <a:ext cx="1242723" cy="10210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7020271" y="3953734"/>
            <a:ext cx="1700433" cy="134747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6"/>
          <p:cNvCxnSpPr/>
          <p:nvPr/>
        </p:nvCxnSpPr>
        <p:spPr>
          <a:xfrm flipV="1">
            <a:off x="3311860" y="4149080"/>
            <a:ext cx="0" cy="20882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6754364" y="4126063"/>
            <a:ext cx="0" cy="20882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38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cs-CZ" sz="3600" dirty="0"/>
              <a:t>Pozor na oblast dat při používání získaných odhadů</a:t>
            </a:r>
            <a:br>
              <a:rPr lang="cs-CZ" sz="3600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16493" y="1503451"/>
            <a:ext cx="2952328" cy="4214616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Extrapolace </a:t>
            </a:r>
            <a:r>
              <a:rPr lang="cs-CZ" dirty="0" smtClean="0"/>
              <a:t>lineárního </a:t>
            </a:r>
            <a:r>
              <a:rPr lang="cs-CZ" dirty="0"/>
              <a:t>vztahu </a:t>
            </a:r>
            <a:r>
              <a:rPr lang="cs-CZ" b="1" dirty="0"/>
              <a:t>mimo rozmezí </a:t>
            </a:r>
            <a:r>
              <a:rPr lang="cs-CZ" b="1" dirty="0" smtClean="0"/>
              <a:t>dostupných dat </a:t>
            </a:r>
            <a:r>
              <a:rPr lang="cs-CZ" dirty="0" smtClean="0"/>
              <a:t>může </a:t>
            </a:r>
            <a:r>
              <a:rPr lang="cs-CZ" dirty="0"/>
              <a:t>být </a:t>
            </a:r>
            <a:r>
              <a:rPr lang="cs-CZ" dirty="0" smtClean="0"/>
              <a:t>nebezpečná!</a:t>
            </a:r>
            <a:endParaRPr lang="cs-CZ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5040560" cy="4879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39552" y="6381328"/>
            <a:ext cx="6408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Zdroj</a:t>
            </a:r>
            <a:r>
              <a:rPr lang="cs-CZ" sz="1400" dirty="0"/>
              <a:t>: [</a:t>
            </a:r>
            <a:r>
              <a:rPr lang="cs-CZ" sz="1400" dirty="0" err="1" smtClean="0"/>
              <a:t>Afifi</a:t>
            </a:r>
            <a:r>
              <a:rPr lang="cs-CZ" sz="1400" dirty="0"/>
              <a:t>, </a:t>
            </a:r>
            <a:r>
              <a:rPr lang="cs-CZ" sz="1400" dirty="0" err="1" smtClean="0"/>
              <a:t>Clark</a:t>
            </a:r>
            <a:r>
              <a:rPr lang="cs-CZ" sz="1400" dirty="0" smtClean="0"/>
              <a:t> 1996: 89 (</a:t>
            </a:r>
            <a:r>
              <a:rPr lang="cs-CZ" sz="1400" dirty="0" err="1" smtClean="0"/>
              <a:t>Figure</a:t>
            </a:r>
            <a:r>
              <a:rPr lang="cs-CZ" sz="1400" dirty="0" smtClean="0"/>
              <a:t> 6.2)]</a:t>
            </a:r>
            <a:endParaRPr lang="cs-CZ" sz="1400" dirty="0"/>
          </a:p>
        </p:txBody>
      </p:sp>
      <p:sp>
        <p:nvSpPr>
          <p:cNvPr id="7" name="Ovál 6"/>
          <p:cNvSpPr/>
          <p:nvPr/>
        </p:nvSpPr>
        <p:spPr>
          <a:xfrm>
            <a:off x="4067944" y="1412776"/>
            <a:ext cx="1242723" cy="10210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323528" y="5168918"/>
            <a:ext cx="1242723" cy="10210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173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360362"/>
          </a:xfrm>
        </p:spPr>
        <p:txBody>
          <a:bodyPr/>
          <a:lstStyle/>
          <a:p>
            <a:pPr eaLnBrk="1" hangingPunct="1"/>
            <a:r>
              <a:rPr lang="cs-CZ" sz="4000" smtClean="0"/>
              <a:t>Lineární regrese</a:t>
            </a:r>
            <a:endParaRPr lang="en-US" sz="4000" smtClean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" t="8313" r="8990" b="5753"/>
          <a:stretch>
            <a:fillRect/>
          </a:stretch>
        </p:blipFill>
        <p:spPr>
          <a:xfrm>
            <a:off x="468313" y="2968625"/>
            <a:ext cx="7416800" cy="3889375"/>
          </a:xfrm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23850" y="620713"/>
            <a:ext cx="8569325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2000"/>
              <a:t>Odhadujeme hodnotu závislého znaku (y) na základě znalosti jiných veličin - nezávisle proměnných (x, ….).</a:t>
            </a:r>
          </a:p>
          <a:p>
            <a:pPr eaLnBrk="1" hangingPunct="1">
              <a:spcBef>
                <a:spcPct val="30000"/>
              </a:spcBef>
            </a:pPr>
            <a:r>
              <a:rPr lang="cs-CZ" sz="2400" b="1"/>
              <a:t>y = a + bx</a:t>
            </a:r>
            <a:r>
              <a:rPr lang="cs-CZ" sz="2400"/>
              <a:t> </a:t>
            </a:r>
            <a:br>
              <a:rPr lang="cs-CZ" sz="2400"/>
            </a:br>
            <a:r>
              <a:rPr lang="cs-CZ" sz="2000" b="1"/>
              <a:t>y</a:t>
            </a:r>
            <a:r>
              <a:rPr lang="cs-CZ" sz="2000"/>
              <a:t> = hodnota závislé proměnné, </a:t>
            </a:r>
            <a:br>
              <a:rPr lang="cs-CZ" sz="2000"/>
            </a:br>
            <a:r>
              <a:rPr lang="cs-CZ" sz="2000" b="1"/>
              <a:t>a</a:t>
            </a:r>
            <a:r>
              <a:rPr lang="cs-CZ" sz="2000"/>
              <a:t> = konstanta (typická závislé při nejnižší hodnotě nezávislé proměnné), </a:t>
            </a:r>
            <a:br>
              <a:rPr lang="cs-CZ" sz="2000"/>
            </a:br>
            <a:r>
              <a:rPr lang="cs-CZ" sz="2000" b="1"/>
              <a:t>b</a:t>
            </a:r>
            <a:r>
              <a:rPr lang="cs-CZ" sz="2000"/>
              <a:t> = regresní koeficient „o kolik vzroste Y, když se x změní o jednotku“, </a:t>
            </a:r>
            <a:br>
              <a:rPr lang="cs-CZ" sz="2000"/>
            </a:br>
            <a:r>
              <a:rPr lang="cs-CZ" sz="2000" b="1"/>
              <a:t>x</a:t>
            </a:r>
            <a:r>
              <a:rPr lang="cs-CZ" sz="2000"/>
              <a:t> = hodnota nezávislé proměnné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/>
              <a:t>Vícenásobná lineární regrese</a:t>
            </a:r>
            <a:endParaRPr lang="en-GB" smtClean="0"/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/>
            <a:r>
              <a:rPr lang="cs-CZ" smtClean="0"/>
              <a:t>Třídimenzionální zobrazení: závislá proměnná a </a:t>
            </a:r>
            <a:r>
              <a:rPr lang="cs-CZ" b="1" smtClean="0"/>
              <a:t>dvě nezávislé-vysvětlující</a:t>
            </a:r>
          </a:p>
        </p:txBody>
      </p:sp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4048125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5292725" y="2352675"/>
            <a:ext cx="3671888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cs-CZ"/>
              <a:t>Řešení pomocí OLS zde představuje plocha, která minimalizuje sumu kvadrátů vertikálních vzdáleností mezi jednotlivými pozorováními a touto </a:t>
            </a:r>
            <a:r>
              <a:rPr lang="cs-CZ" b="1"/>
              <a:t>plochou</a:t>
            </a:r>
            <a:r>
              <a:rPr lang="cs-CZ"/>
              <a:t>.</a:t>
            </a:r>
            <a:endParaRPr lang="en-GB"/>
          </a:p>
          <a:p>
            <a:pPr eaLnBrk="1" hangingPunct="1">
              <a:spcBef>
                <a:spcPct val="50000"/>
              </a:spcBef>
            </a:pPr>
            <a:endParaRPr lang="en-GB"/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539750" y="6453188"/>
            <a:ext cx="41767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000"/>
              <a:t>Zdroj: J</a:t>
            </a:r>
            <a:r>
              <a:rPr lang="en-GB" sz="1000"/>
              <a:t>ames</a:t>
            </a:r>
            <a:r>
              <a:rPr lang="cs-CZ" sz="1000"/>
              <a:t> et al. </a:t>
            </a:r>
            <a:r>
              <a:rPr lang="en-GB" sz="1000"/>
              <a:t>2015</a:t>
            </a:r>
            <a:r>
              <a:rPr lang="cs-CZ" sz="1000"/>
              <a:t>: 73</a:t>
            </a:r>
            <a:endParaRPr lang="en-GB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cs-CZ" dirty="0" smtClean="0"/>
              <a:t>Východiska (myšlenková mapa)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cs-CZ" sz="2800" dirty="0" smtClean="0"/>
              <a:t>Umíte analyzovat </a:t>
            </a:r>
            <a:r>
              <a:rPr lang="cs-CZ" sz="2800" dirty="0" err="1" smtClean="0"/>
              <a:t>bivariátní</a:t>
            </a:r>
            <a:r>
              <a:rPr lang="cs-CZ" sz="2800" dirty="0" smtClean="0"/>
              <a:t> vztahy mezi různými typy proměnných (AKD1), znáte jednoduché míry asociace/korelace</a:t>
            </a:r>
          </a:p>
          <a:p>
            <a:r>
              <a:rPr lang="cs-CZ" sz="2800" dirty="0" smtClean="0"/>
              <a:t>Umíte analyzovat případný vliv třetí proměnné: interakční efekt / aditivní efekt  + elaborace (AKD1/2)</a:t>
            </a:r>
          </a:p>
          <a:p>
            <a:r>
              <a:rPr lang="cs-CZ" sz="2800" dirty="0"/>
              <a:t>Umíte tyto vztahy zobrazit </a:t>
            </a:r>
            <a:r>
              <a:rPr lang="cs-CZ" sz="2800" dirty="0" smtClean="0"/>
              <a:t>graficky</a:t>
            </a:r>
          </a:p>
          <a:p>
            <a:r>
              <a:rPr lang="cs-CZ" sz="2800" dirty="0" smtClean="0"/>
              <a:t>Umíte základní principy inferenční statistiky: standardní chyba odhadovaného parametru, intervaly spolehlivosti, testy „rozdílů“ (AKD2)</a:t>
            </a:r>
          </a:p>
          <a:p>
            <a:r>
              <a:rPr lang="cs-CZ" sz="2800" dirty="0" smtClean="0"/>
              <a:t>Regresní analýza vše jen propojí a rozšíří možnosti </a:t>
            </a:r>
            <a:r>
              <a:rPr lang="cs-CZ" sz="2800" dirty="0" smtClean="0">
                <a:sym typeface="Wingdings" pitchFamily="2" charset="2"/>
              </a:rPr>
              <a:t>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18760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cs-CZ" smtClean="0"/>
              <a:t>Vícenásobná lineární regrese</a:t>
            </a:r>
            <a:endParaRPr lang="en-GB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363272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Y =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+ </a:t>
            </a:r>
            <a:r>
              <a:rPr lang="el-GR" b="1" dirty="0" smtClean="0">
                <a:latin typeface="Times New Roman" pitchFamily="18" charset="0"/>
                <a:cs typeface="Arial" pitchFamily="34" charset="0"/>
              </a:rPr>
              <a:t>γ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 x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+ </a:t>
            </a:r>
            <a:r>
              <a:rPr lang="el-GR" b="1" dirty="0" smtClean="0">
                <a:latin typeface="Times New Roman" pitchFamily="18" charset="0"/>
                <a:cs typeface="Arial" pitchFamily="34" charset="0"/>
              </a:rPr>
              <a:t>γ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 x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 + … </a:t>
            </a:r>
            <a:r>
              <a:rPr lang="el-GR" b="1" dirty="0" smtClean="0">
                <a:latin typeface="Times New Roman" pitchFamily="18" charset="0"/>
                <a:cs typeface="Arial" pitchFamily="34" charset="0"/>
              </a:rPr>
              <a:t>γ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cs-CZ" b="1" dirty="0" err="1" smtClean="0">
                <a:latin typeface="Times New Roman" pitchFamily="18" charset="0"/>
                <a:cs typeface="Arial" pitchFamily="34" charset="0"/>
              </a:rPr>
              <a:t>x</a:t>
            </a:r>
            <a:r>
              <a:rPr lang="cs-CZ" b="1" baseline="-250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+ </a:t>
            </a:r>
            <a:r>
              <a:rPr lang="el-GR" b="1" dirty="0" smtClean="0">
                <a:latin typeface="Times New Roman" pitchFamily="18" charset="0"/>
                <a:cs typeface="Arial" pitchFamily="34" charset="0"/>
              </a:rPr>
              <a:t>ξ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y = a + b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 *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x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 + b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2 * 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x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2 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 …</a:t>
            </a:r>
            <a:endParaRPr lang="el-GR" b="1" dirty="0" smtClean="0">
              <a:latin typeface="Times New Roman" pitchFamily="18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l-GR" b="1" dirty="0" smtClean="0">
                <a:cs typeface="Arial" pitchFamily="34" charset="0"/>
              </a:rPr>
              <a:t>ξ</a:t>
            </a:r>
            <a:r>
              <a:rPr lang="cs-CZ" b="1" dirty="0" smtClean="0">
                <a:cs typeface="Arial" pitchFamily="34" charset="0"/>
              </a:rPr>
              <a:t> </a:t>
            </a:r>
            <a:r>
              <a:rPr lang="cs-CZ" dirty="0" smtClean="0">
                <a:cs typeface="Arial" pitchFamily="34" charset="0"/>
              </a:rPr>
              <a:t>– </a:t>
            </a:r>
            <a:r>
              <a:rPr lang="cs-CZ" dirty="0" smtClean="0">
                <a:solidFill>
                  <a:srgbClr val="C00000"/>
                </a:solidFill>
                <a:cs typeface="Arial" pitchFamily="34" charset="0"/>
              </a:rPr>
              <a:t>chyba, suma vlivu všech proměnných na Y neobsažených v modelu</a:t>
            </a:r>
            <a:endParaRPr lang="cs-CZ" dirty="0" smtClean="0">
              <a:solidFill>
                <a:srgbClr val="C00000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l-GR" b="1" dirty="0" smtClean="0">
                <a:latin typeface="Times New Roman" pitchFamily="18" charset="0"/>
                <a:cs typeface="Arial" pitchFamily="34" charset="0"/>
              </a:rPr>
              <a:t>α</a:t>
            </a:r>
            <a:r>
              <a:rPr lang="cs-CZ" dirty="0" smtClean="0">
                <a:cs typeface="Arial" pitchFamily="34" charset="0"/>
              </a:rPr>
              <a:t> či </a:t>
            </a:r>
            <a:r>
              <a:rPr lang="cs-CZ" b="1" dirty="0" smtClean="0">
                <a:cs typeface="Arial" pitchFamily="34" charset="0"/>
              </a:rPr>
              <a:t>a</a:t>
            </a:r>
            <a:r>
              <a:rPr lang="cs-CZ" dirty="0" smtClean="0">
                <a:cs typeface="Arial" pitchFamily="34" charset="0"/>
              </a:rPr>
              <a:t> – </a:t>
            </a:r>
            <a:r>
              <a:rPr lang="cs-CZ" b="1" dirty="0" smtClean="0">
                <a:cs typeface="Arial" pitchFamily="34" charset="0"/>
              </a:rPr>
              <a:t>konstanta </a:t>
            </a:r>
            <a:r>
              <a:rPr lang="cs-CZ" dirty="0" smtClean="0">
                <a:cs typeface="Arial" pitchFamily="34" charset="0"/>
              </a:rPr>
              <a:t>(</a:t>
            </a:r>
            <a:r>
              <a:rPr lang="cs-CZ" i="1" dirty="0" err="1" smtClean="0">
                <a:cs typeface="Arial" pitchFamily="34" charset="0"/>
              </a:rPr>
              <a:t>intercept</a:t>
            </a:r>
            <a:r>
              <a:rPr lang="cs-CZ" dirty="0" smtClean="0">
                <a:cs typeface="Arial" pitchFamily="34" charset="0"/>
              </a:rPr>
              <a:t>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l-GR" b="1" dirty="0" smtClean="0">
                <a:latin typeface="Times New Roman" pitchFamily="18" charset="0"/>
                <a:cs typeface="Arial" pitchFamily="34" charset="0"/>
              </a:rPr>
              <a:t>γ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cs-CZ" dirty="0" smtClean="0">
                <a:cs typeface="Arial" pitchFamily="34" charset="0"/>
              </a:rPr>
              <a:t> či </a:t>
            </a: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b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cs-CZ" dirty="0" smtClean="0">
                <a:cs typeface="Arial" pitchFamily="34" charset="0"/>
              </a:rPr>
              <a:t>– </a:t>
            </a:r>
            <a:r>
              <a:rPr lang="cs-CZ" b="1" dirty="0" smtClean="0">
                <a:cs typeface="Arial" pitchFamily="34" charset="0"/>
              </a:rPr>
              <a:t>regresní koeficienty </a:t>
            </a:r>
            <a:r>
              <a:rPr lang="cs-CZ" dirty="0" smtClean="0">
                <a:cs typeface="Arial" pitchFamily="34" charset="0"/>
              </a:rPr>
              <a:t>(parciální) (</a:t>
            </a:r>
            <a:r>
              <a:rPr lang="cs-CZ" i="1" dirty="0" err="1" smtClean="0">
                <a:cs typeface="Arial" pitchFamily="34" charset="0"/>
              </a:rPr>
              <a:t>slope</a:t>
            </a:r>
            <a:r>
              <a:rPr lang="cs-CZ" dirty="0" smtClean="0">
                <a:cs typeface="Arial" pitchFamily="34" charset="0"/>
              </a:rPr>
              <a:t>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cs-CZ" b="1" dirty="0" smtClean="0">
                <a:latin typeface="Times New Roman" pitchFamily="18" charset="0"/>
                <a:cs typeface="Arial" pitchFamily="34" charset="0"/>
              </a:rPr>
              <a:t>x</a:t>
            </a:r>
            <a:r>
              <a:rPr lang="cs-CZ" b="1" baseline="-250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cs-CZ" dirty="0" smtClean="0">
                <a:cs typeface="Arial" pitchFamily="34" charset="0"/>
              </a:rPr>
              <a:t> – hodnoty nezávislých proměnných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b="1" dirty="0" smtClean="0"/>
              <a:t>R</a:t>
            </a:r>
            <a:r>
              <a:rPr lang="cs-CZ" sz="2400" b="1" baseline="30000" dirty="0" smtClean="0"/>
              <a:t>2</a:t>
            </a:r>
            <a:r>
              <a:rPr lang="cs-CZ" sz="2400" dirty="0" smtClean="0"/>
              <a:t> </a:t>
            </a:r>
            <a:r>
              <a:rPr lang="cs-CZ" sz="2400" dirty="0" smtClean="0">
                <a:cs typeface="Arial" pitchFamily="34" charset="0"/>
              </a:rPr>
              <a:t>–</a:t>
            </a:r>
            <a:r>
              <a:rPr lang="cs-CZ" sz="2400" dirty="0" smtClean="0"/>
              <a:t> </a:t>
            </a:r>
            <a:r>
              <a:rPr lang="cs-CZ" sz="2400" b="1" dirty="0" smtClean="0"/>
              <a:t>koeficient determinace</a:t>
            </a:r>
            <a:r>
              <a:rPr lang="cs-CZ" sz="2400" dirty="0" smtClean="0"/>
              <a:t> = mocnina vícenásobného korelačního koeficientu.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b="1" dirty="0" smtClean="0"/>
              <a:t>R</a:t>
            </a:r>
            <a:r>
              <a:rPr lang="cs-CZ" sz="2400" b="1" baseline="30000" dirty="0" smtClean="0"/>
              <a:t>2</a:t>
            </a:r>
            <a:r>
              <a:rPr lang="cs-CZ" sz="2400" dirty="0" smtClean="0"/>
              <a:t> = Variabilita vysvětlená modelem / celková variabilita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Vyjadřuje podíl variance závislé proměnné vysvětlené uvažovanými závislými proměnnými („jak dobře rovnice vyjadřuje varianci v Y“).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→ „kvalita-spolehlivost“ našeho odhadu na základě modelu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eaLnBrk="1" hangingPunct="1"/>
            <a:r>
              <a:rPr lang="cs-CZ" dirty="0" smtClean="0"/>
              <a:t>Regresní koeficienty</a:t>
            </a:r>
            <a:endParaRPr lang="en-GB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692150"/>
            <a:ext cx="8928991" cy="6048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2800" b="1" dirty="0" smtClean="0"/>
              <a:t>Nestandardizované</a:t>
            </a:r>
            <a:r>
              <a:rPr lang="cs-CZ" sz="2800" dirty="0" smtClean="0"/>
              <a:t> </a:t>
            </a:r>
            <a:r>
              <a:rPr lang="cs-CZ" sz="2800" b="1" dirty="0" smtClean="0"/>
              <a:t>B</a:t>
            </a:r>
            <a:r>
              <a:rPr lang="cs-CZ" sz="2800" dirty="0" smtClean="0"/>
              <a:t> - metrické „o kolik se změní hodnota závislé proměnné při jednotkové změně nezávislé proměnné X“</a:t>
            </a:r>
            <a:r>
              <a:rPr lang="cs-CZ" sz="2800" dirty="0" smtClean="0">
                <a:cs typeface="Arial" pitchFamily="34" charset="0"/>
              </a:rPr>
              <a:t>→ </a:t>
            </a:r>
            <a:r>
              <a:rPr lang="cs-CZ" sz="2800" i="1" dirty="0" smtClean="0">
                <a:cs typeface="Arial" pitchFamily="34" charset="0"/>
              </a:rPr>
              <a:t>predikce hodnot Y</a:t>
            </a:r>
            <a:r>
              <a:rPr lang="cs-CZ" sz="2800" dirty="0" smtClean="0"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800" b="1" dirty="0" smtClean="0"/>
              <a:t>Standardizované </a:t>
            </a:r>
            <a:r>
              <a:rPr lang="cs-CZ" sz="2800" b="1" dirty="0" smtClean="0">
                <a:cs typeface="Arial" pitchFamily="34" charset="0"/>
              </a:rPr>
              <a:t>β (Beta)</a:t>
            </a:r>
            <a:r>
              <a:rPr lang="cs-CZ" sz="2800" dirty="0" smtClean="0">
                <a:cs typeface="Arial" pitchFamily="34" charset="0"/>
              </a:rPr>
              <a:t> = o kolik jednotek standardních odchylek se změní závislá proměnná Y při jednotkové změně standardní odchylky nezávislé proměnné X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cs-CZ" sz="2800" dirty="0" smtClean="0">
                <a:cs typeface="Arial" pitchFamily="34" charset="0"/>
              </a:rPr>
              <a:t>	→ </a:t>
            </a:r>
            <a:r>
              <a:rPr lang="cs-CZ" sz="2800" dirty="0" smtClean="0"/>
              <a:t>určujeme tak </a:t>
            </a:r>
            <a:r>
              <a:rPr lang="cs-CZ" sz="2800" b="1" dirty="0" smtClean="0"/>
              <a:t>relativní sílu vlivu jednotlivých proměnných X</a:t>
            </a:r>
            <a:r>
              <a:rPr lang="cs-CZ" sz="2800" dirty="0" smtClean="0"/>
              <a:t> na proměnnou závislou Y. Můžeme porovnávat jejich vliv i pokud mají odlišnou metriku (jiné škály měření), </a:t>
            </a:r>
            <a:r>
              <a:rPr lang="cs-CZ" sz="2000" dirty="0" smtClean="0"/>
              <a:t>ale problém s indikátorovými tzv. </a:t>
            </a:r>
            <a:r>
              <a:rPr lang="cs-CZ" sz="2000" dirty="0" err="1" smtClean="0"/>
              <a:t>dummy</a:t>
            </a:r>
            <a:r>
              <a:rPr lang="cs-CZ" sz="2000" dirty="0" smtClean="0"/>
              <a:t> proměnnými (</a:t>
            </a:r>
            <a:r>
              <a:rPr lang="cs-CZ" sz="2000" dirty="0" err="1" smtClean="0"/>
              <a:t>koef</a:t>
            </a:r>
            <a:r>
              <a:rPr lang="cs-CZ" sz="2000" dirty="0" smtClean="0"/>
              <a:t>. Beta neinterpretovat)</a:t>
            </a:r>
            <a:endParaRPr lang="cs-CZ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cs-CZ" sz="2800" dirty="0" smtClean="0">
                <a:cs typeface="Arial" pitchFamily="34" charset="0"/>
              </a:rPr>
              <a:t>Ve vícerozměrné regresi platí, že regresní koeficienty ukazují vliv </a:t>
            </a:r>
            <a:r>
              <a:rPr lang="el-GR" sz="2800" dirty="0" smtClean="0">
                <a:cs typeface="Arial" pitchFamily="34" charset="0"/>
              </a:rPr>
              <a:t>proměnné </a:t>
            </a:r>
            <a:r>
              <a:rPr lang="cs-CZ" sz="2800" dirty="0" smtClean="0">
                <a:cs typeface="Arial" pitchFamily="34" charset="0"/>
              </a:rPr>
              <a:t>nezávislé </a:t>
            </a:r>
            <a:r>
              <a:rPr lang="el-GR" sz="2800" dirty="0" smtClean="0">
                <a:cs typeface="Arial" pitchFamily="34" charset="0"/>
              </a:rPr>
              <a:t>na proměnnou závislou </a:t>
            </a:r>
            <a:r>
              <a:rPr lang="el-GR" sz="2800" b="1" dirty="0" smtClean="0">
                <a:cs typeface="Arial" pitchFamily="34" charset="0"/>
              </a:rPr>
              <a:t>očištěnou od vlivu působení ostatních </a:t>
            </a:r>
            <a:r>
              <a:rPr lang="cs-CZ" sz="2800" b="1" dirty="0" smtClean="0">
                <a:cs typeface="Arial" pitchFamily="34" charset="0"/>
              </a:rPr>
              <a:t>nezávislých </a:t>
            </a:r>
            <a:r>
              <a:rPr lang="el-GR" sz="2800" b="1" dirty="0" smtClean="0">
                <a:cs typeface="Arial" pitchFamily="34" charset="0"/>
              </a:rPr>
              <a:t>proměnných</a:t>
            </a:r>
            <a:r>
              <a:rPr lang="cs-CZ" sz="2800" b="1" dirty="0" smtClean="0">
                <a:cs typeface="Arial" pitchFamily="34" charset="0"/>
              </a:rPr>
              <a:t>.</a:t>
            </a:r>
            <a:r>
              <a:rPr lang="el-GR" sz="2800" dirty="0" smtClean="0">
                <a:cs typeface="Arial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395536" y="8920"/>
            <a:ext cx="8229600" cy="1143000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cs-CZ" sz="4000" dirty="0" smtClean="0"/>
              <a:t>Převod mezi ne/standardizovaným regresním </a:t>
            </a:r>
            <a:r>
              <a:rPr lang="cs-CZ" sz="4000" dirty="0" err="1" smtClean="0"/>
              <a:t>koef</a:t>
            </a:r>
            <a:r>
              <a:rPr lang="cs-CZ" sz="4000" dirty="0" smtClean="0"/>
              <a:t>. B a Beta</a:t>
            </a:r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>
          <a:xfrm>
            <a:off x="179511" y="1196752"/>
            <a:ext cx="8713663" cy="4813523"/>
          </a:xfrm>
        </p:spPr>
        <p:txBody>
          <a:bodyPr/>
          <a:lstStyle/>
          <a:p>
            <a:pPr marL="400050" lvl="1" indent="403225">
              <a:buFontTx/>
              <a:buNone/>
            </a:pPr>
            <a:r>
              <a:rPr lang="cs-CZ" dirty="0"/>
              <a:t>	</a:t>
            </a:r>
            <a:r>
              <a:rPr lang="cs-CZ" dirty="0" smtClean="0"/>
              <a:t>				</a:t>
            </a:r>
          </a:p>
          <a:p>
            <a:pPr marL="400050" lvl="1" indent="403225">
              <a:buFontTx/>
              <a:buNone/>
            </a:pPr>
            <a:r>
              <a:rPr lang="cs-CZ" dirty="0" smtClean="0"/>
              <a:t>				kde </a:t>
            </a:r>
            <a:r>
              <a:rPr lang="cs-CZ" i="1" dirty="0" err="1" smtClean="0"/>
              <a:t>S</a:t>
            </a:r>
            <a:r>
              <a:rPr lang="cs-CZ" i="1" baseline="-25000" dirty="0" err="1" smtClean="0"/>
              <a:t>y</a:t>
            </a:r>
            <a:r>
              <a:rPr lang="cs-CZ" dirty="0" smtClean="0"/>
              <a:t> a </a:t>
            </a:r>
            <a:r>
              <a:rPr lang="cs-CZ" i="1" dirty="0" err="1" smtClean="0"/>
              <a:t>S</a:t>
            </a:r>
            <a:r>
              <a:rPr lang="cs-CZ" i="1" baseline="-25000" dirty="0" err="1" smtClean="0"/>
              <a:t>x</a:t>
            </a:r>
            <a:r>
              <a:rPr lang="cs-CZ" i="1" dirty="0" smtClean="0"/>
              <a:t> </a:t>
            </a:r>
            <a:r>
              <a:rPr lang="cs-CZ" dirty="0" smtClean="0"/>
              <a:t>= směrodatná odchylka závislé a nezávislé proměnné</a:t>
            </a:r>
          </a:p>
          <a:p>
            <a:r>
              <a:rPr lang="cs-CZ" sz="3000" b="1" dirty="0" smtClean="0"/>
              <a:t>Nestandardizovaný</a:t>
            </a:r>
            <a:r>
              <a:rPr lang="cs-CZ" sz="3000" dirty="0" smtClean="0"/>
              <a:t> koeficient Beta získáme také tak, že nejprve příslušnou proměnnou převedeme na </a:t>
            </a:r>
            <a:r>
              <a:rPr lang="cs-CZ" sz="3000" b="1" dirty="0" smtClean="0"/>
              <a:t>Z-skór</a:t>
            </a:r>
            <a:r>
              <a:rPr lang="cs-CZ" sz="3000" dirty="0" smtClean="0"/>
              <a:t> a regresní analýzu spočítáme na takto standardizovaných nezávislých proměnných.</a:t>
            </a:r>
            <a:r>
              <a:rPr lang="cs-CZ" sz="2800" dirty="0">
                <a:solidFill>
                  <a:srgbClr val="C00000"/>
                </a:solidFill>
                <a:cs typeface="Arial" pitchFamily="34" charset="0"/>
              </a:rPr>
              <a:t> </a:t>
            </a:r>
            <a:endParaRPr lang="cs-CZ" sz="2800" dirty="0" smtClean="0">
              <a:solidFill>
                <a:srgbClr val="C00000"/>
              </a:solidFill>
              <a:cs typeface="Arial" pitchFamily="34" charset="0"/>
            </a:endParaRPr>
          </a:p>
          <a:p>
            <a:endParaRPr lang="cs-CZ" sz="3000" dirty="0" smtClean="0"/>
          </a:p>
          <a:p>
            <a:r>
              <a:rPr lang="cs-CZ" sz="3000" dirty="0" smtClean="0"/>
              <a:t>Regresní model s </a:t>
            </a:r>
            <a:r>
              <a:rPr lang="cs-CZ" sz="3000" dirty="0" err="1" smtClean="0"/>
              <a:t>nestand</a:t>
            </a:r>
            <a:r>
              <a:rPr lang="cs-CZ" sz="3000" dirty="0" smtClean="0"/>
              <a:t>. koeficienty Beta </a:t>
            </a:r>
            <a:r>
              <a:rPr lang="cs-CZ" sz="3000" b="1" dirty="0" smtClean="0"/>
              <a:t>nemá konstantu</a:t>
            </a:r>
            <a:r>
              <a:rPr lang="cs-CZ" sz="3000" dirty="0" smtClean="0"/>
              <a:t>.</a:t>
            </a:r>
          </a:p>
          <a:p>
            <a:endParaRPr lang="cs-CZ" dirty="0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92"/>
          <a:stretch>
            <a:fillRect/>
          </a:stretch>
        </p:blipFill>
        <p:spPr bwMode="auto">
          <a:xfrm>
            <a:off x="395536" y="1196752"/>
            <a:ext cx="3425577" cy="84278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Text Box 58"/>
          <p:cNvSpPr txBox="1">
            <a:spLocks noChangeArrowheads="1"/>
          </p:cNvSpPr>
          <p:nvPr/>
        </p:nvSpPr>
        <p:spPr bwMode="auto">
          <a:xfrm>
            <a:off x="6838950" y="2276872"/>
            <a:ext cx="23050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200" dirty="0"/>
              <a:t>Zdroj: [</a:t>
            </a:r>
            <a:r>
              <a:rPr lang="cs-CZ" sz="1200" dirty="0" err="1"/>
              <a:t>Treiman</a:t>
            </a:r>
            <a:r>
              <a:rPr lang="cs-CZ" sz="1200" dirty="0"/>
              <a:t> 2009: 94]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5528"/>
            <a:ext cx="8229600" cy="864096"/>
          </a:xfrm>
        </p:spPr>
        <p:txBody>
          <a:bodyPr/>
          <a:lstStyle/>
          <a:p>
            <a:r>
              <a:rPr lang="cs-CZ" sz="2800" dirty="0">
                <a:solidFill>
                  <a:srgbClr val="000000"/>
                </a:solidFill>
              </a:rPr>
              <a:t>Standardizované a nestandardizované regresní koeficienty: Co interpretovat?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4380" y="908720"/>
            <a:ext cx="8075240" cy="237626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cs-CZ" dirty="0">
                <a:solidFill>
                  <a:srgbClr val="C00000"/>
                </a:solidFill>
                <a:cs typeface="Arial" pitchFamily="34" charset="0"/>
              </a:rPr>
              <a:t>Standardizované regresní koeficienty raději nepoužívejte. </a:t>
            </a:r>
          </a:p>
          <a:p>
            <a:pPr>
              <a:spcBef>
                <a:spcPts val="0"/>
              </a:spcBef>
            </a:pPr>
            <a:r>
              <a:rPr lang="cs-CZ" dirty="0">
                <a:solidFill>
                  <a:srgbClr val="C00000"/>
                </a:solidFill>
                <a:cs typeface="Arial" pitchFamily="34" charset="0"/>
              </a:rPr>
              <a:t>Naučte se interpretovat </a:t>
            </a:r>
            <a:r>
              <a:rPr lang="cs-CZ" b="1" dirty="0">
                <a:solidFill>
                  <a:srgbClr val="C00000"/>
                </a:solidFill>
                <a:cs typeface="Arial" pitchFamily="34" charset="0"/>
              </a:rPr>
              <a:t>nestandardizované  „metrické“ koeficienty </a:t>
            </a:r>
            <a:r>
              <a:rPr lang="cs-CZ" dirty="0">
                <a:solidFill>
                  <a:srgbClr val="C00000"/>
                </a:solidFill>
                <a:cs typeface="Arial" pitchFamily="34" charset="0"/>
              </a:rPr>
              <a:t>a k nim případně </a:t>
            </a:r>
          </a:p>
          <a:p>
            <a:pPr>
              <a:spcBef>
                <a:spcPts val="0"/>
              </a:spcBef>
            </a:pPr>
            <a:r>
              <a:rPr lang="cs-CZ" b="1" dirty="0">
                <a:solidFill>
                  <a:srgbClr val="C00000"/>
                </a:solidFill>
                <a:cs typeface="Arial" pitchFamily="34" charset="0"/>
              </a:rPr>
              <a:t>míry </a:t>
            </a:r>
            <a:r>
              <a:rPr lang="cs-CZ" b="1" dirty="0" err="1">
                <a:solidFill>
                  <a:srgbClr val="C00000"/>
                </a:solidFill>
                <a:cs typeface="Arial" pitchFamily="34" charset="0"/>
              </a:rPr>
              <a:t>effect</a:t>
            </a:r>
            <a:r>
              <a:rPr lang="cs-CZ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cs-CZ" b="1" dirty="0" err="1">
                <a:solidFill>
                  <a:srgbClr val="C00000"/>
                </a:solidFill>
                <a:cs typeface="Arial" pitchFamily="34" charset="0"/>
              </a:rPr>
              <a:t>size</a:t>
            </a:r>
            <a:r>
              <a:rPr lang="cs-CZ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cs-CZ" dirty="0">
                <a:solidFill>
                  <a:srgbClr val="C00000"/>
                </a:solidFill>
                <a:cs typeface="Arial" pitchFamily="34" charset="0"/>
              </a:rPr>
              <a:t>(dílčí Eta2, R2)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59532" y="3212976"/>
            <a:ext cx="8424936" cy="3456384"/>
          </a:xfrm>
        </p:spPr>
        <p:txBody>
          <a:bodyPr/>
          <a:lstStyle/>
          <a:p>
            <a:pPr marL="0" indent="0">
              <a:buNone/>
            </a:pPr>
            <a:r>
              <a:rPr lang="cs-CZ" sz="1600" b="1" dirty="0"/>
              <a:t>Čtenářská gramotnost v první, čtvrté a deváté </a:t>
            </a:r>
            <a:r>
              <a:rPr lang="cs-CZ" sz="1600" b="1" dirty="0" smtClean="0"/>
              <a:t>třídě, lineárně regresní modely </a:t>
            </a:r>
            <a:r>
              <a:rPr lang="cs-CZ" sz="1200" b="1" dirty="0" smtClean="0"/>
              <a:t>(odhadnuté koeficienty, statistická významnost a velikost účinku) </a:t>
            </a:r>
            <a:endParaRPr lang="cs-CZ" sz="1200" dirty="0"/>
          </a:p>
          <a:p>
            <a:endParaRPr lang="cs-CZ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40" y="3789040"/>
            <a:ext cx="5861050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093296"/>
            <a:ext cx="3614152" cy="76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735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</p:spPr>
        <p:txBody>
          <a:bodyPr/>
          <a:lstStyle/>
          <a:p>
            <a:r>
              <a:rPr lang="cs-CZ" sz="3800" dirty="0" smtClean="0"/>
              <a:t>Hodnocení kvality – důvěryhodnosti regresního modelu</a:t>
            </a:r>
            <a:endParaRPr lang="cs-CZ" sz="3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6354" y="1072306"/>
            <a:ext cx="8784976" cy="4713387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 smtClean="0"/>
              <a:t>Variabilita závislé proměnné Y </a:t>
            </a:r>
            <a:r>
              <a:rPr lang="cs-CZ" sz="2800" dirty="0" smtClean="0"/>
              <a:t>se skládá z:</a:t>
            </a:r>
            <a:endParaRPr lang="cs-CZ" sz="3000" b="1" dirty="0" smtClean="0"/>
          </a:p>
          <a:p>
            <a:r>
              <a:rPr lang="cs-CZ" sz="2800" b="1" dirty="0" smtClean="0"/>
              <a:t>Variabilita vysvětlená regresním modelem	+</a:t>
            </a:r>
            <a:endParaRPr lang="cs-CZ" sz="2800" b="1" dirty="0"/>
          </a:p>
          <a:p>
            <a:r>
              <a:rPr lang="cs-CZ" sz="2800" b="1" dirty="0" smtClean="0"/>
              <a:t>Zbytková variabilita </a:t>
            </a:r>
            <a:r>
              <a:rPr lang="cs-CZ" sz="2800" dirty="0" smtClean="0"/>
              <a:t>→ podmíněný rozptyl rozdělením Y|X → </a:t>
            </a:r>
            <a:r>
              <a:rPr lang="cs-CZ" sz="2400" dirty="0" err="1"/>
              <a:t>skedastická</a:t>
            </a:r>
            <a:r>
              <a:rPr lang="cs-CZ" sz="2400" dirty="0"/>
              <a:t> </a:t>
            </a:r>
            <a:r>
              <a:rPr lang="cs-CZ" sz="2400" dirty="0" smtClean="0"/>
              <a:t>funkce: podmíněné rozptyly vysvětlované proměnné </a:t>
            </a:r>
            <a:r>
              <a:rPr lang="cs-CZ" sz="2400" dirty="0"/>
              <a:t>(</a:t>
            </a:r>
            <a:r>
              <a:rPr lang="cs-CZ" sz="2400" dirty="0" smtClean="0"/>
              <a:t>v závislosti </a:t>
            </a:r>
            <a:r>
              <a:rPr lang="cs-CZ" sz="2400" dirty="0"/>
              <a:t>na </a:t>
            </a:r>
            <a:r>
              <a:rPr lang="cs-CZ" sz="2400" dirty="0" smtClean="0"/>
              <a:t>hodnotách vysvětlujících proměnných)</a:t>
            </a:r>
          </a:p>
          <a:p>
            <a:endParaRPr lang="cs-CZ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7" y="3789040"/>
            <a:ext cx="8001000" cy="26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07504" y="6519487"/>
            <a:ext cx="3058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[Hanousek,</a:t>
            </a:r>
            <a:r>
              <a:rPr lang="cs-CZ" sz="1200" dirty="0"/>
              <a:t> </a:t>
            </a:r>
            <a:r>
              <a:rPr lang="cs-CZ" sz="1200" dirty="0" err="1"/>
              <a:t>Charamza</a:t>
            </a:r>
            <a:r>
              <a:rPr lang="cs-CZ" sz="1200" dirty="0" smtClean="0"/>
              <a:t> 1992: 174]</a:t>
            </a:r>
            <a:endParaRPr lang="cs-CZ" sz="1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59832" y="6468740"/>
            <a:ext cx="5976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Stejné rovnice </a:t>
            </a:r>
            <a:r>
              <a:rPr lang="cs-CZ" i="1" dirty="0">
                <a:solidFill>
                  <a:srgbClr val="C00000"/>
                </a:solidFill>
              </a:rPr>
              <a:t>y = </a:t>
            </a:r>
            <a:r>
              <a:rPr lang="cs-CZ" i="1" dirty="0" err="1">
                <a:solidFill>
                  <a:srgbClr val="C00000"/>
                </a:solidFill>
              </a:rPr>
              <a:t>a+bx</a:t>
            </a:r>
            <a:r>
              <a:rPr lang="cs-CZ" i="1" dirty="0" smtClean="0">
                <a:solidFill>
                  <a:srgbClr val="C00000"/>
                </a:solidFill>
              </a:rPr>
              <a:t>, </a:t>
            </a:r>
            <a:r>
              <a:rPr lang="cs-CZ" dirty="0" smtClean="0">
                <a:solidFill>
                  <a:srgbClr val="C00000"/>
                </a:solidFill>
              </a:rPr>
              <a:t>ale odlišné residuální rozptyly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094666" y="513290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nízké R2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7020272" y="512055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vysoké R2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7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600" b="1" smtClean="0"/>
              <a:t>Vysvětlený podíl variance</a:t>
            </a:r>
            <a:r>
              <a:rPr lang="cs-CZ" sz="3600" smtClean="0"/>
              <a:t> </a:t>
            </a:r>
            <a:br>
              <a:rPr lang="cs-CZ" sz="3600" smtClean="0"/>
            </a:br>
            <a:r>
              <a:rPr lang="cs-CZ" sz="3600" b="1" smtClean="0"/>
              <a:t>v regresním modelu</a:t>
            </a:r>
            <a:endParaRPr lang="en-GB" sz="3600" b="1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800" b="1" dirty="0" smtClean="0"/>
              <a:t>Koeficient determinace</a:t>
            </a:r>
            <a:r>
              <a:rPr lang="cs-CZ" sz="2800" dirty="0" smtClean="0"/>
              <a:t> </a:t>
            </a:r>
            <a:r>
              <a:rPr lang="cs-CZ" sz="2800" b="1" dirty="0" smtClean="0"/>
              <a:t>R</a:t>
            </a:r>
            <a:r>
              <a:rPr lang="cs-CZ" sz="2800" b="1" baseline="30000" dirty="0" smtClean="0"/>
              <a:t>2 </a:t>
            </a:r>
            <a:r>
              <a:rPr lang="cs-CZ" sz="2800" dirty="0" smtClean="0"/>
              <a:t>= proporce variance závislé proměnné, která je vysvětlena všemi </a:t>
            </a:r>
            <a:r>
              <a:rPr lang="cs-CZ" sz="2800" b="1" dirty="0" smtClean="0"/>
              <a:t>modelem uvažovanými</a:t>
            </a:r>
            <a:r>
              <a:rPr lang="cs-CZ" sz="2800" dirty="0" smtClean="0"/>
              <a:t> nezávislými proměnnými.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Smyslem analýzy v sociologii nebývá vysoké </a:t>
            </a:r>
            <a:r>
              <a:rPr lang="cs-CZ" sz="2800" b="1" dirty="0" smtClean="0"/>
              <a:t>R</a:t>
            </a:r>
            <a:r>
              <a:rPr lang="cs-CZ" sz="2800" b="1" baseline="30000" dirty="0" smtClean="0"/>
              <a:t>2</a:t>
            </a:r>
            <a:r>
              <a:rPr lang="cs-CZ" sz="28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Vždyť vysvětlit nekonečnou plastičnost sociální reality je nereálné, navíc by to znamenalo, že žijeme v „dokonale předpověditelném světě“ (což si jistě nepřejeme).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Spíše srovnáváme, zda/a jak se regresní rovnice </a:t>
            </a:r>
            <a:r>
              <a:rPr lang="cs-CZ" sz="2800" b="1" dirty="0" smtClean="0"/>
              <a:t>lišší v různých podskupinách</a:t>
            </a:r>
            <a:r>
              <a:rPr lang="cs-CZ" sz="2800" dirty="0" smtClean="0"/>
              <a:t> populace a modely (% variance) např. pro různé společnosti/ regiony/ historická období…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>
          <a:xfrm>
            <a:off x="457200" y="-28575"/>
            <a:ext cx="8229600" cy="936625"/>
          </a:xfrm>
        </p:spPr>
        <p:txBody>
          <a:bodyPr/>
          <a:lstStyle/>
          <a:p>
            <a:r>
              <a:rPr lang="cs-CZ" b="1" smtClean="0"/>
              <a:t>Koeficient determinace</a:t>
            </a:r>
            <a:r>
              <a:rPr lang="cs-CZ" smtClean="0"/>
              <a:t> </a:t>
            </a:r>
            <a:r>
              <a:rPr lang="cs-CZ" b="1" smtClean="0"/>
              <a:t>R</a:t>
            </a:r>
            <a:r>
              <a:rPr lang="cs-CZ" b="1" baseline="30000" smtClean="0"/>
              <a:t>2</a:t>
            </a:r>
            <a:endParaRPr lang="cs-CZ" smtClean="0"/>
          </a:p>
        </p:txBody>
      </p:sp>
      <p:sp>
        <p:nvSpPr>
          <p:cNvPr id="20483" name="Zástupný symbol pro obsah 2"/>
          <p:cNvSpPr>
            <a:spLocks noGrp="1"/>
          </p:cNvSpPr>
          <p:nvPr>
            <p:ph idx="1"/>
          </p:nvPr>
        </p:nvSpPr>
        <p:spPr>
          <a:xfrm>
            <a:off x="179388" y="765175"/>
            <a:ext cx="8856662" cy="5903913"/>
          </a:xfrm>
        </p:spPr>
        <p:txBody>
          <a:bodyPr/>
          <a:lstStyle/>
          <a:p>
            <a:r>
              <a:rPr lang="cs-CZ" sz="2800" b="1" smtClean="0"/>
              <a:t>R</a:t>
            </a:r>
            <a:r>
              <a:rPr lang="cs-CZ" sz="2800" b="1" baseline="30000" smtClean="0"/>
              <a:t>2 </a:t>
            </a:r>
            <a:r>
              <a:rPr lang="cs-CZ" sz="2800" smtClean="0"/>
              <a:t>– koef. determinace – mnohonásobný korelační koeficient mezi závislou a nezávislými proměnnými.</a:t>
            </a:r>
          </a:p>
          <a:p>
            <a:r>
              <a:rPr lang="cs-CZ" sz="2800" smtClean="0"/>
              <a:t>R</a:t>
            </a:r>
            <a:r>
              <a:rPr lang="cs-CZ" sz="2800" baseline="30000" smtClean="0"/>
              <a:t>2 </a:t>
            </a:r>
            <a:r>
              <a:rPr lang="cs-CZ" sz="2800" smtClean="0"/>
              <a:t>roste s počtem vysvětlujících proměnných a to i tehdy, kdy nemají statisticky/věcně významný vliv.→ </a:t>
            </a:r>
          </a:p>
          <a:p>
            <a:r>
              <a:rPr lang="cs-CZ" sz="2800" b="1" smtClean="0"/>
              <a:t>Adjusted R</a:t>
            </a:r>
            <a:r>
              <a:rPr lang="cs-CZ" sz="2800" b="1" baseline="30000" smtClean="0"/>
              <a:t>2 </a:t>
            </a:r>
            <a:r>
              <a:rPr lang="cs-CZ" sz="2800" b="1" smtClean="0"/>
              <a:t>– upravený (adjustovaný) koeficient determinace</a:t>
            </a:r>
          </a:p>
          <a:p>
            <a:endParaRPr lang="cs-CZ" sz="2800" smtClean="0"/>
          </a:p>
          <a:p>
            <a:endParaRPr lang="cs-CZ" sz="2800" smtClean="0"/>
          </a:p>
          <a:p>
            <a:r>
              <a:rPr lang="cs-CZ" sz="2800" smtClean="0"/>
              <a:t>Zohledňuje počet nezávislých proměnných v modelu (i počet případů). Umožňuje tak porovnání mezi různými modely.</a:t>
            </a:r>
          </a:p>
          <a:p>
            <a:r>
              <a:rPr lang="cs-CZ" sz="1800" smtClean="0"/>
              <a:t>Vzroste pouze tehdy, když přidání proměnných zvýší vysvětlující schopnost modelu více než bychom očekávali na základě náhody.</a:t>
            </a:r>
          </a:p>
          <a:p>
            <a:endParaRPr lang="cs-CZ" sz="3000" smtClean="0"/>
          </a:p>
          <a:p>
            <a:endParaRPr lang="cs-CZ" sz="3000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621088"/>
            <a:ext cx="4918075" cy="8143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TextovéPole 3"/>
          <p:cNvSpPr txBox="1">
            <a:spLocks noChangeArrowheads="1"/>
          </p:cNvSpPr>
          <p:nvPr/>
        </p:nvSpPr>
        <p:spPr bwMode="auto">
          <a:xfrm>
            <a:off x="6034088" y="3735388"/>
            <a:ext cx="2735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600" i="1"/>
              <a:t>k</a:t>
            </a:r>
            <a:r>
              <a:rPr lang="cs-CZ" sz="1600"/>
              <a:t> – počet vys. proměnných</a:t>
            </a:r>
          </a:p>
          <a:p>
            <a:pPr eaLnBrk="1" hangingPunct="1"/>
            <a:r>
              <a:rPr lang="cs-CZ" sz="1600" i="1"/>
              <a:t>n</a:t>
            </a:r>
            <a:r>
              <a:rPr lang="cs-CZ" sz="1600"/>
              <a:t> – počet případů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Příprava dat pro model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Kategoriální znaky; centrování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980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cs-CZ" sz="3600" b="1" smtClean="0"/>
              <a:t>Kategoriální znaky </a:t>
            </a:r>
            <a:r>
              <a:rPr lang="cs-CZ" sz="3600" smtClean="0">
                <a:cs typeface="Arial" pitchFamily="34" charset="0"/>
              </a:rPr>
              <a:t>→ m</a:t>
            </a:r>
            <a:r>
              <a:rPr lang="cs-CZ" sz="3600" smtClean="0"/>
              <a:t>ožná řešení</a:t>
            </a:r>
            <a:endParaRPr lang="en-GB" sz="36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91513" cy="54721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400" b="1" smtClean="0"/>
              <a:t>Nezávislé „kategoriální“ proměnné</a:t>
            </a:r>
            <a:r>
              <a:rPr lang="cs-CZ" sz="2400" smtClean="0"/>
              <a:t> </a:t>
            </a:r>
            <a:r>
              <a:rPr lang="cs-CZ" sz="2400" smtClean="0">
                <a:cs typeface="Arial" pitchFamily="34" charset="0"/>
              </a:rPr>
              <a:t>→ kategorie znaku rozložíme na </a:t>
            </a:r>
            <a:r>
              <a:rPr lang="cs-CZ" sz="2400" b="1" smtClean="0">
                <a:cs typeface="Arial" pitchFamily="34" charset="0"/>
              </a:rPr>
              <a:t>umělé - indikátorové proměnné</a:t>
            </a:r>
            <a:r>
              <a:rPr lang="cs-CZ" sz="2400" smtClean="0">
                <a:cs typeface="Arial" pitchFamily="34" charset="0"/>
              </a:rPr>
              <a:t> (dummy variables) (a jednu kategorii vynecháme) nebo použijeme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>
                <a:cs typeface="Arial" pitchFamily="34" charset="0"/>
              </a:rPr>
              <a:t>analýzu rozptylu</a:t>
            </a:r>
            <a:r>
              <a:rPr lang="cs-CZ" sz="2400" smtClean="0">
                <a:cs typeface="Arial" pitchFamily="34" charset="0"/>
              </a:rPr>
              <a:t> (ANOVA) - pouze pro kategoriální nezávislé znaky, případně analýzu kovariance (ANCOVA) kombinující OLS regresi a ANOVA; </a:t>
            </a:r>
            <a:br>
              <a:rPr lang="cs-CZ" sz="2400" smtClean="0">
                <a:cs typeface="Arial" pitchFamily="34" charset="0"/>
              </a:rPr>
            </a:br>
            <a:r>
              <a:rPr lang="cs-CZ" sz="2400" smtClean="0">
                <a:cs typeface="Arial" pitchFamily="34" charset="0"/>
              </a:rPr>
              <a:t>Zastřešuje je tzv. Zobecněný lineární model </a:t>
            </a:r>
            <a:r>
              <a:rPr lang="cs-CZ" sz="2400" i="1" smtClean="0">
                <a:cs typeface="Arial" pitchFamily="34" charset="0"/>
              </a:rPr>
              <a:t>General linear model – GLM </a:t>
            </a:r>
            <a:r>
              <a:rPr lang="cs-CZ" sz="2400" smtClean="0">
                <a:cs typeface="Arial" pitchFamily="34" charset="0"/>
              </a:rPr>
              <a:t>(v SPSS → GLM, GLzM)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smtClean="0"/>
              <a:t>Ale </a:t>
            </a:r>
            <a:r>
              <a:rPr lang="cs-CZ" sz="2400" smtClean="0">
                <a:solidFill>
                  <a:srgbClr val="A50021"/>
                </a:solidFill>
              </a:rPr>
              <a:t>v OLS </a:t>
            </a:r>
            <a:r>
              <a:rPr lang="cs-CZ" sz="2400" b="1" smtClean="0">
                <a:solidFill>
                  <a:srgbClr val="A50021"/>
                </a:solidFill>
              </a:rPr>
              <a:t>závislá</a:t>
            </a:r>
            <a:r>
              <a:rPr lang="cs-CZ" sz="2400" smtClean="0">
                <a:solidFill>
                  <a:srgbClr val="A50021"/>
                </a:solidFill>
              </a:rPr>
              <a:t> proměnná Y vždy musí být kardinální číselná</a:t>
            </a:r>
            <a:r>
              <a:rPr lang="cs-CZ" sz="2400" smtClean="0"/>
              <a:t> (s minimálně s 5 kategoriemi a min. symetrické rozložení)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smtClean="0"/>
              <a:t>Co když není? V sociologii jde o poměrně běžný jev, např.: postoje, rodinný stav, volba politické strany, stupeň vzdělání. </a:t>
            </a:r>
            <a:r>
              <a:rPr lang="cs-CZ" sz="2400" smtClean="0">
                <a:cs typeface="Arial" pitchFamily="34" charset="0"/>
              </a:rPr>
              <a:t>→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/>
              <a:t>Logistická regrese</a:t>
            </a:r>
            <a:r>
              <a:rPr lang="cs-CZ" sz="2400" smtClean="0"/>
              <a:t>: bivariátní (0/1), polynomická-ordinální (1/2/3), multinominální (F/P/K) </a:t>
            </a:r>
          </a:p>
          <a:p>
            <a:pPr eaLnBrk="1" hangingPunct="1">
              <a:lnSpc>
                <a:spcPct val="80000"/>
              </a:lnSpc>
            </a:pPr>
            <a:endParaRPr lang="cs-CZ" sz="240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35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3600" smtClean="0"/>
              <a:t>Rekódování nominálního znaku na </a:t>
            </a:r>
            <a:r>
              <a:rPr lang="cs-CZ" sz="3600" b="1" smtClean="0"/>
              <a:t>indikátorové</a:t>
            </a:r>
            <a:r>
              <a:rPr lang="cs-CZ" sz="3600" smtClean="0"/>
              <a:t>, tzv. </a:t>
            </a:r>
            <a:r>
              <a:rPr lang="cs-CZ" sz="3600" b="1" smtClean="0"/>
              <a:t>dummy variable(s)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435975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400" smtClean="0"/>
              <a:t>Mám-li nezávislou proměnnou </a:t>
            </a:r>
            <a:r>
              <a:rPr lang="cs-CZ" sz="2400" b="1" smtClean="0"/>
              <a:t>kategoriální</a:t>
            </a:r>
            <a:r>
              <a:rPr lang="cs-CZ" sz="2400" smtClean="0"/>
              <a:t> (nominální nebo ordinální) </a:t>
            </a:r>
            <a:r>
              <a:rPr lang="cs-CZ" sz="2400" b="1" smtClean="0"/>
              <a:t>s </a:t>
            </a:r>
            <a:r>
              <a:rPr lang="cs-CZ" sz="2400" b="1" i="1" smtClean="0"/>
              <a:t>k</a:t>
            </a:r>
            <a:r>
              <a:rPr lang="cs-CZ" sz="2400" b="1" smtClean="0"/>
              <a:t> kategoriemi</a:t>
            </a:r>
            <a:r>
              <a:rPr lang="cs-CZ" sz="2400" smtClean="0"/>
              <a:t>, pak ji musíme nahradit </a:t>
            </a:r>
            <a:r>
              <a:rPr lang="cs-CZ" sz="2400" b="1" smtClean="0"/>
              <a:t>(</a:t>
            </a:r>
            <a:r>
              <a:rPr lang="cs-CZ" sz="2400" b="1" i="1" smtClean="0"/>
              <a:t>k </a:t>
            </a:r>
            <a:r>
              <a:rPr lang="cs-CZ" sz="2400" b="1" smtClean="0"/>
              <a:t>– 1) novými tzv. kontrastními – indikátorovými</a:t>
            </a:r>
            <a:r>
              <a:rPr lang="cs-CZ" sz="2400" smtClean="0"/>
              <a:t> proměnnými, které odpovídají původním kategoriím.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smtClean="0"/>
              <a:t>Skupinám přiřadíme tzv. dummy kódy (0 nebo 1).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smtClean="0"/>
              <a:t>Pokud máme </a:t>
            </a:r>
            <a:r>
              <a:rPr lang="cs-CZ" sz="2400" i="1" smtClean="0"/>
              <a:t>k</a:t>
            </a:r>
            <a:r>
              <a:rPr lang="cs-CZ" sz="2400" smtClean="0"/>
              <a:t> kategorií pak musíme vytvořit (</a:t>
            </a:r>
            <a:r>
              <a:rPr lang="cs-CZ" sz="2400" i="1" smtClean="0"/>
              <a:t>k </a:t>
            </a:r>
            <a:r>
              <a:rPr lang="cs-CZ" sz="2400" smtClean="0"/>
              <a:t>– 1) indikátorových „dummy“ proměnných, tzn. jednu kategorii v modelu vynechat =</a:t>
            </a:r>
            <a:r>
              <a:rPr lang="cs-CZ" sz="2400" b="1" smtClean="0"/>
              <a:t> referenční kategorie</a:t>
            </a:r>
            <a:r>
              <a:rPr lang="cs-CZ" sz="2400" smtClean="0"/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smtClean="0"/>
              <a:t>Výsledky pro nezávislé dummy-variables v regresi: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/>
              <a:t>Konstanta </a:t>
            </a:r>
            <a:r>
              <a:rPr lang="cs-CZ" sz="2400" smtClean="0"/>
              <a:t>(intercept) ukazuje průměr referenční kategorie.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/>
              <a:t>Regresní koef.-směrnice </a:t>
            </a:r>
            <a:r>
              <a:rPr lang="cs-CZ" sz="2400" smtClean="0"/>
              <a:t>(slope) ukazuje na rozdíl v průměru u dané kategorii vůči referenční kategorii.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smtClean="0"/>
              <a:t>Existují i jiné přístupy k rekódování nezávislých polynominálních proměných (kontrastní a dal.).</a:t>
            </a:r>
          </a:p>
        </p:txBody>
      </p:sp>
    </p:spTree>
    <p:extLst>
      <p:ext uri="{BB962C8B-B14F-4D97-AF65-F5344CB8AC3E}">
        <p14:creationId xmlns:p14="http://schemas.microsoft.com/office/powerpoint/2010/main" val="240507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E53F383-7FE2-4759-B9D2-ABD8BCA430C7}" type="slidenum">
              <a:rPr lang="en-GB" smtClean="0"/>
              <a:pPr eaLnBrk="1" hangingPunct="1"/>
              <a:t>3</a:t>
            </a:fld>
            <a:endParaRPr lang="en-GB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77875"/>
          </a:xfrm>
        </p:spPr>
        <p:txBody>
          <a:bodyPr/>
          <a:lstStyle/>
          <a:p>
            <a:r>
              <a:rPr lang="cs-CZ" smtClean="0"/>
              <a:t>Korelace/kovariance</a:t>
            </a:r>
            <a:endParaRPr lang="en-US" smtClean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11200"/>
            <a:ext cx="8699500" cy="5434013"/>
          </a:xfrm>
        </p:spPr>
        <p:txBody>
          <a:bodyPr/>
          <a:lstStyle/>
          <a:p>
            <a:pPr>
              <a:defRPr/>
            </a:pPr>
            <a:r>
              <a:rPr lang="cs-CZ" b="1" dirty="0" smtClean="0"/>
              <a:t>Vyjádření těsnosti lineárního vztahu dvou číselných znaků </a:t>
            </a:r>
            <a:r>
              <a:rPr lang="cs-CZ" sz="2800" dirty="0"/>
              <a:t>(s normálním rozdělením)</a:t>
            </a:r>
          </a:p>
          <a:p>
            <a:pPr>
              <a:buFontTx/>
              <a:buNone/>
              <a:defRPr/>
            </a:pPr>
            <a:r>
              <a:rPr lang="cs-CZ" dirty="0"/>
              <a:t> </a:t>
            </a: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2133600"/>
            <a:ext cx="68405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50825" y="4437063"/>
            <a:ext cx="8893175" cy="184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cs-CZ" sz="2300"/>
              <a:t>1 = přímá závislost</a:t>
            </a:r>
          </a:p>
          <a:p>
            <a:r>
              <a:rPr lang="cs-CZ" sz="2300"/>
              <a:t>0 = žádná statisticky zjistitelná </a:t>
            </a:r>
            <a:r>
              <a:rPr lang="cs-CZ" sz="2300" b="1" u="sng"/>
              <a:t>lineární</a:t>
            </a:r>
            <a:r>
              <a:rPr lang="cs-CZ" sz="2300"/>
              <a:t> závislost  → </a:t>
            </a:r>
            <a:r>
              <a:rPr lang="cs-CZ" sz="2300" i="1">
                <a:solidFill>
                  <a:srgbClr val="FF3300"/>
                </a:solidFill>
              </a:rPr>
              <a:t>i při nulovém korelačním koeficientu na sobě veličiny mohou záviset</a:t>
            </a:r>
            <a:r>
              <a:rPr lang="cs-CZ" sz="2300">
                <a:solidFill>
                  <a:srgbClr val="FF3300"/>
                </a:solidFill>
              </a:rPr>
              <a:t> !</a:t>
            </a:r>
          </a:p>
          <a:p>
            <a:r>
              <a:rPr lang="cs-CZ" sz="2300"/>
              <a:t>−1 = nepřímá závislost: čím více se zvětší hodnoty v první skupině znaků, tím více se zmenší hodnoty v druhé skupině znaků,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dpis 1"/>
          <p:cNvSpPr>
            <a:spLocks noGrp="1"/>
          </p:cNvSpPr>
          <p:nvPr>
            <p:ph type="title"/>
          </p:nvPr>
        </p:nvSpPr>
        <p:spPr>
          <a:xfrm>
            <a:off x="123488" y="116632"/>
            <a:ext cx="8856984" cy="864096"/>
          </a:xfrm>
        </p:spPr>
        <p:txBody>
          <a:bodyPr/>
          <a:lstStyle/>
          <a:p>
            <a:r>
              <a:rPr lang="cs-CZ" dirty="0" smtClean="0"/>
              <a:t>Dichotomická </a:t>
            </a:r>
            <a:r>
              <a:rPr lang="cs-CZ" b="1" dirty="0" smtClean="0"/>
              <a:t>nezávislá</a:t>
            </a:r>
            <a:r>
              <a:rPr lang="cs-CZ" dirty="0" smtClean="0"/>
              <a:t> proměnná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0"/>
          <a:stretch/>
        </p:blipFill>
        <p:spPr bwMode="auto">
          <a:xfrm>
            <a:off x="971600" y="825987"/>
            <a:ext cx="6703837" cy="520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07504" y="6093296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→ rozdíl průměrů pro Y </a:t>
            </a:r>
            <a:r>
              <a:rPr lang="cs-CZ" dirty="0"/>
              <a:t>(test CL) </a:t>
            </a:r>
            <a:r>
              <a:rPr lang="cs-CZ" dirty="0" smtClean="0"/>
              <a:t>mezi žáky 8. tříd z </a:t>
            </a:r>
            <a:r>
              <a:rPr lang="cs-CZ" b="1" dirty="0" smtClean="0"/>
              <a:t>Prahy </a:t>
            </a:r>
            <a:r>
              <a:rPr lang="cs-CZ" dirty="0" smtClean="0"/>
              <a:t>(1) a </a:t>
            </a:r>
            <a:r>
              <a:rPr lang="cs-CZ" b="1" dirty="0" smtClean="0"/>
              <a:t>ostatních sídel ČR </a:t>
            </a:r>
            <a:r>
              <a:rPr lang="cs-CZ" dirty="0" smtClean="0"/>
              <a:t>(0)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6948264" y="5546849"/>
            <a:ext cx="2195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[Data ICILS 2013, ČR]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53373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/>
          <a:lstStyle/>
          <a:p>
            <a:r>
              <a:rPr lang="cs-CZ" i="1" dirty="0" smtClean="0"/>
              <a:t>Standardizace</a:t>
            </a:r>
            <a:r>
              <a:rPr lang="cs-CZ" dirty="0"/>
              <a:t> </a:t>
            </a:r>
            <a:r>
              <a:rPr lang="cs-CZ" sz="2000" dirty="0" smtClean="0"/>
              <a:t>nezávislých </a:t>
            </a:r>
            <a:r>
              <a:rPr lang="cs-CZ" sz="2000" b="1" dirty="0" smtClean="0"/>
              <a:t>numerických</a:t>
            </a:r>
            <a:r>
              <a:rPr lang="cs-CZ" sz="2000" dirty="0" smtClean="0"/>
              <a:t> proměnných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 smtClean="0">
                <a:cs typeface="Arial" pitchFamily="34" charset="0"/>
              </a:rPr>
              <a:t>centrování na průměr)</a:t>
            </a:r>
            <a:endParaRPr lang="cs-CZ" dirty="0" smtClean="0"/>
          </a:p>
        </p:txBody>
      </p:sp>
      <p:sp>
        <p:nvSpPr>
          <p:cNvPr id="2150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smtClean="0"/>
              <a:t>Standardizace</a:t>
            </a:r>
            <a:r>
              <a:rPr lang="cs-CZ" smtClean="0"/>
              <a:t> pro smysluplnější interpretaci konstanty</a:t>
            </a:r>
          </a:p>
          <a:p>
            <a:r>
              <a:rPr lang="cs-CZ" smtClean="0"/>
              <a:t>Často se nulová hodnota nezávislé/ých proměnné v realitě nevyskytuje (a nebo nedává interpretačně smysl), proto provádíme:</a:t>
            </a:r>
          </a:p>
          <a:p>
            <a:r>
              <a:rPr lang="cs-CZ" b="1" smtClean="0">
                <a:cs typeface="Arial" pitchFamily="34" charset="0"/>
              </a:rPr>
              <a:t>Centrování na průměr </a:t>
            </a:r>
            <a:r>
              <a:rPr lang="cs-CZ" smtClean="0">
                <a:cs typeface="Arial" pitchFamily="34" charset="0"/>
              </a:rPr>
              <a:t>→ od hodnot proměnné se odečte jejich průměr</a:t>
            </a:r>
          </a:p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6368" y="116632"/>
            <a:ext cx="8291264" cy="936104"/>
          </a:xfrm>
        </p:spPr>
        <p:txBody>
          <a:bodyPr/>
          <a:lstStyle/>
          <a:p>
            <a:pPr>
              <a:lnSpc>
                <a:spcPts val="4100"/>
              </a:lnSpc>
            </a:pPr>
            <a:r>
              <a:rPr lang="cs-CZ" sz="4000" dirty="0"/>
              <a:t>D</a:t>
            </a:r>
            <a:r>
              <a:rPr lang="cs-CZ" sz="4000" dirty="0" smtClean="0"/>
              <a:t>alší přípravy dat před modelováním a ladění modelu 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145435"/>
          </a:xfrm>
        </p:spPr>
        <p:txBody>
          <a:bodyPr/>
          <a:lstStyle/>
          <a:p>
            <a:r>
              <a:rPr lang="cs-CZ" sz="2400" dirty="0" smtClean="0"/>
              <a:t>Pro </a:t>
            </a:r>
            <a:r>
              <a:rPr lang="cs-CZ" sz="2400" b="1" dirty="0" err="1" smtClean="0"/>
              <a:t>více-kategoriální</a:t>
            </a:r>
            <a:r>
              <a:rPr lang="cs-CZ" sz="2400" b="1" dirty="0" smtClean="0"/>
              <a:t> znaky</a:t>
            </a:r>
            <a:r>
              <a:rPr lang="cs-CZ" sz="2400" dirty="0" smtClean="0"/>
              <a:t> (nominální/ordinální znaky s 3 a více hodnotami):</a:t>
            </a:r>
          </a:p>
          <a:p>
            <a:pPr lvl="1"/>
            <a:r>
              <a:rPr lang="cs-CZ" sz="2000" dirty="0" smtClean="0"/>
              <a:t>Nejprve je vhodné detailněji prozkoumat rozdíly v průměrech podle kategorií, např. pomocí </a:t>
            </a:r>
            <a:r>
              <a:rPr lang="cs-CZ" sz="2000" dirty="0" err="1" smtClean="0"/>
              <a:t>Error</a:t>
            </a:r>
            <a:r>
              <a:rPr lang="cs-CZ" sz="2000" dirty="0" smtClean="0"/>
              <a:t> Bar graf s </a:t>
            </a:r>
            <a:r>
              <a:rPr lang="cs-CZ" sz="2000" dirty="0" err="1" smtClean="0"/>
              <a:t>CfI</a:t>
            </a:r>
            <a:r>
              <a:rPr lang="cs-CZ" sz="2000" dirty="0" smtClean="0"/>
              <a:t> nebo </a:t>
            </a:r>
            <a:r>
              <a:rPr lang="cs-CZ" sz="2000" dirty="0" err="1" smtClean="0"/>
              <a:t>One</a:t>
            </a:r>
            <a:r>
              <a:rPr lang="cs-CZ" sz="2000" dirty="0" smtClean="0"/>
              <a:t>-</a:t>
            </a:r>
            <a:r>
              <a:rPr lang="cs-CZ" sz="2000" dirty="0" err="1" smtClean="0"/>
              <a:t>Way</a:t>
            </a:r>
            <a:r>
              <a:rPr lang="cs-CZ" sz="2000" dirty="0" smtClean="0"/>
              <a:t>-ANOVA. Podle ne/podobnosti v rozdílech pak můžeme </a:t>
            </a:r>
            <a:r>
              <a:rPr lang="cs-CZ" sz="2000" dirty="0" err="1" smtClean="0"/>
              <a:t>rekódovat</a:t>
            </a:r>
            <a:r>
              <a:rPr lang="cs-CZ" sz="2000" dirty="0" smtClean="0"/>
              <a:t> – vytvořit sadu nových indikátorových (</a:t>
            </a:r>
            <a:r>
              <a:rPr lang="cs-CZ" sz="2000" dirty="0" err="1" smtClean="0"/>
              <a:t>dummy</a:t>
            </a:r>
            <a:r>
              <a:rPr lang="cs-CZ" sz="2000" dirty="0" smtClean="0"/>
              <a:t>) proměnných možná s menším počtem kategorií, tak aby odrážely věcně a statisticky významné rozdíly </a:t>
            </a:r>
            <a:r>
              <a:rPr lang="cs-CZ" sz="1200" dirty="0" smtClean="0"/>
              <a:t>(pochopitelně při zohlednění věcného významu měření hranic mezi kategoriemi)</a:t>
            </a:r>
            <a:r>
              <a:rPr lang="cs-CZ" sz="2000" dirty="0" smtClean="0"/>
              <a:t>. </a:t>
            </a:r>
          </a:p>
          <a:p>
            <a:r>
              <a:rPr lang="cs-CZ" sz="2400" dirty="0" smtClean="0"/>
              <a:t>+ DOPLNIT </a:t>
            </a:r>
          </a:p>
          <a:p>
            <a:r>
              <a:rPr lang="cs-CZ" sz="2400" dirty="0" smtClean="0"/>
              <a:t>Pozor na položkovou </a:t>
            </a:r>
            <a:r>
              <a:rPr lang="cs-CZ" sz="2400" b="1" dirty="0" smtClean="0"/>
              <a:t>reliabilitu</a:t>
            </a:r>
            <a:r>
              <a:rPr lang="cs-CZ" sz="2400" dirty="0" smtClean="0"/>
              <a:t> (konzistenci) u uměle konstruovaných proměnných jako součtové škály → nejprve ověřit reliabilitu (</a:t>
            </a:r>
            <a:r>
              <a:rPr lang="cs-CZ" sz="2400" dirty="0" err="1" smtClean="0"/>
              <a:t>Cronbachovo</a:t>
            </a:r>
            <a:r>
              <a:rPr lang="cs-CZ" sz="2400" dirty="0" smtClean="0"/>
              <a:t> Alfa &gt;0,7). </a:t>
            </a:r>
            <a:br>
              <a:rPr lang="cs-CZ" sz="2400" dirty="0" smtClean="0"/>
            </a:br>
            <a:r>
              <a:rPr lang="cs-CZ" sz="2400" dirty="0" smtClean="0"/>
              <a:t>Pokud je nízká reliabilita měření, pak jsou v regresním modelu </a:t>
            </a:r>
            <a:r>
              <a:rPr lang="cs-CZ" sz="2400" dirty="0"/>
              <a:t>efekty </a:t>
            </a:r>
            <a:r>
              <a:rPr lang="cs-CZ" sz="2400" dirty="0" smtClean="0"/>
              <a:t>takové proměnné podhodnoceny (</a:t>
            </a:r>
            <a:r>
              <a:rPr lang="cs-CZ" sz="2400" dirty="0" err="1"/>
              <a:t>attenuation</a:t>
            </a:r>
            <a:r>
              <a:rPr lang="cs-CZ" sz="2400" dirty="0"/>
              <a:t> </a:t>
            </a:r>
            <a:r>
              <a:rPr lang="cs-CZ" sz="2400" dirty="0" err="1" smtClean="0"/>
              <a:t>bias</a:t>
            </a:r>
            <a:r>
              <a:rPr lang="cs-CZ" sz="2400" dirty="0" smtClean="0"/>
              <a:t>).  </a:t>
            </a: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21220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152525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cs-CZ" sz="3600" smtClean="0"/>
              <a:t>Lineární regresní analýza (OLS) v SPSS</a:t>
            </a:r>
            <a:endParaRPr lang="en-GB" sz="3600" smtClean="0"/>
          </a:p>
        </p:txBody>
      </p:sp>
      <p:sp>
        <p:nvSpPr>
          <p:cNvPr id="22531" name="Rectangle 3"/>
          <p:cNvSpPr>
            <a:spLocks noGrp="1" noChangeAspec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3528" r="48579" b="29790"/>
          <a:stretch>
            <a:fillRect/>
          </a:stretch>
        </p:blipFill>
        <p:spPr bwMode="auto">
          <a:xfrm>
            <a:off x="250825" y="1700213"/>
            <a:ext cx="2736850" cy="39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700213"/>
            <a:ext cx="5616575" cy="420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6227763" y="765175"/>
            <a:ext cx="2736850" cy="1150938"/>
          </a:xfrm>
          <a:prstGeom prst="wedgeEllipseCallout">
            <a:avLst>
              <a:gd name="adj1" fmla="val -59745"/>
              <a:gd name="adj2" fmla="val 86412"/>
            </a:avLst>
          </a:prstGeom>
          <a:solidFill>
            <a:srgbClr val="FFFF99">
              <a:alpha val="7411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cs-CZ" b="1">
                <a:solidFill>
                  <a:srgbClr val="CC3300"/>
                </a:solidFill>
              </a:rPr>
              <a:t>Závislá</a:t>
            </a:r>
          </a:p>
          <a:p>
            <a:pPr algn="ctr"/>
            <a:r>
              <a:rPr lang="cs-CZ" b="1">
                <a:solidFill>
                  <a:srgbClr val="CC3300"/>
                </a:solidFill>
              </a:rPr>
              <a:t>VYSVĚTLOVÁ proměnná (Y)</a:t>
            </a:r>
            <a:endParaRPr lang="en-GB" b="1">
              <a:solidFill>
                <a:srgbClr val="CC3300"/>
              </a:solidFill>
            </a:endParaRP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5724525" y="5084763"/>
            <a:ext cx="3095625" cy="1511300"/>
          </a:xfrm>
          <a:prstGeom prst="wedgeEllipseCallout">
            <a:avLst>
              <a:gd name="adj1" fmla="val -35384"/>
              <a:gd name="adj2" fmla="val -158088"/>
            </a:avLst>
          </a:prstGeom>
          <a:solidFill>
            <a:srgbClr val="FFFF99">
              <a:alpha val="7411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cs-CZ" b="1">
                <a:solidFill>
                  <a:srgbClr val="CC3300"/>
                </a:solidFill>
              </a:rPr>
              <a:t>Nezávislé(á) – VYSVĚTLUJÍCÍ proměnné(á) </a:t>
            </a:r>
            <a:br>
              <a:rPr lang="cs-CZ" b="1">
                <a:solidFill>
                  <a:srgbClr val="CC3300"/>
                </a:solidFill>
              </a:rPr>
            </a:br>
            <a:r>
              <a:rPr lang="cs-CZ" b="1">
                <a:solidFill>
                  <a:srgbClr val="CC3300"/>
                </a:solidFill>
              </a:rPr>
              <a:t>(X</a:t>
            </a:r>
            <a:r>
              <a:rPr lang="cs-CZ" b="1" baseline="-25000">
                <a:solidFill>
                  <a:srgbClr val="CC3300"/>
                </a:solidFill>
              </a:rPr>
              <a:t>1</a:t>
            </a:r>
            <a:r>
              <a:rPr lang="cs-CZ" b="1">
                <a:solidFill>
                  <a:srgbClr val="CC3300"/>
                </a:solidFill>
              </a:rPr>
              <a:t>, X</a:t>
            </a:r>
            <a:r>
              <a:rPr lang="cs-CZ" b="1" baseline="-25000">
                <a:solidFill>
                  <a:srgbClr val="CC3300"/>
                </a:solidFill>
              </a:rPr>
              <a:t>2</a:t>
            </a:r>
            <a:r>
              <a:rPr lang="cs-CZ" b="1">
                <a:solidFill>
                  <a:srgbClr val="CC3300"/>
                </a:solidFill>
              </a:rPr>
              <a:t>, …)</a:t>
            </a:r>
            <a:endParaRPr lang="en-GB" b="1">
              <a:solidFill>
                <a:srgbClr val="CC3300"/>
              </a:solidFill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79388" y="1052513"/>
            <a:ext cx="5148262" cy="5810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600" b="1">
                <a:solidFill>
                  <a:srgbClr val="CC3300"/>
                </a:solidFill>
              </a:rPr>
              <a:t>Závislá proměnná Y musí být kardinální (číselná) </a:t>
            </a:r>
            <a:br>
              <a:rPr lang="cs-CZ" sz="1600" b="1">
                <a:solidFill>
                  <a:srgbClr val="CC3300"/>
                </a:solidFill>
              </a:rPr>
            </a:br>
            <a:r>
              <a:rPr lang="cs-CZ" sz="1600">
                <a:solidFill>
                  <a:srgbClr val="CC3300"/>
                </a:solidFill>
              </a:rPr>
              <a:t>s přibližně normálním rozložením</a:t>
            </a:r>
            <a:endParaRPr lang="en-GB" sz="1600">
              <a:solidFill>
                <a:srgbClr val="CC3300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51161" y="5931179"/>
            <a:ext cx="5545137" cy="94297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400" dirty="0">
                <a:solidFill>
                  <a:srgbClr val="CC3300"/>
                </a:solidFill>
              </a:rPr>
              <a:t>Nezávislé proměnné (X</a:t>
            </a:r>
            <a:r>
              <a:rPr lang="cs-CZ" sz="1400" baseline="-25000" dirty="0">
                <a:solidFill>
                  <a:srgbClr val="CC3300"/>
                </a:solidFill>
              </a:rPr>
              <a:t>1</a:t>
            </a:r>
            <a:r>
              <a:rPr lang="cs-CZ" sz="1400" dirty="0">
                <a:solidFill>
                  <a:srgbClr val="CC3300"/>
                </a:solidFill>
              </a:rPr>
              <a:t>, X</a:t>
            </a:r>
            <a:r>
              <a:rPr lang="cs-CZ" sz="1400" baseline="-25000" dirty="0">
                <a:solidFill>
                  <a:srgbClr val="CC3300"/>
                </a:solidFill>
              </a:rPr>
              <a:t>2</a:t>
            </a:r>
            <a:r>
              <a:rPr lang="cs-CZ" sz="1400" dirty="0">
                <a:solidFill>
                  <a:srgbClr val="CC3300"/>
                </a:solidFill>
              </a:rPr>
              <a:t>, …) jsou kardinální (číselné). V případě kategoriálního znaku jej můžeme rozložit na sadu dichotomických znaků (0/1) s jednou vynechanou – referenční kategorií (tzv. </a:t>
            </a:r>
            <a:r>
              <a:rPr lang="cs-CZ" sz="1400" dirty="0" err="1">
                <a:solidFill>
                  <a:srgbClr val="CC3300"/>
                </a:solidFill>
              </a:rPr>
              <a:t>dummy</a:t>
            </a:r>
            <a:r>
              <a:rPr lang="cs-CZ" sz="1400" dirty="0">
                <a:solidFill>
                  <a:srgbClr val="CC3300"/>
                </a:solidFill>
              </a:rPr>
              <a:t> </a:t>
            </a:r>
            <a:r>
              <a:rPr lang="cs-CZ" sz="1400" dirty="0" err="1">
                <a:solidFill>
                  <a:srgbClr val="CC3300"/>
                </a:solidFill>
              </a:rPr>
              <a:t>variables</a:t>
            </a:r>
            <a:r>
              <a:rPr lang="cs-CZ" sz="1400" dirty="0">
                <a:solidFill>
                  <a:srgbClr val="CC3300"/>
                </a:solidFill>
              </a:rPr>
              <a:t>)</a:t>
            </a:r>
            <a:endParaRPr lang="en-GB" sz="1400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Lineární regresní analýza (OLS) SYNTAX SPSS (základní zadání)</a:t>
            </a:r>
            <a:endParaRPr lang="en-GB" sz="40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b="1" dirty="0" smtClean="0">
                <a:solidFill>
                  <a:schemeClr val="accent2"/>
                </a:solidFill>
              </a:rPr>
              <a:t>REGRESSION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/>
              <a:t>  /MISSING LISTWISE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/>
              <a:t>  /STATISTICS COEFF OUTS R ANOVA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/>
              <a:t>  /CRITERIA=PIN(.05) POUT(.10)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/>
              <a:t>  /NOORIGIN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/>
              <a:t>  /DEPENDENT </a:t>
            </a:r>
            <a:r>
              <a:rPr lang="en-GB" b="1" dirty="0" smtClean="0"/>
              <a:t>HDP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/>
              <a:t>  /METHOD=ENTER </a:t>
            </a:r>
            <a:r>
              <a:rPr lang="en-GB" b="1" dirty="0" err="1" smtClean="0"/>
              <a:t>PracSila</a:t>
            </a:r>
            <a:r>
              <a:rPr lang="en-GB" dirty="0" smtClean="0"/>
              <a:t> </a:t>
            </a:r>
            <a:r>
              <a:rPr lang="en-GB" b="1" dirty="0" err="1" smtClean="0"/>
              <a:t>Kapital</a:t>
            </a:r>
            <a:r>
              <a:rPr lang="en-GB" dirty="0" smtClean="0"/>
              <a:t> </a:t>
            </a:r>
            <a:r>
              <a:rPr lang="en-GB" b="1" dirty="0" err="1" smtClean="0"/>
              <a:t>Cas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Lineární regresní analýza (OLS) SYNTAX </a:t>
            </a:r>
            <a:r>
              <a:rPr lang="cs-CZ" sz="4000" b="1" dirty="0" smtClean="0"/>
              <a:t>STATA</a:t>
            </a:r>
            <a:r>
              <a:rPr lang="cs-CZ" sz="4000" dirty="0" smtClean="0"/>
              <a:t> (základní zadání)</a:t>
            </a:r>
            <a:endParaRPr lang="en-GB" sz="40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cs-CZ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b="1" dirty="0" err="1" smtClean="0">
                <a:solidFill>
                  <a:schemeClr val="accent2"/>
                </a:solidFill>
              </a:rPr>
              <a:t>reg</a:t>
            </a:r>
            <a:r>
              <a:rPr lang="cs-CZ" b="1" dirty="0" smtClean="0">
                <a:solidFill>
                  <a:schemeClr val="accent2"/>
                </a:solidFill>
              </a:rPr>
              <a:t> Y X1 X2, </a:t>
            </a:r>
            <a:r>
              <a:rPr lang="cs-CZ" i="1" dirty="0" err="1" smtClean="0">
                <a:solidFill>
                  <a:schemeClr val="accent2"/>
                </a:solidFill>
              </a:rPr>
              <a:t>options</a:t>
            </a:r>
            <a:endParaRPr lang="cs-CZ" i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000" dirty="0" smtClean="0"/>
              <a:t>Můžeme specifikovat např. robustní standardní chyby: </a:t>
            </a:r>
            <a:r>
              <a:rPr lang="cs-CZ" sz="2000" b="1" dirty="0" err="1" smtClean="0"/>
              <a:t>vce</a:t>
            </a:r>
            <a:r>
              <a:rPr lang="cs-CZ" sz="2000" b="1" dirty="0" smtClean="0"/>
              <a:t>(r)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cs-CZ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b="1" dirty="0" err="1" smtClean="0">
                <a:solidFill>
                  <a:schemeClr val="accent2"/>
                </a:solidFill>
              </a:rPr>
              <a:t>reg</a:t>
            </a:r>
            <a:r>
              <a:rPr lang="cs-CZ" b="1" dirty="0" smtClean="0">
                <a:solidFill>
                  <a:schemeClr val="accent2"/>
                </a:solidFill>
              </a:rPr>
              <a:t> </a:t>
            </a:r>
            <a:r>
              <a:rPr lang="en-GB" b="1" dirty="0" smtClean="0"/>
              <a:t>HDP</a:t>
            </a:r>
            <a:r>
              <a:rPr lang="en-GB" dirty="0" smtClean="0"/>
              <a:t> </a:t>
            </a:r>
            <a:r>
              <a:rPr lang="en-GB" b="1" dirty="0" err="1" smtClean="0"/>
              <a:t>PracSila</a:t>
            </a:r>
            <a:r>
              <a:rPr lang="en-GB" dirty="0" smtClean="0"/>
              <a:t> </a:t>
            </a:r>
            <a:r>
              <a:rPr lang="en-GB" b="1" dirty="0" err="1" smtClean="0"/>
              <a:t>Kapital</a:t>
            </a:r>
            <a:r>
              <a:rPr lang="en-GB" dirty="0" smtClean="0"/>
              <a:t> </a:t>
            </a:r>
            <a:r>
              <a:rPr lang="en-GB" b="1" dirty="0" err="1" smtClean="0"/>
              <a:t>Cas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089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125538"/>
            <a:ext cx="7989888" cy="2951162"/>
          </a:xfrm>
        </p:spPr>
        <p:txBody>
          <a:bodyPr/>
          <a:lstStyle/>
          <a:p>
            <a:pPr eaLnBrk="1" hangingPunct="1"/>
            <a:r>
              <a:rPr lang="cs-CZ" sz="4000" smtClean="0"/>
              <a:t>Dva příklady pro HiSo:</a:t>
            </a:r>
            <a:br>
              <a:rPr lang="cs-CZ" sz="4000" smtClean="0"/>
            </a:br>
            <a:r>
              <a:rPr lang="cs-CZ" sz="4000" smtClean="0"/>
              <a:t>uplatnění regresní analýzy v historické komparativní analýze kde máme </a:t>
            </a:r>
            <a:br>
              <a:rPr lang="cs-CZ" sz="4000" smtClean="0"/>
            </a:br>
            <a:r>
              <a:rPr lang="cs-CZ" sz="4000" b="1" smtClean="0"/>
              <a:t>data za celou populaci</a:t>
            </a:r>
            <a:endParaRPr lang="en-GB" sz="4000" b="1" smtClean="0"/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65625"/>
            <a:ext cx="6729413" cy="1752600"/>
          </a:xfrm>
        </p:spPr>
        <p:txBody>
          <a:bodyPr/>
          <a:lstStyle/>
          <a:p>
            <a:pPr marL="609600" indent="-609600" eaLnBrk="1" hangingPunct="1"/>
            <a:r>
              <a:rPr lang="cs-CZ" sz="2800" smtClean="0"/>
              <a:t>V příkladech jsou </a:t>
            </a:r>
            <a:r>
              <a:rPr lang="cs-CZ" sz="2800" b="1" smtClean="0"/>
              <a:t>případy- pozorování</a:t>
            </a:r>
            <a:r>
              <a:rPr lang="cs-CZ" sz="2800" smtClean="0"/>
              <a:t>: </a:t>
            </a:r>
          </a:p>
          <a:p>
            <a:pPr marL="2343150" lvl="2" indent="-457200" algn="l" eaLnBrk="1" hangingPunct="1"/>
            <a:r>
              <a:rPr lang="cs-CZ" sz="2800" smtClean="0"/>
              <a:t>1. roky (čas)</a:t>
            </a:r>
          </a:p>
          <a:p>
            <a:pPr marL="2343150" lvl="2" indent="-457200" algn="l" eaLnBrk="1" hangingPunct="1"/>
            <a:r>
              <a:rPr lang="cs-CZ" sz="2800" smtClean="0"/>
              <a:t>2. země LA</a:t>
            </a: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9147175" cy="647700"/>
          </a:xfrm>
        </p:spPr>
        <p:txBody>
          <a:bodyPr/>
          <a:lstStyle/>
          <a:p>
            <a:pPr eaLnBrk="1" hangingPunct="1"/>
            <a:r>
              <a:rPr lang="cs-CZ" sz="3200" smtClean="0"/>
              <a:t>Vícerozměrná regresní analýza, </a:t>
            </a:r>
            <a:br>
              <a:rPr lang="cs-CZ" sz="3200" smtClean="0"/>
            </a:br>
            <a:r>
              <a:rPr lang="cs-CZ" sz="3200" smtClean="0"/>
              <a:t> Příklad 1: </a:t>
            </a:r>
            <a:r>
              <a:rPr lang="cs-CZ" sz="3200" b="1" smtClean="0"/>
              <a:t>HDP, 1929-55, USA</a:t>
            </a:r>
            <a:endParaRPr lang="en-GB" sz="3200" b="1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984" y="4724400"/>
            <a:ext cx="4608512" cy="20177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1800" dirty="0" smtClean="0"/>
              <a:t>Zde nemáme výběrová data (jako v běžných sociologických šetřeních) → </a:t>
            </a:r>
            <a:r>
              <a:rPr lang="cs-CZ" sz="1800" dirty="0" smtClean="0">
                <a:solidFill>
                  <a:srgbClr val="A50021"/>
                </a:solidFill>
              </a:rPr>
              <a:t>testování statistické významnosti regresních koeficientů nedává smysl</a:t>
            </a:r>
          </a:p>
          <a:p>
            <a:pPr eaLnBrk="1" hangingPunct="1">
              <a:lnSpc>
                <a:spcPct val="80000"/>
              </a:lnSpc>
            </a:pPr>
            <a:r>
              <a:rPr lang="cs-CZ" sz="1800" dirty="0" smtClean="0"/>
              <a:t>Pozor, </a:t>
            </a:r>
            <a:r>
              <a:rPr lang="cs-CZ" sz="1800" b="1" dirty="0" smtClean="0"/>
              <a:t>malý počet případů</a:t>
            </a:r>
            <a:r>
              <a:rPr lang="cs-CZ" sz="1800" dirty="0" smtClean="0"/>
              <a:t> </a:t>
            </a:r>
            <a:br>
              <a:rPr lang="cs-CZ" sz="1800" dirty="0" smtClean="0"/>
            </a:br>
            <a:r>
              <a:rPr lang="cs-CZ" sz="1800" dirty="0" smtClean="0"/>
              <a:t>→ citlivost na extrémní hodnoty (</a:t>
            </a:r>
            <a:r>
              <a:rPr lang="cs-CZ" sz="1800" dirty="0" err="1" smtClean="0"/>
              <a:t>outliers</a:t>
            </a:r>
            <a:r>
              <a:rPr lang="cs-CZ" sz="1800" dirty="0" smtClean="0"/>
              <a:t>) </a:t>
            </a:r>
            <a:br>
              <a:rPr lang="cs-CZ" sz="1800" dirty="0" smtClean="0"/>
            </a:br>
            <a:r>
              <a:rPr lang="cs-CZ" sz="1800" dirty="0" smtClean="0"/>
              <a:t>také jde o časovou řadu → </a:t>
            </a:r>
            <a:r>
              <a:rPr lang="cs-CZ" sz="1800" b="1" dirty="0" smtClean="0"/>
              <a:t>problém korelace chyb </a:t>
            </a:r>
            <a:r>
              <a:rPr lang="cs-CZ" sz="1800" dirty="0" smtClean="0"/>
              <a:t>jednotlivých pozorování</a:t>
            </a:r>
            <a:endParaRPr lang="en-GB" sz="1800" dirty="0" smtClean="0"/>
          </a:p>
        </p:txBody>
      </p:sp>
      <p:graphicFrame>
        <p:nvGraphicFramePr>
          <p:cNvPr id="26628" name="Group 4"/>
          <p:cNvGraphicFramePr>
            <a:graphicFrameLocks noGrp="1"/>
          </p:cNvGraphicFramePr>
          <p:nvPr/>
        </p:nvGraphicFramePr>
        <p:xfrm>
          <a:off x="179388" y="1125538"/>
          <a:ext cx="3744912" cy="5467392"/>
        </p:xfrm>
        <a:graphic>
          <a:graphicData uri="http://schemas.openxmlformats.org/drawingml/2006/table">
            <a:tbl>
              <a:tblPr/>
              <a:tblGrid>
                <a:gridCol w="623887"/>
                <a:gridCol w="519113"/>
                <a:gridCol w="1077912"/>
                <a:gridCol w="889000"/>
                <a:gridCol w="635000"/>
              </a:tblGrid>
              <a:tr h="4205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Rok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HDP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Pracov.síla 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(mil.človek-rok)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Kapitál 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(USD mld.)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Čas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1929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24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29" name="Text Box 133"/>
          <p:cNvSpPr txBox="1">
            <a:spLocks noChangeArrowheads="1"/>
          </p:cNvSpPr>
          <p:nvPr/>
        </p:nvSpPr>
        <p:spPr bwMode="auto">
          <a:xfrm>
            <a:off x="323850" y="6597650"/>
            <a:ext cx="52562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200"/>
              <a:t>Zdroj: Goldberger 1964, in Jöreskog/Sörbom/SPSS Inc. 1989</a:t>
            </a:r>
            <a:endParaRPr lang="en-GB" sz="1200"/>
          </a:p>
        </p:txBody>
      </p:sp>
      <p:pic>
        <p:nvPicPr>
          <p:cNvPr id="25730" name="Picture 13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b="3903"/>
          <a:stretch/>
        </p:blipFill>
        <p:spPr bwMode="auto">
          <a:xfrm>
            <a:off x="4572000" y="1052736"/>
            <a:ext cx="4572000" cy="363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smtClean="0"/>
              <a:t>Vícerozměrná regresní analýza, </a:t>
            </a:r>
            <a:br>
              <a:rPr lang="cs-CZ" sz="3200" smtClean="0"/>
            </a:br>
            <a:r>
              <a:rPr lang="cs-CZ" sz="3200" smtClean="0"/>
              <a:t> Příklad 1: HDP, 1929-55, USA</a:t>
            </a:r>
            <a:br>
              <a:rPr lang="cs-CZ" sz="3200" smtClean="0"/>
            </a:br>
            <a:r>
              <a:rPr lang="cs-CZ" sz="2400" smtClean="0"/>
              <a:t>grafické znázornění v SEM</a:t>
            </a:r>
            <a:endParaRPr lang="en-GB" sz="2400" smtClean="0"/>
          </a:p>
        </p:txBody>
      </p:sp>
      <p:pic>
        <p:nvPicPr>
          <p:cNvPr id="26627" name="Picture 3" descr="EX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1" r="43571" b="81401"/>
          <a:stretch>
            <a:fillRect/>
          </a:stretch>
        </p:blipFill>
        <p:spPr bwMode="auto">
          <a:xfrm>
            <a:off x="4535488" y="2997200"/>
            <a:ext cx="4608512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23850" y="1557338"/>
            <a:ext cx="3887788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b="1"/>
              <a:t>Nestandardizované</a:t>
            </a:r>
            <a:r>
              <a:rPr lang="cs-CZ"/>
              <a:t> regresní koef. </a:t>
            </a:r>
          </a:p>
          <a:p>
            <a:pPr eaLnBrk="1" hangingPunct="1">
              <a:spcBef>
                <a:spcPct val="50000"/>
              </a:spcBef>
            </a:pPr>
            <a:r>
              <a:rPr lang="cs-CZ"/>
              <a:t>B </a:t>
            </a:r>
            <a:r>
              <a:rPr lang="cs-CZ">
                <a:cs typeface="Arial" pitchFamily="34" charset="0"/>
              </a:rPr>
              <a:t>→ jednotkový přírůstek</a:t>
            </a:r>
          </a:p>
          <a:p>
            <a:pPr eaLnBrk="1" hangingPunct="1">
              <a:spcBef>
                <a:spcPct val="50000"/>
              </a:spcBef>
            </a:pPr>
            <a:r>
              <a:rPr lang="cs-CZ"/>
              <a:t>Odhad parametru (estimates)				</a:t>
            </a:r>
            <a:endParaRPr lang="en-GB"/>
          </a:p>
          <a:p>
            <a:pPr eaLnBrk="1" hangingPunct="1">
              <a:spcBef>
                <a:spcPct val="50000"/>
              </a:spcBef>
            </a:pPr>
            <a:endParaRPr lang="en-GB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4932363" y="1628775"/>
            <a:ext cx="3887787" cy="17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b="1"/>
              <a:t>Standardizované</a:t>
            </a:r>
            <a:r>
              <a:rPr lang="cs-CZ"/>
              <a:t> regresní koef. </a:t>
            </a:r>
          </a:p>
          <a:p>
            <a:pPr eaLnBrk="1" hangingPunct="1">
              <a:spcBef>
                <a:spcPct val="50000"/>
              </a:spcBef>
            </a:pPr>
            <a:r>
              <a:rPr lang="el-GR">
                <a:cs typeface="Arial" pitchFamily="34" charset="0"/>
              </a:rPr>
              <a:t>Β</a:t>
            </a:r>
            <a:r>
              <a:rPr lang="cs-CZ">
                <a:cs typeface="Arial" pitchFamily="34" charset="0"/>
              </a:rPr>
              <a:t> (</a:t>
            </a:r>
            <a:r>
              <a:rPr lang="cs-CZ"/>
              <a:t>Beta) 	 →  porovnání vlivu X s rozdílnými metrikami (škálami)			</a:t>
            </a:r>
            <a:endParaRPr lang="en-GB"/>
          </a:p>
          <a:p>
            <a:pPr eaLnBrk="1" hangingPunct="1">
              <a:spcBef>
                <a:spcPct val="50000"/>
              </a:spcBef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964612" cy="561975"/>
          </a:xfrm>
        </p:spPr>
        <p:txBody>
          <a:bodyPr/>
          <a:lstStyle/>
          <a:p>
            <a:pPr eaLnBrk="1" hangingPunct="1"/>
            <a:r>
              <a:rPr lang="cs-CZ" sz="2800" smtClean="0"/>
              <a:t>Příklad 2 pro HiSo:</a:t>
            </a:r>
            <a:br>
              <a:rPr lang="cs-CZ" sz="2800" smtClean="0"/>
            </a:br>
            <a:r>
              <a:rPr lang="cs-CZ" sz="2800" b="1" smtClean="0"/>
              <a:t>Latinskoamerické země a demokracie</a:t>
            </a:r>
            <a:endParaRPr lang="en-GB" sz="2800" b="1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27763" y="1600200"/>
            <a:ext cx="2459037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000" smtClean="0"/>
              <a:t>Data:</a:t>
            </a:r>
          </a:p>
          <a:p>
            <a:pPr eaLnBrk="1" hangingPunct="1">
              <a:buFontTx/>
              <a:buNone/>
            </a:pPr>
            <a:r>
              <a:rPr lang="en-GB" sz="1600" b="1" smtClean="0">
                <a:solidFill>
                  <a:schemeClr val="accent2"/>
                </a:solidFill>
              </a:rPr>
              <a:t>DemocLatAmer.sav</a:t>
            </a:r>
          </a:p>
        </p:txBody>
      </p:sp>
      <p:graphicFrame>
        <p:nvGraphicFramePr>
          <p:cNvPr id="28902" name="Group 230"/>
          <p:cNvGraphicFramePr>
            <a:graphicFrameLocks noGrp="1"/>
          </p:cNvGraphicFramePr>
          <p:nvPr/>
        </p:nvGraphicFramePr>
        <p:xfrm>
          <a:off x="611188" y="1052513"/>
          <a:ext cx="5543550" cy="5614983"/>
        </p:xfrm>
        <a:graphic>
          <a:graphicData uri="http://schemas.openxmlformats.org/drawingml/2006/table">
            <a:tbl>
              <a:tblPr/>
              <a:tblGrid>
                <a:gridCol w="1254125"/>
                <a:gridCol w="862012"/>
                <a:gridCol w="1193800"/>
                <a:gridCol w="850900"/>
                <a:gridCol w="1382713"/>
              </a:tblGrid>
              <a:tr h="6401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country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</a:rPr>
                        <a:t>Takeoff Year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</a:rPr>
                        <a:t>In Energy Consumption Per Capita (1965)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</a:rPr>
                        <a:t>Literacy (1965)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</a:rPr>
                        <a:t>Political Democracy (1965)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Argentina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1924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91,00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52,60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Bolivia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5,22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36,20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Brazil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5,85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60,90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Chile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1922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6,99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97,00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Colombia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6,28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71,40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Costa Rica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1948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5,72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84,30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90,10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Dominican Republic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5,27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64,50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38,80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Ecuador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5,36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67,00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44,60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 Salvador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5,12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72,10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Guatemala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5,20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39,50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Honduras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5,02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Jamaica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85,00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90,10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Mexico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6,88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74,50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Nicaragua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5,46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49,60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55,40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Panama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76,90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Paraguay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1973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4,84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44,70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Peru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6,38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Trinidad and Tobago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84,70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Uruguay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1938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6,82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90,30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99,60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7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Venezuela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73,40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58" name="Text Box 231"/>
          <p:cNvSpPr txBox="1">
            <a:spLocks noChangeArrowheads="1"/>
          </p:cNvSpPr>
          <p:nvPr/>
        </p:nvSpPr>
        <p:spPr bwMode="auto">
          <a:xfrm>
            <a:off x="6516688" y="6308725"/>
            <a:ext cx="2447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400"/>
              <a:t>Zdroj: [Bollen, Stine 1990]</a:t>
            </a:r>
            <a:endParaRPr lang="en-GB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4710D40-B6FC-4A09-AB1E-9442C3CC7676}" type="slidenum">
              <a:rPr lang="en-GB" smtClean="0"/>
              <a:pPr eaLnBrk="1" hangingPunct="1"/>
              <a:t>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50900"/>
          </a:xfrm>
        </p:spPr>
        <p:txBody>
          <a:bodyPr/>
          <a:lstStyle/>
          <a:p>
            <a:r>
              <a:rPr lang="cs-CZ" smtClean="0"/>
              <a:t>Výpočet kovariance a korelace</a:t>
            </a:r>
            <a:endParaRPr lang="en-GB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713787" cy="5688012"/>
          </a:xfrm>
        </p:spPr>
        <p:txBody>
          <a:bodyPr/>
          <a:lstStyle/>
          <a:p>
            <a:r>
              <a:rPr lang="cs-CZ" dirty="0" smtClean="0"/>
              <a:t>Nejprve </a:t>
            </a:r>
            <a:r>
              <a:rPr lang="cs-CZ" b="1" dirty="0" smtClean="0"/>
              <a:t>Kovariance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800" dirty="0" smtClean="0"/>
              <a:t>	→ suma součinů rozdílů dvou proměnných od jejich průměrů dělený počtem případů (-1)</a:t>
            </a:r>
          </a:p>
          <a:p>
            <a:pPr>
              <a:buFontTx/>
              <a:buNone/>
            </a:pPr>
            <a:endParaRPr lang="cs-CZ" dirty="0" smtClean="0"/>
          </a:p>
          <a:p>
            <a:pPr>
              <a:buFontTx/>
              <a:buNone/>
            </a:pPr>
            <a:endParaRPr lang="cs-CZ" sz="2400" dirty="0" smtClean="0"/>
          </a:p>
          <a:p>
            <a:r>
              <a:rPr lang="cs-CZ" b="1" dirty="0" smtClean="0"/>
              <a:t>Korelace</a:t>
            </a:r>
            <a:r>
              <a:rPr lang="cs-CZ" dirty="0" smtClean="0"/>
              <a:t> </a:t>
            </a:r>
            <a:r>
              <a:rPr lang="cs-CZ" sz="2400" dirty="0" smtClean="0"/>
              <a:t>(</a:t>
            </a:r>
            <a:r>
              <a:rPr lang="cs-CZ" sz="2400" dirty="0" err="1" smtClean="0"/>
              <a:t>product</a:t>
            </a:r>
            <a:r>
              <a:rPr lang="cs-CZ" sz="2400" dirty="0" smtClean="0"/>
              <a:t> moment)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800" dirty="0" smtClean="0"/>
              <a:t>	→ kovariance X a Y dělená součinem jejich rozptylů</a:t>
            </a:r>
            <a:r>
              <a:rPr lang="cs-CZ" dirty="0" smtClean="0"/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endParaRPr lang="cs-CZ" dirty="0" smtClean="0"/>
          </a:p>
          <a:p>
            <a:pPr>
              <a:lnSpc>
                <a:spcPct val="80000"/>
              </a:lnSpc>
              <a:buFontTx/>
              <a:buNone/>
            </a:pPr>
            <a:endParaRPr lang="cs-CZ" dirty="0" smtClean="0"/>
          </a:p>
          <a:p>
            <a:pPr lvl="1">
              <a:lnSpc>
                <a:spcPct val="80000"/>
              </a:lnSpc>
            </a:pPr>
            <a:r>
              <a:rPr lang="cs-CZ" dirty="0" smtClean="0"/>
              <a:t>praktičtější míra lineárních vztahů, protože jde o </a:t>
            </a:r>
            <a:r>
              <a:rPr lang="cs-CZ" i="1" dirty="0" smtClean="0"/>
              <a:t>standardizovanou kovarianci</a:t>
            </a:r>
            <a:r>
              <a:rPr lang="cs-CZ" dirty="0" smtClean="0"/>
              <a:t> </a:t>
            </a:r>
            <a:r>
              <a:rPr lang="cs-CZ" sz="2000" dirty="0" smtClean="0"/>
              <a:t>(COV je bezrozměrné číslo)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en-GB" dirty="0" smtClean="0"/>
          </a:p>
        </p:txBody>
      </p:sp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349500"/>
            <a:ext cx="4276725" cy="7429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4868863"/>
            <a:ext cx="46450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221163"/>
            <a:ext cx="5303837" cy="6477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2800" smtClean="0"/>
              <a:t>Příklad 2: Latinskoamerické země a demokracie</a:t>
            </a:r>
            <a:r>
              <a:rPr lang="cs-CZ" sz="4000" smtClean="0"/>
              <a:t> </a:t>
            </a:r>
            <a:br>
              <a:rPr lang="cs-CZ" sz="4000" smtClean="0"/>
            </a:br>
            <a:r>
              <a:rPr lang="cs-CZ" sz="4000" b="1" smtClean="0"/>
              <a:t>Hypotézy k otestování</a:t>
            </a:r>
            <a:endParaRPr lang="en-GB" sz="4000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784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2800" i="1" smtClean="0"/>
              <a:t>Hypotéza 1</a:t>
            </a:r>
            <a:r>
              <a:rPr lang="cs-CZ" sz="2800" smtClean="0"/>
              <a:t>: Včasný politický převrat  (takeoff) je asociován s vyšší mírou společenské industrializace (energy consumption). 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i="1" smtClean="0"/>
              <a:t>Hypotéza 2</a:t>
            </a:r>
            <a:r>
              <a:rPr lang="cs-CZ" sz="2800" smtClean="0"/>
              <a:t>: Gramotnost (literacy) závisí na míře industrializace (energy consumption). 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i="1" smtClean="0"/>
              <a:t>Hypotéza 3</a:t>
            </a:r>
            <a:r>
              <a:rPr lang="cs-CZ" sz="2800" smtClean="0"/>
              <a:t>: Gramotnost (literacy) je podmínkou politické demokracie.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cs-CZ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800" smtClean="0"/>
              <a:t>Cvičení: Odhadněte odpovídající regresní modely a určete míru vlivu při kontrole efektu ostatních proměnných.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15888"/>
            <a:ext cx="8856663" cy="1143000"/>
          </a:xfrm>
        </p:spPr>
        <p:txBody>
          <a:bodyPr/>
          <a:lstStyle/>
          <a:p>
            <a:pPr eaLnBrk="1" hangingPunct="1"/>
            <a:r>
              <a:rPr lang="cs-CZ" sz="3200" smtClean="0"/>
              <a:t>Příklad 2: Latinskoamerické země a demokracie</a:t>
            </a:r>
            <a:endParaRPr lang="en-GB" sz="32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149350"/>
            <a:ext cx="6840537" cy="548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252538"/>
            <a:ext cx="6769100" cy="542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4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75" y="115888"/>
            <a:ext cx="8856663" cy="1143000"/>
          </a:xfrm>
          <a:noFill/>
        </p:spPr>
        <p:txBody>
          <a:bodyPr/>
          <a:lstStyle/>
          <a:p>
            <a:pPr eaLnBrk="1" hangingPunct="1"/>
            <a:r>
              <a:rPr lang="cs-CZ" sz="3200" smtClean="0"/>
              <a:t>Příklad 2: Latinskoamerické země a demokracie</a:t>
            </a:r>
            <a:endParaRPr lang="en-GB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0475"/>
            <a:ext cx="6985000" cy="559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8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75" y="115888"/>
            <a:ext cx="8856663" cy="1143000"/>
          </a:xfrm>
          <a:noFill/>
        </p:spPr>
        <p:txBody>
          <a:bodyPr/>
          <a:lstStyle/>
          <a:p>
            <a:pPr eaLnBrk="1" hangingPunct="1"/>
            <a:r>
              <a:rPr lang="cs-CZ" sz="3200" smtClean="0"/>
              <a:t>Příklad 2: Latinskoamerické země a demokracie</a:t>
            </a:r>
            <a:endParaRPr lang="en-GB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052513"/>
            <a:ext cx="7773988" cy="2547937"/>
          </a:xfrm>
        </p:spPr>
        <p:txBody>
          <a:bodyPr/>
          <a:lstStyle/>
          <a:p>
            <a:pPr eaLnBrk="1" hangingPunct="1"/>
            <a:r>
              <a:rPr lang="cs-CZ" sz="4000" b="1" smtClean="0"/>
              <a:t>Výběrová data</a:t>
            </a:r>
            <a:br>
              <a:rPr lang="cs-CZ" sz="4000" b="1" smtClean="0"/>
            </a:br>
            <a:r>
              <a:rPr lang="cs-CZ" sz="4000" b="1" smtClean="0"/>
              <a:t>a zobecnění regresního modelu </a:t>
            </a:r>
            <a:br>
              <a:rPr lang="cs-CZ" sz="4000" b="1" smtClean="0"/>
            </a:br>
            <a:r>
              <a:rPr lang="cs-CZ" sz="4000" b="1" smtClean="0"/>
              <a:t>na celou populaci</a:t>
            </a:r>
            <a:endParaRPr lang="en-GB" sz="4000" b="1" smtClean="0"/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→ principy inferenční statistiky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810" y="3445"/>
            <a:ext cx="8998379" cy="761259"/>
          </a:xfrm>
        </p:spPr>
        <p:txBody>
          <a:bodyPr/>
          <a:lstStyle/>
          <a:p>
            <a:r>
              <a:rPr lang="cs-CZ" sz="3600" dirty="0" smtClean="0"/>
              <a:t>Interval spolehlivosti kolem regresní přímky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1630"/>
            <a:ext cx="5541788" cy="374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-13742" y="636548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/>
              <a:t>Zdroj: http://www.ats.ucla.edu/stat/stata/faq/scatte4.gif</a:t>
            </a:r>
          </a:p>
          <a:p>
            <a:endParaRPr lang="cs-CZ" sz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770" y="3645024"/>
            <a:ext cx="4473952" cy="277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868144" y="6499278"/>
            <a:ext cx="3058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[Hanousek,</a:t>
            </a:r>
            <a:r>
              <a:rPr lang="cs-CZ" sz="1200" dirty="0"/>
              <a:t> </a:t>
            </a:r>
            <a:r>
              <a:rPr lang="cs-CZ" sz="1200" dirty="0" err="1"/>
              <a:t>Charamza</a:t>
            </a:r>
            <a:r>
              <a:rPr lang="cs-CZ" sz="1200" dirty="0" smtClean="0"/>
              <a:t> 1992: 174]</a:t>
            </a:r>
            <a:endParaRPr lang="cs-CZ" sz="1200" dirty="0"/>
          </a:p>
        </p:txBody>
      </p:sp>
      <p:sp>
        <p:nvSpPr>
          <p:cNvPr id="8" name="Zaoblený obdélníkový popisek 7"/>
          <p:cNvSpPr/>
          <p:nvPr/>
        </p:nvSpPr>
        <p:spPr>
          <a:xfrm>
            <a:off x="5388681" y="2636912"/>
            <a:ext cx="3600400" cy="1004308"/>
          </a:xfrm>
          <a:prstGeom prst="wedgeRoundRectCallout">
            <a:avLst>
              <a:gd name="adj1" fmla="val -11973"/>
              <a:gd name="adj2" fmla="val 15370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cs-CZ" sz="1600" dirty="0" smtClean="0"/>
              <a:t>Pás intervalu spolehlivosti je nejužší kolem průměru nezávislé proměnné (tj. kde hodnoty x=X̅). Čím dále od průměru X tím se rozšiřuje.</a:t>
            </a:r>
            <a:endParaRPr lang="cs-CZ" sz="1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6732240" y="58920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/>
              </a:rPr>
              <a:t>X̅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6732180" y="4941168"/>
            <a:ext cx="60" cy="1320244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47790" y="764704"/>
            <a:ext cx="909396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cs-CZ" sz="1600" dirty="0" smtClean="0"/>
              <a:t>Regresní rovnice nám dává jen hodnotu Ŷ jako </a:t>
            </a:r>
            <a:r>
              <a:rPr lang="cs-CZ" sz="1600" b="1" dirty="0" smtClean="0"/>
              <a:t>bodový odhad</a:t>
            </a:r>
            <a:r>
              <a:rPr lang="cs-CZ" sz="1600" dirty="0" smtClean="0"/>
              <a:t>. Vhodné je uvést i intervalový odhad: rozmezí, ve kterém se nachází hodnota závislé proměnné se zvolenou pravděpodobností.</a:t>
            </a:r>
            <a:endParaRPr lang="cs-CZ" sz="1600" dirty="0"/>
          </a:p>
          <a:p>
            <a:pPr>
              <a:spcBef>
                <a:spcPts val="600"/>
              </a:spcBef>
            </a:pPr>
            <a:r>
              <a:rPr lang="cs-CZ" sz="1600" dirty="0" smtClean="0"/>
              <a:t>Pás </a:t>
            </a:r>
            <a:r>
              <a:rPr lang="cs-CZ" sz="1600" dirty="0"/>
              <a:t>spolehlivosti kolem regresní </a:t>
            </a:r>
            <a:r>
              <a:rPr lang="cs-CZ" sz="1600" dirty="0" smtClean="0"/>
              <a:t>přímky → postupně </a:t>
            </a:r>
            <a:r>
              <a:rPr lang="cs-CZ" sz="1600" dirty="0"/>
              <a:t>intervaly spolehlivosti pro všechny hodnoty X</a:t>
            </a:r>
            <a:r>
              <a:rPr lang="cs-CZ" sz="1600" dirty="0" smtClean="0"/>
              <a:t>.</a:t>
            </a:r>
            <a:endParaRPr lang="cs-CZ" sz="1600" b="1" dirty="0" smtClean="0"/>
          </a:p>
          <a:p>
            <a:pPr>
              <a:spcBef>
                <a:spcPts val="600"/>
              </a:spcBef>
            </a:pPr>
            <a:r>
              <a:rPr lang="cs-CZ" sz="1600" b="1" dirty="0" smtClean="0">
                <a:solidFill>
                  <a:srgbClr val="C00000"/>
                </a:solidFill>
              </a:rPr>
              <a:t>Široký </a:t>
            </a:r>
            <a:r>
              <a:rPr lang="cs-CZ" sz="1600" b="1" dirty="0">
                <a:solidFill>
                  <a:srgbClr val="C00000"/>
                </a:solidFill>
              </a:rPr>
              <a:t>interval spolehlivosti zmenšuje "důvěryhodnost" našeho regresního modelu; čím širší je interval spolehlivosti, tím menší je přesnost </a:t>
            </a:r>
            <a:r>
              <a:rPr lang="cs-CZ" sz="1600" b="1" dirty="0" smtClean="0">
                <a:solidFill>
                  <a:srgbClr val="C00000"/>
                </a:solidFill>
              </a:rPr>
              <a:t>odhadu.</a:t>
            </a:r>
            <a:endParaRPr lang="cs-CZ" sz="1600" dirty="0" smtClean="0">
              <a:solidFill>
                <a:srgbClr val="C00000"/>
              </a:solidFill>
            </a:endParaRPr>
          </a:p>
          <a:p>
            <a:pPr>
              <a:spcBef>
                <a:spcPts val="600"/>
              </a:spcBef>
            </a:pPr>
            <a:r>
              <a:rPr lang="cs-CZ" sz="1600" dirty="0" smtClean="0"/>
              <a:t>Připomeňme co ho ovlivňuje: </a:t>
            </a:r>
            <a:r>
              <a:rPr lang="cs-CZ" sz="1600" dirty="0"/>
              <a:t>(zde podmíněný) </a:t>
            </a:r>
            <a:r>
              <a:rPr lang="cs-CZ" sz="1600" dirty="0" smtClean="0"/>
              <a:t>rozptyl, počet případů a zvolená hladina statistické významnosti (velikost přípustné chyby).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9185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pPr eaLnBrk="1" hangingPunct="1"/>
            <a:r>
              <a:rPr lang="cs-CZ" sz="4000" dirty="0" smtClean="0">
                <a:latin typeface="TT352F9Co00" charset="-18"/>
              </a:rPr>
              <a:t>Statistická významnost </a:t>
            </a:r>
            <a:r>
              <a:rPr lang="cs-CZ" sz="3200" dirty="0" smtClean="0">
                <a:latin typeface="TT352F9Co00" charset="-18"/>
              </a:rPr>
              <a:t>v regresním modelu</a:t>
            </a:r>
            <a:br>
              <a:rPr lang="cs-CZ" sz="3200" dirty="0" smtClean="0">
                <a:latin typeface="TT352F9Co00" charset="-18"/>
              </a:rPr>
            </a:br>
            <a:r>
              <a:rPr lang="cs-CZ" sz="2400" dirty="0" smtClean="0">
                <a:solidFill>
                  <a:srgbClr val="CC3300"/>
                </a:solidFill>
                <a:latin typeface="TT352F9Co00" charset="-18"/>
              </a:rPr>
              <a:t>– </a:t>
            </a:r>
            <a:r>
              <a:rPr lang="cs-CZ" sz="2400" b="1" dirty="0" smtClean="0">
                <a:solidFill>
                  <a:srgbClr val="CC3300"/>
                </a:solidFill>
                <a:latin typeface="TT352F9Co00" charset="-18"/>
              </a:rPr>
              <a:t>platí pro výběrová data</a:t>
            </a:r>
            <a:r>
              <a:rPr lang="cs-CZ" sz="2400" dirty="0" smtClean="0">
                <a:solidFill>
                  <a:srgbClr val="CC3300"/>
                </a:solidFill>
                <a:latin typeface="TT352F9Co00" charset="-18"/>
              </a:rPr>
              <a:t> (náhodný vzorek z populace)</a:t>
            </a:r>
            <a:endParaRPr lang="en-GB" sz="2400" dirty="0" smtClean="0">
              <a:solidFill>
                <a:srgbClr val="CC3300"/>
              </a:solidFill>
              <a:latin typeface="TT352F9Co00" charset="-18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5" y="980728"/>
            <a:ext cx="8928546" cy="587727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600" b="1" dirty="0" smtClean="0"/>
              <a:t>Platnost modelu jako celku</a:t>
            </a:r>
            <a:r>
              <a:rPr lang="cs-CZ" sz="2600" dirty="0" smtClean="0"/>
              <a:t>: Testujeme nulovou hypotézu, že všechny </a:t>
            </a:r>
            <a:r>
              <a:rPr lang="el-GR" sz="2600" b="1" dirty="0" smtClean="0">
                <a:cs typeface="Arial" pitchFamily="34" charset="0"/>
              </a:rPr>
              <a:t>γ</a:t>
            </a:r>
            <a:r>
              <a:rPr lang="cs-CZ" sz="2600" dirty="0" smtClean="0">
                <a:cs typeface="Arial" pitchFamily="34" charset="0"/>
              </a:rPr>
              <a:t> jsou rovny 0. → </a:t>
            </a:r>
            <a:r>
              <a:rPr lang="cs-CZ" sz="2600" b="1" dirty="0" smtClean="0">
                <a:cs typeface="Arial" pitchFamily="34" charset="0"/>
              </a:rPr>
              <a:t>F test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dirty="0" smtClean="0">
                <a:cs typeface="Arial" pitchFamily="34" charset="0"/>
              </a:rPr>
              <a:t>Jednotlivé regresní koeficienty jsou </a:t>
            </a:r>
            <a:r>
              <a:rPr lang="cs-CZ" sz="2400" b="1" dirty="0" smtClean="0">
                <a:cs typeface="Arial" pitchFamily="34" charset="0"/>
              </a:rPr>
              <a:t>bodovými odhady</a:t>
            </a:r>
            <a:r>
              <a:rPr lang="cs-CZ" sz="2400" dirty="0" smtClean="0">
                <a:cs typeface="Arial" pitchFamily="34" charset="0"/>
              </a:rPr>
              <a:t>, proto:</a:t>
            </a:r>
          </a:p>
          <a:p>
            <a:pPr eaLnBrk="1" hangingPunct="1">
              <a:lnSpc>
                <a:spcPct val="80000"/>
              </a:lnSpc>
            </a:pPr>
            <a:r>
              <a:rPr lang="cs-CZ" sz="2500" b="1" dirty="0" smtClean="0">
                <a:cs typeface="Arial" pitchFamily="34" charset="0"/>
              </a:rPr>
              <a:t>Statistická významnost jednotlivých koeficientů </a:t>
            </a:r>
            <a:r>
              <a:rPr lang="el-GR" sz="2500" b="1" dirty="0" smtClean="0">
                <a:cs typeface="Arial" pitchFamily="34" charset="0"/>
              </a:rPr>
              <a:t>γ</a:t>
            </a:r>
            <a:r>
              <a:rPr lang="cs-CZ" sz="2500" dirty="0" smtClean="0">
                <a:cs typeface="Arial" pitchFamily="34" charset="0"/>
              </a:rPr>
              <a:t> </a:t>
            </a:r>
            <a:br>
              <a:rPr lang="cs-CZ" sz="2500" dirty="0" smtClean="0">
                <a:cs typeface="Arial" pitchFamily="34" charset="0"/>
              </a:rPr>
            </a:br>
            <a:r>
              <a:rPr lang="cs-CZ" sz="2500" dirty="0" smtClean="0">
                <a:cs typeface="Arial" pitchFamily="34" charset="0"/>
              </a:rPr>
              <a:t>→ t-hodnoty, </a:t>
            </a:r>
            <a:r>
              <a:rPr lang="cs-CZ" sz="2500" dirty="0" err="1" smtClean="0">
                <a:cs typeface="Arial" pitchFamily="34" charset="0"/>
              </a:rPr>
              <a:t>s.e</a:t>
            </a:r>
            <a:r>
              <a:rPr lang="cs-CZ" sz="2500" dirty="0" smtClean="0">
                <a:cs typeface="Arial" pitchFamily="34" charset="0"/>
              </a:rPr>
              <a:t>., </a:t>
            </a:r>
            <a:r>
              <a:rPr lang="cs-CZ" sz="2500" dirty="0" err="1" smtClean="0">
                <a:cs typeface="Arial" pitchFamily="34" charset="0"/>
              </a:rPr>
              <a:t>Sig</a:t>
            </a:r>
            <a:r>
              <a:rPr lang="cs-CZ" sz="2500" dirty="0" smtClean="0">
                <a:cs typeface="Arial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cs-CZ" sz="2500" b="1" dirty="0" smtClean="0">
                <a:latin typeface="TT352F9Co00" charset="-18"/>
              </a:rPr>
              <a:t>Dosažená signifikance </a:t>
            </a:r>
            <a:r>
              <a:rPr lang="cs-CZ" sz="2500" b="1" i="1" dirty="0" smtClean="0">
                <a:solidFill>
                  <a:srgbClr val="CC3300"/>
                </a:solidFill>
                <a:latin typeface="TT352F9Co00" charset="-18"/>
              </a:rPr>
              <a:t>p</a:t>
            </a:r>
            <a:r>
              <a:rPr lang="cs-CZ" sz="2500" b="1" dirty="0" smtClean="0">
                <a:solidFill>
                  <a:srgbClr val="CC3300"/>
                </a:solidFill>
                <a:latin typeface="TT352F9Co00" charset="-18"/>
              </a:rPr>
              <a:t> </a:t>
            </a:r>
            <a:r>
              <a:rPr lang="en-US" sz="2500" b="1" dirty="0" smtClean="0">
                <a:solidFill>
                  <a:srgbClr val="CC3300"/>
                </a:solidFill>
                <a:latin typeface="TT352F9Co00" charset="-18"/>
              </a:rPr>
              <a:t>&gt;</a:t>
            </a:r>
            <a:r>
              <a:rPr lang="cs-CZ" sz="2500" b="1" dirty="0" smtClean="0">
                <a:solidFill>
                  <a:srgbClr val="CC3300"/>
                </a:solidFill>
                <a:latin typeface="TT352F9Co00" charset="-18"/>
              </a:rPr>
              <a:t> 0,05</a:t>
            </a:r>
            <a:r>
              <a:rPr lang="cs-CZ" sz="2500" dirty="0" smtClean="0">
                <a:latin typeface="TT352F9Co00" charset="-18"/>
              </a:rPr>
              <a:t> → koeficient je statisticky </a:t>
            </a:r>
            <a:r>
              <a:rPr lang="cs-CZ" sz="2500" dirty="0" smtClean="0">
                <a:solidFill>
                  <a:srgbClr val="CC3300"/>
                </a:solidFill>
                <a:latin typeface="TT352F9Co00" charset="-18"/>
              </a:rPr>
              <a:t>nevýznamný (tzn. v</a:t>
            </a:r>
            <a:r>
              <a:rPr lang="cs-CZ" sz="2500" b="1" dirty="0" smtClean="0">
                <a:solidFill>
                  <a:srgbClr val="CC3300"/>
                </a:solidFill>
                <a:latin typeface="TT352F9Co00" charset="-18"/>
              </a:rPr>
              <a:t> populaci je nulový</a:t>
            </a:r>
            <a:r>
              <a:rPr lang="cs-CZ" sz="2500" dirty="0" smtClean="0">
                <a:solidFill>
                  <a:srgbClr val="CC3300"/>
                </a:solidFill>
                <a:latin typeface="TT352F9Co00" charset="-18"/>
              </a:rPr>
              <a:t>) </a:t>
            </a:r>
            <a:br>
              <a:rPr lang="cs-CZ" sz="2500" dirty="0" smtClean="0">
                <a:solidFill>
                  <a:srgbClr val="CC3300"/>
                </a:solidFill>
                <a:latin typeface="TT352F9Co00" charset="-18"/>
              </a:rPr>
            </a:br>
            <a:r>
              <a:rPr lang="cs-CZ" sz="2500" dirty="0" smtClean="0">
                <a:cs typeface="Arial" pitchFamily="34" charset="0"/>
              </a:rPr>
              <a:t>→</a:t>
            </a:r>
            <a:r>
              <a:rPr lang="cs-CZ" sz="2500" dirty="0" smtClean="0">
                <a:latin typeface="TT352F9Co00" charset="-18"/>
              </a:rPr>
              <a:t> v základním souboru vztah pravděpodobně není.</a:t>
            </a:r>
          </a:p>
          <a:p>
            <a:pPr eaLnBrk="1" hangingPunct="1">
              <a:lnSpc>
                <a:spcPct val="80000"/>
              </a:lnSpc>
            </a:pPr>
            <a:r>
              <a:rPr lang="cs-CZ" sz="2500" b="1" dirty="0" smtClean="0">
                <a:solidFill>
                  <a:srgbClr val="006600"/>
                </a:solidFill>
                <a:latin typeface="TT352F9Co00" charset="-18"/>
              </a:rPr>
              <a:t>t-hodnota</a:t>
            </a:r>
            <a:r>
              <a:rPr lang="cs-CZ" sz="2500" dirty="0" smtClean="0">
                <a:solidFill>
                  <a:srgbClr val="008000"/>
                </a:solidFill>
                <a:latin typeface="TT352F9Co00" charset="-18"/>
              </a:rPr>
              <a:t> </a:t>
            </a:r>
            <a:r>
              <a:rPr lang="cs-CZ" sz="2500" b="1" dirty="0" smtClean="0">
                <a:solidFill>
                  <a:schemeClr val="accent2"/>
                </a:solidFill>
                <a:latin typeface="TT352F9Co00" charset="-18"/>
              </a:rPr>
              <a:t>= </a:t>
            </a:r>
            <a:r>
              <a:rPr lang="cs-CZ" sz="2500" b="1" dirty="0" err="1" smtClean="0">
                <a:solidFill>
                  <a:schemeClr val="accent2"/>
                </a:solidFill>
                <a:latin typeface="TT352F9Co00" charset="-18"/>
              </a:rPr>
              <a:t>koef</a:t>
            </a:r>
            <a:r>
              <a:rPr lang="cs-CZ" sz="2500" b="1" dirty="0" smtClean="0">
                <a:solidFill>
                  <a:schemeClr val="accent2"/>
                </a:solidFill>
                <a:latin typeface="TT352F9Co00" charset="-18"/>
              </a:rPr>
              <a:t>./SE</a:t>
            </a:r>
            <a:r>
              <a:rPr lang="cs-CZ" sz="2500" dirty="0" smtClean="0">
                <a:solidFill>
                  <a:srgbClr val="008000"/>
                </a:solidFill>
                <a:latin typeface="TT352F9Co00" charset="-18"/>
              </a:rPr>
              <a:t> </a:t>
            </a:r>
            <a:r>
              <a:rPr lang="cs-CZ" sz="1700" dirty="0" smtClean="0">
                <a:solidFill>
                  <a:srgbClr val="006600"/>
                </a:solidFill>
                <a:latin typeface="TT352F9Co00" charset="-18"/>
              </a:rPr>
              <a:t>hodnota</a:t>
            </a:r>
            <a:r>
              <a:rPr lang="cs-CZ" sz="2600" dirty="0" smtClean="0">
                <a:solidFill>
                  <a:srgbClr val="006600"/>
                </a:solidFill>
                <a:latin typeface="TT352F9Co00" charset="-18"/>
              </a:rPr>
              <a:t> </a:t>
            </a:r>
            <a:r>
              <a:rPr lang="en-US" sz="2500" b="1" dirty="0" smtClean="0">
                <a:solidFill>
                  <a:srgbClr val="006600"/>
                </a:solidFill>
                <a:latin typeface="TT352F9Co00" charset="-18"/>
              </a:rPr>
              <a:t>&gt;</a:t>
            </a:r>
            <a:r>
              <a:rPr lang="cs-CZ" sz="2500" b="1" dirty="0" smtClean="0">
                <a:solidFill>
                  <a:srgbClr val="006600"/>
                </a:solidFill>
                <a:latin typeface="TT352F9Co00" charset="-18"/>
              </a:rPr>
              <a:t> 1,96 </a:t>
            </a:r>
            <a:r>
              <a:rPr lang="cs-CZ" sz="2500" dirty="0" smtClean="0">
                <a:latin typeface="TT352F9Co00" charset="-18"/>
              </a:rPr>
              <a:t>odpovídá </a:t>
            </a:r>
            <a:r>
              <a:rPr lang="en-US" sz="2500" b="1" dirty="0" smtClean="0">
                <a:solidFill>
                  <a:srgbClr val="006600"/>
                </a:solidFill>
                <a:latin typeface="TT352F9Co00" charset="-18"/>
              </a:rPr>
              <a:t>sig.</a:t>
            </a:r>
            <a:r>
              <a:rPr lang="cs-CZ" sz="2500" b="1" dirty="0" smtClean="0">
                <a:solidFill>
                  <a:srgbClr val="006600"/>
                </a:solidFill>
                <a:latin typeface="TT352F9Co00" charset="-18"/>
              </a:rPr>
              <a:t> </a:t>
            </a:r>
            <a:r>
              <a:rPr lang="en-US" sz="2500" b="1" dirty="0" smtClean="0">
                <a:solidFill>
                  <a:srgbClr val="006600"/>
                </a:solidFill>
                <a:latin typeface="TT352F9Co00" charset="-18"/>
              </a:rPr>
              <a:t>&lt;</a:t>
            </a:r>
            <a:r>
              <a:rPr lang="cs-CZ" sz="2500" b="1" dirty="0" smtClean="0">
                <a:solidFill>
                  <a:srgbClr val="006600"/>
                </a:solidFill>
                <a:latin typeface="TT352F9Co00" charset="-18"/>
              </a:rPr>
              <a:t> 0,05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600" dirty="0" smtClean="0">
                <a:latin typeface="TT352F9Co00" charset="-18"/>
              </a:rPr>
              <a:t>	</a:t>
            </a:r>
            <a:r>
              <a:rPr lang="cs-CZ" sz="2500" dirty="0" smtClean="0">
                <a:latin typeface="TT352F9Co00" charset="-18"/>
              </a:rPr>
              <a:t>pak je </a:t>
            </a:r>
            <a:r>
              <a:rPr lang="cs-CZ" sz="2500" dirty="0" err="1" smtClean="0">
                <a:latin typeface="TT352F9Co00" charset="-18"/>
              </a:rPr>
              <a:t>regr</a:t>
            </a:r>
            <a:r>
              <a:rPr lang="cs-CZ" sz="2500" dirty="0" smtClean="0">
                <a:latin typeface="TT352F9Co00" charset="-18"/>
              </a:rPr>
              <a:t>. koeficient statisticky významný na hladině </a:t>
            </a:r>
            <a:r>
              <a:rPr lang="el-GR" sz="2500" dirty="0" smtClean="0"/>
              <a:t>α</a:t>
            </a:r>
            <a:r>
              <a:rPr lang="cs-CZ" sz="2500" dirty="0" smtClean="0"/>
              <a:t> </a:t>
            </a:r>
            <a:r>
              <a:rPr lang="cs-CZ" sz="2500" dirty="0" smtClean="0">
                <a:latin typeface="TT352F9Co00" charset="-18"/>
              </a:rPr>
              <a:t>5%</a:t>
            </a:r>
            <a:r>
              <a:rPr lang="cs-CZ" sz="2600" dirty="0" smtClean="0">
                <a:latin typeface="TT352F9Co00" charset="-18"/>
              </a:rPr>
              <a:t>  </a:t>
            </a:r>
            <a:r>
              <a:rPr lang="cs-CZ" sz="1800" dirty="0" smtClean="0">
                <a:latin typeface="TT352F9Co00" charset="-18"/>
              </a:rPr>
              <a:t>(viz odvození z-hodnot z normální rozložení).</a:t>
            </a:r>
            <a:r>
              <a:rPr lang="en-US" sz="2600" dirty="0" smtClean="0">
                <a:latin typeface="TT352F9Co00" charset="-18"/>
              </a:rPr>
              <a:t> </a:t>
            </a:r>
            <a:endParaRPr lang="cs-CZ" sz="2600" dirty="0" smtClean="0">
              <a:latin typeface="TT352F9Co00" charset="-18"/>
            </a:endParaRPr>
          </a:p>
          <a:p>
            <a:pPr eaLnBrk="1" hangingPunct="1">
              <a:lnSpc>
                <a:spcPct val="80000"/>
              </a:lnSpc>
            </a:pPr>
            <a:r>
              <a:rPr lang="cs-CZ" sz="2500" dirty="0" smtClean="0">
                <a:latin typeface="TT352F9Co00" charset="-18"/>
              </a:rPr>
              <a:t>Tzn. aby byl regresní koeficient </a:t>
            </a:r>
            <a:r>
              <a:rPr lang="cs-CZ" sz="2500" dirty="0" err="1" smtClean="0">
                <a:latin typeface="TT352F9Co00" charset="-18"/>
              </a:rPr>
              <a:t>statist</a:t>
            </a:r>
            <a:r>
              <a:rPr lang="cs-CZ" sz="2500" dirty="0" smtClean="0">
                <a:latin typeface="TT352F9Co00" charset="-18"/>
              </a:rPr>
              <a:t>. signifikantní musí být jeho </a:t>
            </a:r>
            <a:r>
              <a:rPr lang="cs-CZ" sz="2500" b="1" dirty="0" smtClean="0">
                <a:latin typeface="TT352F9Co00" charset="-18"/>
              </a:rPr>
              <a:t>standardizovaná chyba (</a:t>
            </a:r>
            <a:r>
              <a:rPr lang="en-US" sz="2500" b="1" dirty="0" err="1" smtClean="0">
                <a:latin typeface="TT352F9Co00" charset="-18"/>
              </a:rPr>
              <a:t>Std.Error</a:t>
            </a:r>
            <a:r>
              <a:rPr lang="cs-CZ" sz="2500" b="1" dirty="0" smtClean="0">
                <a:latin typeface="TT352F9Co00" charset="-18"/>
              </a:rPr>
              <a:t>) cca 2x menší než jeho vlastní hodnota</a:t>
            </a:r>
            <a:r>
              <a:rPr lang="cs-CZ" sz="2500" dirty="0" smtClean="0">
                <a:latin typeface="TT352F9Co00" charset="-18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cs-CZ" sz="2500" dirty="0" smtClean="0">
                <a:latin typeface="TT352F9Co00" charset="-18"/>
              </a:rPr>
              <a:t>Z SE lze spočítat Interval spolehlivosti </a:t>
            </a:r>
            <a:r>
              <a:rPr lang="cs-CZ" sz="1800" dirty="0" smtClean="0"/>
              <a:t>(</a:t>
            </a:r>
            <a:r>
              <a:rPr lang="cs-CZ" sz="1800" dirty="0" err="1" smtClean="0"/>
              <a:t>Confidence</a:t>
            </a:r>
            <a:r>
              <a:rPr lang="cs-CZ" sz="1800" dirty="0" smtClean="0"/>
              <a:t> Interval pro B)</a:t>
            </a:r>
            <a:r>
              <a:rPr lang="cs-CZ" sz="2000" dirty="0" smtClean="0"/>
              <a:t> </a:t>
            </a:r>
            <a:r>
              <a:rPr lang="cs-CZ" sz="2500" dirty="0" smtClean="0">
                <a:latin typeface="TT352F9Co00" charset="-18"/>
              </a:rPr>
              <a:t>pro daný regresní koeficient → porovnání rozdílů různých koeficientů </a:t>
            </a:r>
            <a:r>
              <a:rPr lang="cs-CZ" sz="2000" dirty="0" smtClean="0">
                <a:latin typeface="TT352F9Co00" charset="-18"/>
              </a:rPr>
              <a:t>(pokud se </a:t>
            </a:r>
            <a:r>
              <a:rPr lang="cs-CZ" sz="2000" dirty="0" err="1" smtClean="0">
                <a:latin typeface="TT352F9Co00" charset="-18"/>
              </a:rPr>
              <a:t>CfI</a:t>
            </a:r>
            <a:r>
              <a:rPr lang="cs-CZ" sz="2000" dirty="0" smtClean="0">
                <a:latin typeface="TT352F9Co00" charset="-18"/>
              </a:rPr>
              <a:t> nepřekrývají → rozdíl)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2829"/>
            <a:ext cx="9144000" cy="731875"/>
          </a:xfrm>
        </p:spPr>
        <p:txBody>
          <a:bodyPr/>
          <a:lstStyle/>
          <a:p>
            <a:r>
              <a:rPr lang="cs-CZ" sz="3700" dirty="0" smtClean="0"/>
              <a:t>K statistické významnosti a kvalitě modelu</a:t>
            </a:r>
            <a:endParaRPr lang="cs-CZ" sz="3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764704"/>
            <a:ext cx="8892988" cy="5597054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 smtClean="0"/>
              <a:t>Nezaměňujte:</a:t>
            </a:r>
          </a:p>
          <a:p>
            <a:r>
              <a:rPr lang="cs-CZ" sz="2800" i="1" dirty="0" smtClean="0"/>
              <a:t>statistická významnost regresní přímky/plochy </a:t>
            </a:r>
            <a:r>
              <a:rPr lang="cs-CZ" sz="2800" dirty="0" smtClean="0"/>
              <a:t>(jako celku) a/nebo </a:t>
            </a:r>
            <a:r>
              <a:rPr lang="cs-CZ" sz="2800" i="1" dirty="0" smtClean="0"/>
              <a:t>parametrů (jednotlivých koeficientů)</a:t>
            </a:r>
            <a:r>
              <a:rPr lang="cs-CZ" sz="2800" dirty="0" smtClean="0"/>
              <a:t> → možnost </a:t>
            </a:r>
            <a:r>
              <a:rPr lang="cs-CZ" sz="2800" b="1" dirty="0" smtClean="0"/>
              <a:t>zobecňování z výběrového souboru na populaci</a:t>
            </a:r>
            <a:endParaRPr lang="cs-CZ" sz="2800" b="1" dirty="0"/>
          </a:p>
          <a:p>
            <a:r>
              <a:rPr lang="cs-CZ" sz="2800" i="1" dirty="0" smtClean="0"/>
              <a:t>Variabilita Y vysvětlená </a:t>
            </a:r>
            <a:r>
              <a:rPr lang="cs-CZ" sz="2800" dirty="0" smtClean="0"/>
              <a:t>regresní funkcí </a:t>
            </a:r>
            <a:br>
              <a:rPr lang="cs-CZ" sz="2800" dirty="0" smtClean="0"/>
            </a:br>
            <a:r>
              <a:rPr lang="cs-CZ" sz="2800" dirty="0" smtClean="0"/>
              <a:t>→  </a:t>
            </a:r>
            <a:r>
              <a:rPr lang="cs-CZ" sz="2800" b="1" dirty="0" smtClean="0"/>
              <a:t>kvalita modelu predikce </a:t>
            </a:r>
            <a:r>
              <a:rPr lang="cs-CZ" sz="2800" dirty="0" smtClean="0"/>
              <a:t>(modelu jako celku)</a:t>
            </a:r>
            <a:r>
              <a:rPr lang="cs-CZ" sz="2800" b="1" dirty="0" smtClean="0"/>
              <a:t/>
            </a:r>
            <a:br>
              <a:rPr lang="cs-CZ" sz="2800" b="1" dirty="0" smtClean="0"/>
            </a:br>
            <a:r>
              <a:rPr lang="cs-CZ" sz="2700" dirty="0" smtClean="0"/>
              <a:t>Pro jednotlivé proměnné → velikost jejich efektu (Eta2)</a:t>
            </a:r>
          </a:p>
          <a:p>
            <a:r>
              <a:rPr lang="cs-CZ" sz="2400" dirty="0" smtClean="0"/>
              <a:t>Také pro R2 můžeme spočítat interval spolehlivosti resp. testovat jeho nenulovost.</a:t>
            </a:r>
          </a:p>
          <a:p>
            <a:r>
              <a:rPr lang="cs-CZ" sz="2400" dirty="0" smtClean="0"/>
              <a:t>Můžete mít skvěle predikující model (vysoké R2), ale protože bude odhadnut na velmi malém vzorku, tak jeho statistická chyba bude velká a </a:t>
            </a:r>
            <a:r>
              <a:rPr lang="cs-CZ" sz="2400" dirty="0" err="1" smtClean="0"/>
              <a:t>zobecnitelnost</a:t>
            </a:r>
            <a:r>
              <a:rPr lang="cs-CZ" sz="2400" dirty="0" smtClean="0"/>
              <a:t> na populaci bude nízká.</a:t>
            </a:r>
          </a:p>
          <a:p>
            <a:r>
              <a:rPr lang="cs-CZ" sz="2400" dirty="0" smtClean="0"/>
              <a:t>Ale zamyslete se: pochopitelně to spolu souvisí!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0331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Interpretace výsledků</a:t>
            </a:r>
            <a:br>
              <a:rPr lang="cs-CZ" dirty="0" smtClean="0"/>
            </a:br>
            <a:r>
              <a:rPr lang="cs-CZ" dirty="0" smtClean="0"/>
              <a:t>a výstupy z SPSS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60756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cs-CZ" dirty="0" smtClean="0"/>
              <a:t>OLS regrese: Output v SPSS</a:t>
            </a:r>
            <a:endParaRPr lang="cs-CZ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2708920"/>
            <a:ext cx="4204841" cy="1601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3" y="4276301"/>
            <a:ext cx="5776078" cy="1846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11175" y="980728"/>
            <a:ext cx="8237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Pokud máme pouze jeden model pak z této tabulky použijeme jen R2 / Adj.R2.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296193" y="6122315"/>
            <a:ext cx="8229600" cy="504056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Doplníme jí ale minimálně o </a:t>
            </a:r>
            <a:r>
              <a:rPr lang="cs-CZ" sz="2400" b="1" dirty="0" smtClean="0"/>
              <a:t>R2</a:t>
            </a:r>
            <a:r>
              <a:rPr lang="cs-CZ" sz="2400" dirty="0" smtClean="0"/>
              <a:t>, </a:t>
            </a:r>
            <a:r>
              <a:rPr lang="cs-CZ" sz="2400" b="1" dirty="0" smtClean="0"/>
              <a:t>počet platných případů</a:t>
            </a:r>
            <a:r>
              <a:rPr lang="cs-CZ" sz="2400" dirty="0" smtClean="0"/>
              <a:t>.</a:t>
            </a:r>
            <a:endParaRPr lang="cs-CZ" sz="2400" dirty="0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217077"/>
            <a:ext cx="7799636" cy="139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838928" y="2767280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Výsledek F testu pro model jako celek většinou neuvádíme, alespoň pokud je příznivý, tj. zamítáme H0 (je samozřejmostí, že pokud bychom nezamítli H0, nic dalšího ukazovat nebudeme).</a:t>
            </a:r>
            <a:endParaRPr lang="cs-CZ" sz="16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6351096" y="4276301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Tabulka s odhadnutými parametry modelu (regres. koeficienty) většinou tvoří základ prezentace našich výsledků.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4968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BC2756F-B479-4C91-9B9A-9E8B3F702AD4}" type="slidenum">
              <a:rPr lang="en-GB" smtClean="0"/>
              <a:pPr eaLnBrk="1" hangingPunct="1"/>
              <a:t>5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cs-CZ" sz="4000" smtClean="0"/>
              <a:t>Korelace: věk a příjem; Scatterplot</a:t>
            </a:r>
            <a:endParaRPr lang="en-US" sz="4000" smtClean="0"/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" r="-317" b="3690"/>
          <a:stretch>
            <a:fillRect/>
          </a:stretch>
        </p:blipFill>
        <p:spPr bwMode="auto">
          <a:xfrm>
            <a:off x="0" y="984250"/>
            <a:ext cx="7380288" cy="587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2"/>
          <a:stretch>
            <a:fillRect/>
          </a:stretch>
        </p:blipFill>
        <p:spPr bwMode="auto">
          <a:xfrm>
            <a:off x="5508625" y="2420938"/>
            <a:ext cx="3457575" cy="2043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22114"/>
          </a:xfrm>
        </p:spPr>
        <p:txBody>
          <a:bodyPr/>
          <a:lstStyle/>
          <a:p>
            <a:r>
              <a:rPr lang="cs-CZ" dirty="0" smtClean="0"/>
              <a:t>Output a prezentace výsledků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Pokud máme vícero vzájemně provázaných – zahnízděných (</a:t>
            </a:r>
            <a:r>
              <a:rPr lang="cs-CZ" dirty="0" err="1" smtClean="0"/>
              <a:t>nested</a:t>
            </a:r>
            <a:r>
              <a:rPr lang="cs-CZ" dirty="0" smtClean="0"/>
              <a:t>) modelů, pak uvádíme pro </a:t>
            </a:r>
            <a:r>
              <a:rPr lang="cs-CZ" dirty="0"/>
              <a:t>jednotlivé </a:t>
            </a:r>
            <a:r>
              <a:rPr lang="cs-CZ" dirty="0" smtClean="0"/>
              <a:t>modely navíc:</a:t>
            </a:r>
          </a:p>
          <a:p>
            <a:r>
              <a:rPr lang="cs-CZ" dirty="0" err="1" smtClean="0"/>
              <a:t>Adj</a:t>
            </a:r>
            <a:r>
              <a:rPr lang="cs-CZ" dirty="0" smtClean="0"/>
              <a:t>. R2, </a:t>
            </a:r>
            <a:r>
              <a:rPr lang="cs-CZ" dirty="0" err="1" smtClean="0"/>
              <a:t>stat</a:t>
            </a:r>
            <a:r>
              <a:rPr lang="cs-CZ" dirty="0" smtClean="0"/>
              <a:t>. významnost jejich rozdílu</a:t>
            </a:r>
          </a:p>
          <a:p>
            <a:r>
              <a:rPr lang="cs-CZ" dirty="0" smtClean="0"/>
              <a:t>Počty stupňů volnosti (df1)</a:t>
            </a:r>
          </a:p>
          <a:p>
            <a:r>
              <a:rPr lang="cs-CZ" dirty="0" smtClean="0"/>
              <a:t>A někdy také testi významnosti rozdílu dílčích regres. koeficientů </a:t>
            </a:r>
            <a:r>
              <a:rPr lang="cs-CZ" sz="2400" dirty="0" smtClean="0"/>
              <a:t>(→ zda se mezi modely </a:t>
            </a:r>
            <a:r>
              <a:rPr lang="cs-CZ" sz="2400" dirty="0"/>
              <a:t>po zahrnutí dalších kontrolních </a:t>
            </a:r>
            <a:r>
              <a:rPr lang="cs-CZ" sz="2400" dirty="0" smtClean="0"/>
              <a:t>znaků statisticky významně změnila jejich hodnota).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360834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12968" cy="1143000"/>
          </a:xfrm>
        </p:spPr>
        <p:txBody>
          <a:bodyPr/>
          <a:lstStyle/>
          <a:p>
            <a:pPr>
              <a:lnSpc>
                <a:spcPts val="3360"/>
              </a:lnSpc>
            </a:pPr>
            <a:r>
              <a:rPr lang="cs-CZ" sz="2800" dirty="0" smtClean="0"/>
              <a:t>Přiklad zahnízděných (</a:t>
            </a:r>
            <a:r>
              <a:rPr lang="cs-CZ" sz="2800" dirty="0" err="1" smtClean="0"/>
              <a:t>nested</a:t>
            </a:r>
            <a:r>
              <a:rPr lang="cs-CZ" sz="2800" dirty="0" smtClean="0"/>
              <a:t>) modelů (M1 a M2):</a:t>
            </a:r>
            <a:br>
              <a:rPr lang="cs-CZ" sz="2800" dirty="0" smtClean="0"/>
            </a:br>
            <a:r>
              <a:rPr lang="cs-CZ" sz="2800" b="1" dirty="0"/>
              <a:t>Školní </a:t>
            </a:r>
            <a:r>
              <a:rPr lang="cs-CZ" sz="2800" b="1" dirty="0" smtClean="0"/>
              <a:t>prospěch žáků 4. tříd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cs-CZ" sz="1400" b="1" dirty="0"/>
              <a:t>Školní prospěch (odchylka od průměrného prospěchu ve třídě, z-skóre), standardizované a nestandardizované koeficienty z regresního modelu, žáci 4. tříd, PIRLS 2011</a:t>
            </a:r>
            <a:endParaRPr lang="cs-CZ" sz="14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0"/>
          <a:stretch/>
        </p:blipFill>
        <p:spPr bwMode="auto">
          <a:xfrm>
            <a:off x="611559" y="1849318"/>
            <a:ext cx="6264697" cy="4933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611558" y="5229200"/>
            <a:ext cx="4968553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611559" y="4813920"/>
            <a:ext cx="5472610" cy="199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Pravá složená závorka 3"/>
          <p:cNvSpPr/>
          <p:nvPr/>
        </p:nvSpPr>
        <p:spPr>
          <a:xfrm>
            <a:off x="6084169" y="2276872"/>
            <a:ext cx="288031" cy="2376264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6369352" y="1964023"/>
            <a:ext cx="2641024" cy="2949525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cs-CZ" sz="1600" dirty="0" smtClean="0"/>
              <a:t>Koeficienty mezi M1 a M2 se prakticky nezměnily.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cs-CZ" sz="1600" dirty="0" smtClean="0"/>
              <a:t>Pouze částečně oslabil rozdíl mezi chlapci </a:t>
            </a:r>
            <a:r>
              <a:rPr lang="cs-CZ" sz="1600" dirty="0"/>
              <a:t>a </a:t>
            </a:r>
            <a:r>
              <a:rPr lang="cs-CZ" sz="1600" dirty="0" smtClean="0"/>
              <a:t>dívkami, přesně o </a:t>
            </a:r>
            <a:r>
              <a:rPr lang="cs-CZ" sz="1600" dirty="0"/>
              <a:t>17 % </a:t>
            </a:r>
            <a:r>
              <a:rPr lang="cs-CZ" sz="1400" dirty="0" smtClean="0"/>
              <a:t>(= (</a:t>
            </a:r>
            <a:r>
              <a:rPr lang="cs-CZ" sz="1400" dirty="0"/>
              <a:t>0.184 - 0.153) / </a:t>
            </a:r>
            <a:r>
              <a:rPr lang="cs-CZ" sz="1400" dirty="0" smtClean="0"/>
              <a:t>0.184))</a:t>
            </a:r>
            <a:r>
              <a:rPr lang="cs-CZ" sz="1700" dirty="0" smtClean="0"/>
              <a:t>.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cs-CZ" sz="1600" dirty="0" smtClean="0"/>
              <a:t>To protože častějšími čtenáři jsou právě dívky (to by šlo dále ověřit v 3. modelu s interakcí Pohlaví x Čte mimo školu).</a:t>
            </a:r>
            <a:endParaRPr lang="cs-CZ" sz="1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6228184" y="5109354"/>
            <a:ext cx="2785040" cy="156966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Model 2, zdá se být „lepším“ vysvětlením školního prospěchu, i když přidání  Čtení mimo školu vysvětlí </a:t>
            </a:r>
            <a:r>
              <a:rPr lang="cs-CZ" sz="1600" dirty="0"/>
              <a:t>navíc</a:t>
            </a:r>
            <a:r>
              <a:rPr lang="cs-CZ" sz="1600" dirty="0" smtClean="0"/>
              <a:t> jen o 0,5 procent. bodů v jeho varianci.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2356509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074990" cy="908720"/>
          </a:xfrm>
        </p:spPr>
        <p:txBody>
          <a:bodyPr/>
          <a:lstStyle/>
          <a:p>
            <a:r>
              <a:rPr lang="cs-CZ" sz="3600" dirty="0" smtClean="0"/>
              <a:t>Pokud máme více „zahnízděných“ modelů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5969"/>
            <a:ext cx="3756976" cy="156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5059363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165" y="1520841"/>
            <a:ext cx="5965825" cy="176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2521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272" y="116632"/>
            <a:ext cx="9106728" cy="706090"/>
          </a:xfrm>
        </p:spPr>
        <p:txBody>
          <a:bodyPr/>
          <a:lstStyle/>
          <a:p>
            <a:r>
              <a:rPr lang="cs-CZ" sz="3000" dirty="0" smtClean="0"/>
              <a:t>SPSS output: Úprava pro více zahnízděných modelů</a:t>
            </a:r>
            <a:endParaRPr lang="cs-CZ" sz="3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6021288"/>
            <a:ext cx="8630776" cy="620688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 smtClean="0"/>
              <a:t>Bohužel ani jedna varianta není ideální, </a:t>
            </a:r>
            <a:r>
              <a:rPr lang="cs-CZ" sz="2000" dirty="0"/>
              <a:t>k </a:t>
            </a:r>
            <a:r>
              <a:rPr lang="cs-CZ" sz="2000" dirty="0" smtClean="0"/>
              <a:t>optimální prezentaci je třeba jí dále promazat/upravit (dobře se to dělá v Excelu).</a:t>
            </a:r>
            <a:endParaRPr lang="cs-CZ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034" y="836712"/>
            <a:ext cx="4226198" cy="1407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346" y="2648032"/>
            <a:ext cx="4230142" cy="140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" y="2437709"/>
            <a:ext cx="7445516" cy="164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58" y="4341494"/>
            <a:ext cx="4230142" cy="140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" y="4090807"/>
            <a:ext cx="7445516" cy="186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Přímá spojnice se šipkou 6"/>
          <p:cNvCxnSpPr/>
          <p:nvPr/>
        </p:nvCxnSpPr>
        <p:spPr>
          <a:xfrm>
            <a:off x="6732240" y="1997545"/>
            <a:ext cx="1224136" cy="114342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>
            <a:off x="6732240" y="1997545"/>
            <a:ext cx="1224136" cy="294362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7079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cs-CZ" dirty="0" smtClean="0"/>
              <a:t>Na co pozor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cs-CZ" dirty="0" smtClean="0"/>
              <a:t>V SPSS v outputu jsou standardní chyby SE a tedy i intervaly spolehlivosti koeficientů udávány pouze pro nestandardizovaný koeficient (B), nikoliv pro standardizovaný koeficient (Beta).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47" y="4149080"/>
            <a:ext cx="8238505" cy="237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ahnutá šipka dolů 6"/>
          <p:cNvSpPr/>
          <p:nvPr/>
        </p:nvSpPr>
        <p:spPr>
          <a:xfrm>
            <a:off x="3635896" y="3861048"/>
            <a:ext cx="2376264" cy="576064"/>
          </a:xfrm>
          <a:prstGeom prst="curvedDownArrow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2" name="Zahnutá šipka dolů 11"/>
          <p:cNvSpPr/>
          <p:nvPr/>
        </p:nvSpPr>
        <p:spPr>
          <a:xfrm>
            <a:off x="3635896" y="3861048"/>
            <a:ext cx="4248472" cy="576064"/>
          </a:xfrm>
          <a:prstGeom prst="curvedDownArrow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7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706437"/>
          </a:xfrm>
        </p:spPr>
        <p:txBody>
          <a:bodyPr/>
          <a:lstStyle/>
          <a:p>
            <a:pPr eaLnBrk="1" hangingPunct="1"/>
            <a:r>
              <a:rPr lang="cs-CZ" sz="2800" b="1" smtClean="0"/>
              <a:t>Postup budování hierarchického regresního modelu</a:t>
            </a:r>
            <a:endParaRPr lang="en-GB" sz="2800" b="1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94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400" smtClean="0"/>
              <a:t>Obecná otázka: </a:t>
            </a:r>
            <a:r>
              <a:rPr lang="cs-CZ" sz="2400" b="1" smtClean="0"/>
              <a:t>Je lineární kvantifikace dostatečně úsporným a efektivním vyjádřením vztahu Y a X?</a:t>
            </a:r>
            <a:r>
              <a:rPr lang="cs-CZ" sz="2400" smtClean="0"/>
              <a:t> </a:t>
            </a:r>
            <a:br>
              <a:rPr lang="cs-CZ" sz="2400" smtClean="0"/>
            </a:br>
            <a:r>
              <a:rPr lang="cs-CZ" sz="2400" smtClean="0"/>
              <a:t>→ vizualizace v bodovém X-Y grafu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b="1" smtClean="0"/>
              <a:t>Budování optimálního modelu: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/>
              <a:t>Přidávání vysvětlujících proměnných</a:t>
            </a:r>
            <a:r>
              <a:rPr lang="cs-CZ" sz="2400" smtClean="0"/>
              <a:t> – porovnávání modelů s odlišnou sadou proměnných → Cílem je testování teorie nikoliv nahodilé testování–zkoušení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/>
              <a:t>Další přidané proměnné zvýší procento vysvětlené variance jen potud, pokud nejsou již korelované se zahrnutými proměnnými.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>
                <a:solidFill>
                  <a:srgbClr val="A50021"/>
                </a:solidFill>
              </a:rPr>
              <a:t>S přidáváním proměnných do modelů opatrně!</a:t>
            </a:r>
            <a:r>
              <a:rPr lang="cs-CZ" sz="2400" smtClean="0"/>
              <a:t> </a:t>
            </a:r>
            <a:br>
              <a:rPr lang="cs-CZ" sz="2400" smtClean="0"/>
            </a:br>
            <a:r>
              <a:rPr lang="cs-CZ" sz="2400" smtClean="0"/>
              <a:t>Začít se </a:t>
            </a:r>
            <a:r>
              <a:rPr lang="cs-CZ" sz="2400" b="1" smtClean="0"/>
              <a:t>základním modelem </a:t>
            </a:r>
            <a:r>
              <a:rPr lang="cs-CZ" sz="2400" smtClean="0"/>
              <a:t>(dle teorie). A vždy testovat (změnu Rsq) oproti </a:t>
            </a:r>
            <a:r>
              <a:rPr lang="cs-CZ" sz="2400" b="1" smtClean="0"/>
              <a:t>jednoduššímu modelu</a:t>
            </a:r>
            <a:r>
              <a:rPr lang="cs-CZ" sz="240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smtClean="0"/>
              <a:t>Nadřazený model má vždy lepší (nebo stejné) Rsq a </a:t>
            </a:r>
            <a:r>
              <a:rPr lang="cs-CZ" sz="2400" smtClean="0">
                <a:solidFill>
                  <a:srgbClr val="A50021"/>
                </a:solidFill>
              </a:rPr>
              <a:t>menší počet parametrů </a:t>
            </a:r>
            <a:r>
              <a:rPr lang="cs-CZ" sz="2400" smtClean="0"/>
              <a:t>(vysvětlujících znaků X)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smtClean="0"/>
              <a:t>Lze také testovat, nelinearitu vlivu (parabolický vztah, modely se „zalamující“ se křivkou </a:t>
            </a:r>
            <a:r>
              <a:rPr lang="cs-CZ" sz="1600" smtClean="0"/>
              <a:t>(linear splines models) </a:t>
            </a:r>
            <a:r>
              <a:rPr lang="cs-CZ" sz="2400" smtClean="0"/>
              <a:t>atd.) a interakce nezávislých znaků.</a:t>
            </a:r>
            <a:endParaRPr lang="en-GB" sz="2400" smtClean="0"/>
          </a:p>
        </p:txBody>
      </p:sp>
    </p:spTree>
    <p:extLst>
      <p:ext uri="{BB962C8B-B14F-4D97-AF65-F5344CB8AC3E}">
        <p14:creationId xmlns:p14="http://schemas.microsoft.com/office/powerpoint/2010/main" val="406015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smtClean="0"/>
              <a:t>Otázky na něž hledáme v modelu vícenásobné regrese odpověď</a:t>
            </a:r>
            <a:endParaRPr lang="en-GB" sz="360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2213"/>
            <a:ext cx="8642350" cy="55070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800" smtClean="0"/>
              <a:t>Existuje vztah mezi závislou Y a nezávislou/ými proměnnou/ými? </a:t>
            </a:r>
            <a:br>
              <a:rPr lang="cs-CZ" sz="2800" smtClean="0"/>
            </a:br>
            <a:r>
              <a:rPr lang="cs-CZ" sz="2800" smtClean="0"/>
              <a:t>Je alespoň jedna z nezávislých proměnných (prediktorů X</a:t>
            </a:r>
            <a:r>
              <a:rPr lang="cs-CZ" sz="2800" baseline="-25000" smtClean="0"/>
              <a:t>1</a:t>
            </a:r>
            <a:r>
              <a:rPr lang="cs-CZ" sz="2800" smtClean="0"/>
              <a:t>, X</a:t>
            </a:r>
            <a:r>
              <a:rPr lang="cs-CZ" sz="2800" baseline="-25000" smtClean="0"/>
              <a:t>2</a:t>
            </a:r>
            <a:r>
              <a:rPr lang="cs-CZ" sz="2800" smtClean="0"/>
              <a:t>, X</a:t>
            </a:r>
            <a:r>
              <a:rPr lang="cs-CZ" sz="2800" baseline="-25000" smtClean="0"/>
              <a:t>n</a:t>
            </a:r>
            <a:r>
              <a:rPr lang="cs-CZ" sz="2800" smtClean="0"/>
              <a:t>) užitečná při predikci závislé proměnné? </a:t>
            </a:r>
            <a:r>
              <a:rPr lang="cs-CZ" sz="2800" i="1" smtClean="0">
                <a:solidFill>
                  <a:srgbClr val="003399"/>
                </a:solidFill>
              </a:rPr>
              <a:t>→ F test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Napomáhají k vysvětlení Y všechny nezávislé proměnné (prediktory) a nebo je užitečná jen část z nich? Které proměnné jsou důležité? </a:t>
            </a:r>
            <a:r>
              <a:rPr lang="cs-CZ" sz="2800" i="1" smtClean="0">
                <a:solidFill>
                  <a:srgbClr val="003399"/>
                </a:solidFill>
              </a:rPr>
              <a:t>→ t nebo p-values; lépe Adj. R</a:t>
            </a:r>
            <a:r>
              <a:rPr lang="cs-CZ" sz="2800" i="1" baseline="30000" smtClean="0">
                <a:solidFill>
                  <a:srgbClr val="003399"/>
                </a:solidFill>
              </a:rPr>
              <a:t>2</a:t>
            </a:r>
            <a:r>
              <a:rPr lang="cs-CZ" sz="2800" i="1" smtClean="0">
                <a:solidFill>
                  <a:srgbClr val="003399"/>
                </a:solidFill>
              </a:rPr>
              <a:t>, informační kritéria (AIC, BIC).</a:t>
            </a:r>
            <a:r>
              <a:rPr lang="cs-CZ" sz="28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Jak dobře model odpovídá datům? </a:t>
            </a:r>
            <a:r>
              <a:rPr lang="cs-CZ" sz="2800" i="1" smtClean="0">
                <a:solidFill>
                  <a:srgbClr val="003399"/>
                </a:solidFill>
              </a:rPr>
              <a:t>→ Adj. R</a:t>
            </a:r>
            <a:r>
              <a:rPr lang="cs-CZ" sz="2800" i="1" baseline="30000" smtClean="0">
                <a:solidFill>
                  <a:srgbClr val="003399"/>
                </a:solidFill>
              </a:rPr>
              <a:t>2</a:t>
            </a:r>
            <a:r>
              <a:rPr lang="cs-CZ" sz="2800" i="1" smtClean="0">
                <a:solidFill>
                  <a:srgbClr val="003399"/>
                </a:solidFill>
              </a:rPr>
              <a:t>, RSS, graf residuí</a:t>
            </a:r>
            <a:endParaRPr lang="cs-CZ" sz="2800" smtClean="0"/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Jakou hodnotu závislé proměnné můžeme na základě našeho modelu, tj. skupiny nezávislých proměnných (prediktorů) předpovědět? A jak přesná je tato naše předpověď-predikce? </a:t>
            </a:r>
            <a:r>
              <a:rPr lang="cs-CZ" sz="2800" i="1" smtClean="0">
                <a:solidFill>
                  <a:srgbClr val="003399"/>
                </a:solidFill>
              </a:rPr>
              <a:t>→ CfI</a:t>
            </a:r>
            <a:endParaRPr lang="en-GB" sz="2800" i="1" smtClean="0">
              <a:solidFill>
                <a:srgbClr val="0033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GB" sz="2800" smtClean="0"/>
          </a:p>
          <a:p>
            <a:pPr eaLnBrk="1" hangingPunct="1">
              <a:lnSpc>
                <a:spcPct val="80000"/>
              </a:lnSpc>
            </a:pPr>
            <a:endParaRPr lang="en-GB" sz="2800" smtClean="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539750" y="6608763"/>
            <a:ext cx="41767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200"/>
              <a:t>Zdroj: [J</a:t>
            </a:r>
            <a:r>
              <a:rPr lang="en-GB" sz="1200"/>
              <a:t>ames</a:t>
            </a:r>
            <a:r>
              <a:rPr lang="cs-CZ" sz="1200"/>
              <a:t> et al. </a:t>
            </a:r>
            <a:r>
              <a:rPr lang="en-GB" sz="1200"/>
              <a:t>2015</a:t>
            </a:r>
            <a:r>
              <a:rPr lang="cs-CZ" sz="1200"/>
              <a:t>: 75]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37612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Na co si dát pozor</a:t>
            </a:r>
            <a:endParaRPr lang="en-US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ve vícerozměrné analýze obecně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93775"/>
          </a:xfrm>
        </p:spPr>
        <p:txBody>
          <a:bodyPr/>
          <a:lstStyle/>
          <a:p>
            <a:pPr eaLnBrk="1" hangingPunct="1"/>
            <a:r>
              <a:rPr lang="cs-CZ" smtClean="0"/>
              <a:t>Odlehlá pozorování (outliers)</a:t>
            </a:r>
            <a:endParaRPr lang="en-US" smtClean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9" r="1613"/>
          <a:stretch>
            <a:fillRect/>
          </a:stretch>
        </p:blipFill>
        <p:spPr bwMode="auto">
          <a:xfrm>
            <a:off x="0" y="1700213"/>
            <a:ext cx="4535488" cy="286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4"/>
          <a:stretch>
            <a:fillRect/>
          </a:stretch>
        </p:blipFill>
        <p:spPr bwMode="auto">
          <a:xfrm>
            <a:off x="4500563" y="1700213"/>
            <a:ext cx="4510087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0" y="5084763"/>
            <a:ext cx="9144000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2600"/>
              <a:t>Téměř všech rozptyl byl vnesen pouze jedním pozorováním.</a:t>
            </a:r>
            <a:br>
              <a:rPr lang="cs-CZ" sz="2600"/>
            </a:br>
            <a:r>
              <a:rPr lang="cs-CZ" sz="2600"/>
              <a:t>Outliers mohou významně ovlivnit vztah dvou (a více) znaků!</a:t>
            </a:r>
          </a:p>
          <a:p>
            <a:pPr eaLnBrk="1" hangingPunct="1">
              <a:spcBef>
                <a:spcPct val="50000"/>
              </a:spcBef>
            </a:pPr>
            <a:r>
              <a:rPr lang="cs-CZ" sz="2600" b="1"/>
              <a:t>Vždy nejprve zjistit odlehlá pozorování</a:t>
            </a:r>
            <a:r>
              <a:rPr lang="cs-CZ" sz="2600"/>
              <a:t> → Scatterplot</a:t>
            </a:r>
            <a:r>
              <a:rPr lang="cs-CZ" sz="2400"/>
              <a:t> </a:t>
            </a:r>
            <a:endParaRPr lang="en-US" sz="2400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763713" y="1196975"/>
            <a:ext cx="1728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/>
              <a:t>R = 0,88</a:t>
            </a:r>
            <a:endParaRPr lang="en-US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300788" y="1196975"/>
            <a:ext cx="1152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/>
              <a:t>R = 0,08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143000"/>
          </a:xfrm>
        </p:spPr>
        <p:txBody>
          <a:bodyPr/>
          <a:lstStyle/>
          <a:p>
            <a:pPr eaLnBrk="1" hangingPunct="1"/>
            <a:r>
              <a:rPr lang="cs-CZ" sz="3600" smtClean="0"/>
              <a:t>Konfigurace v datech na základě podskupin</a:t>
            </a:r>
            <a:endParaRPr lang="en-US" sz="3600" smtClean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" r="23566" b="3249"/>
          <a:stretch>
            <a:fillRect/>
          </a:stretch>
        </p:blipFill>
        <p:spPr bwMode="auto">
          <a:xfrm>
            <a:off x="4643438" y="1196975"/>
            <a:ext cx="4500562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95288" y="6308725"/>
            <a:ext cx="612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/>
              <a:t>[Disman 1993: 210-211]</a:t>
            </a:r>
            <a:endParaRPr lang="en-US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"/>
          <a:stretch>
            <a:fillRect/>
          </a:stretch>
        </p:blipFill>
        <p:spPr bwMode="auto">
          <a:xfrm>
            <a:off x="0" y="1196975"/>
            <a:ext cx="4679950" cy="481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462372" y="116632"/>
            <a:ext cx="8219256" cy="1080864"/>
          </a:xfrm>
        </p:spPr>
        <p:txBody>
          <a:bodyPr/>
          <a:lstStyle/>
          <a:p>
            <a:pPr>
              <a:lnSpc>
                <a:spcPts val="4000"/>
              </a:lnSpc>
              <a:spcBef>
                <a:spcPts val="0"/>
              </a:spcBef>
            </a:pPr>
            <a:r>
              <a:rPr lang="cs-CZ" dirty="0" smtClean="0"/>
              <a:t>Proč se nespokojit (pouze) s korelační analýzou?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196752"/>
            <a:ext cx="8857804" cy="539965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2700" dirty="0" smtClean="0"/>
              <a:t>Regresní analýza nám umožňuje navíc:</a:t>
            </a:r>
          </a:p>
          <a:p>
            <a:pPr>
              <a:defRPr/>
            </a:pPr>
            <a:r>
              <a:rPr lang="cs-CZ" sz="2700" b="1" dirty="0" smtClean="0"/>
              <a:t>Určit velikost vlivu nezávislé proměnné </a:t>
            </a:r>
            <a:r>
              <a:rPr lang="cs-CZ" sz="2700" dirty="0" smtClean="0"/>
              <a:t>na závislou.</a:t>
            </a:r>
          </a:p>
          <a:p>
            <a:pPr>
              <a:defRPr/>
            </a:pPr>
            <a:r>
              <a:rPr lang="cs-CZ" sz="2700" b="1" dirty="0" smtClean="0"/>
              <a:t>Predikci hodnot závislé proměnné </a:t>
            </a:r>
            <a:r>
              <a:rPr lang="cs-CZ" sz="2700" dirty="0" smtClean="0"/>
              <a:t>→ známe-li určitou hodnotu nezávislé proměnné X můžeme s jistou mírou pravděpodobnosti odhadnout jaká bude hodnota závislé proměnné.</a:t>
            </a:r>
          </a:p>
          <a:p>
            <a:pPr>
              <a:defRPr/>
            </a:pPr>
            <a:r>
              <a:rPr lang="cs-CZ" sz="2700" i="1" dirty="0" smtClean="0">
                <a:cs typeface="Arial" pitchFamily="34" charset="0"/>
              </a:rPr>
              <a:t>Ve vícerozměrné regresi</a:t>
            </a:r>
            <a:r>
              <a:rPr lang="cs-CZ" sz="2700" dirty="0" smtClean="0">
                <a:cs typeface="Arial" pitchFamily="34" charset="0"/>
              </a:rPr>
              <a:t> měříme vliv nezávislé proměnné </a:t>
            </a:r>
            <a:r>
              <a:rPr lang="el-GR" sz="2700" b="1" dirty="0" smtClean="0">
                <a:cs typeface="Arial" pitchFamily="34" charset="0"/>
              </a:rPr>
              <a:t>očištěn</a:t>
            </a:r>
            <a:r>
              <a:rPr lang="cs-CZ" sz="2700" b="1" dirty="0" smtClean="0">
                <a:cs typeface="Arial" pitchFamily="34" charset="0"/>
              </a:rPr>
              <a:t>ý </a:t>
            </a:r>
            <a:r>
              <a:rPr lang="el-GR" sz="2700" b="1" dirty="0" smtClean="0">
                <a:cs typeface="Arial" pitchFamily="34" charset="0"/>
              </a:rPr>
              <a:t>od vlivu působení ostatních </a:t>
            </a:r>
            <a:r>
              <a:rPr lang="cs-CZ" sz="2700" b="1" dirty="0" smtClean="0">
                <a:cs typeface="Arial" pitchFamily="34" charset="0"/>
              </a:rPr>
              <a:t>nezávislých </a:t>
            </a:r>
            <a:r>
              <a:rPr lang="el-GR" sz="2700" b="1" dirty="0" smtClean="0">
                <a:cs typeface="Arial" pitchFamily="34" charset="0"/>
              </a:rPr>
              <a:t>proměnných</a:t>
            </a:r>
            <a:r>
              <a:rPr lang="cs-CZ" sz="2700" b="1" dirty="0" smtClean="0"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cs-CZ" sz="2700" b="1" dirty="0" smtClean="0">
                <a:cs typeface="Arial" pitchFamily="34" charset="0"/>
              </a:rPr>
              <a:t>Testovat hypotézy a modelovat komplexní vztahy </a:t>
            </a:r>
            <a:r>
              <a:rPr lang="cs-CZ" sz="2700" dirty="0" smtClean="0">
                <a:cs typeface="Arial" pitchFamily="34" charset="0"/>
              </a:rPr>
              <a:t>(pomocí nich ověřovat teorie).</a:t>
            </a:r>
          </a:p>
          <a:p>
            <a:pPr>
              <a:defRPr/>
            </a:pPr>
            <a:r>
              <a:rPr lang="cs-CZ" sz="1800" dirty="0" smtClean="0">
                <a:cs typeface="Arial" pitchFamily="34" charset="0"/>
              </a:rPr>
              <a:t>a mnoho dalšího, jako např. diagnostika, víceúrovňová data, výpočet rob.SE, …</a:t>
            </a:r>
            <a:endParaRPr lang="cs-CZ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8928992" cy="908720"/>
          </a:xfrm>
        </p:spPr>
        <p:txBody>
          <a:bodyPr/>
          <a:lstStyle/>
          <a:p>
            <a:pPr eaLnBrk="1" hangingPunct="1"/>
            <a:r>
              <a:rPr lang="cs-CZ" dirty="0" smtClean="0"/>
              <a:t>Poznámky k lineární regresi (OLS)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836712"/>
            <a:ext cx="9036496" cy="5472113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cs-CZ" sz="2400" b="1" dirty="0" smtClean="0"/>
              <a:t>Pozor na:</a:t>
            </a:r>
          </a:p>
          <a:p>
            <a:pPr marL="355600" indent="-355600" eaLnBrk="1" hangingPunct="1">
              <a:lnSpc>
                <a:spcPct val="90000"/>
              </a:lnSpc>
            </a:pPr>
            <a:r>
              <a:rPr lang="cs-CZ" sz="2400" b="1" dirty="0" smtClean="0"/>
              <a:t>Nikdy</a:t>
            </a:r>
            <a:r>
              <a:rPr lang="cs-CZ" sz="2400" dirty="0" smtClean="0"/>
              <a:t> nevstupujte do lineárně regresního modelu (OLS) </a:t>
            </a:r>
            <a:br>
              <a:rPr lang="cs-CZ" sz="2400" dirty="0" smtClean="0"/>
            </a:br>
            <a:r>
              <a:rPr lang="cs-CZ" sz="2400" b="1" dirty="0" smtClean="0"/>
              <a:t>s nominálním znakem </a:t>
            </a:r>
            <a:r>
              <a:rPr lang="cs-CZ" sz="2400" dirty="0" smtClean="0"/>
              <a:t>→ u </a:t>
            </a:r>
            <a:r>
              <a:rPr lang="cs-CZ" sz="2400" i="1" dirty="0" smtClean="0"/>
              <a:t>nezávislých</a:t>
            </a:r>
            <a:r>
              <a:rPr lang="cs-CZ" sz="2400" dirty="0" smtClean="0"/>
              <a:t> znaků je možná transformace na sérii indikátorových (</a:t>
            </a:r>
            <a:r>
              <a:rPr lang="cs-CZ" sz="2400" dirty="0" err="1" smtClean="0"/>
              <a:t>dummy</a:t>
            </a:r>
            <a:r>
              <a:rPr lang="cs-CZ" sz="2400" dirty="0" smtClean="0"/>
              <a:t>) proměnných.</a:t>
            </a:r>
          </a:p>
          <a:p>
            <a:pPr marL="355600" indent="-355600" eaLnBrk="1" hangingPunct="1">
              <a:lnSpc>
                <a:spcPct val="90000"/>
              </a:lnSpc>
            </a:pPr>
            <a:r>
              <a:rPr lang="cs-CZ" sz="2400" dirty="0" smtClean="0"/>
              <a:t>Pokud jde o ordinální znak, tak min 5 kategorií a přibližně normální rozložení nebo alespoň symetrické → ověřit!</a:t>
            </a:r>
          </a:p>
          <a:p>
            <a:pPr marL="355600" indent="-355600" eaLnBrk="1" hangingPunct="1">
              <a:lnSpc>
                <a:spcPct val="90000"/>
              </a:lnSpc>
            </a:pPr>
            <a:r>
              <a:rPr lang="cs-CZ" sz="2400" b="1" dirty="0" smtClean="0"/>
              <a:t>Nezávislé proměnné spolu nesmí (silně) korelovat </a:t>
            </a:r>
            <a:br>
              <a:rPr lang="cs-CZ" sz="2400" b="1" dirty="0" smtClean="0"/>
            </a:br>
            <a:r>
              <a:rPr lang="cs-CZ" sz="2400" dirty="0" smtClean="0"/>
              <a:t>(R &gt; 0,8 → velký problém). </a:t>
            </a:r>
            <a:r>
              <a:rPr lang="cs-CZ" sz="2000" dirty="0" smtClean="0"/>
              <a:t>Důsledkem tzv. </a:t>
            </a:r>
            <a:r>
              <a:rPr lang="cs-CZ" sz="2000" dirty="0" err="1" smtClean="0"/>
              <a:t>multikolinearita</a:t>
            </a:r>
            <a:r>
              <a:rPr lang="cs-CZ" sz="2000" dirty="0" smtClean="0"/>
              <a:t> autokorelace může být </a:t>
            </a:r>
            <a:r>
              <a:rPr lang="cs-CZ" sz="2000" dirty="0" smtClean="0">
                <a:solidFill>
                  <a:srgbClr val="252525"/>
                </a:solidFill>
                <a:cs typeface="Arial" pitchFamily="34" charset="0"/>
              </a:rPr>
              <a:t>deficit vydatnosti odhadu regresních parametrů (model nebude mít nejmenší možný rozptyl), vychýlení standardních chyb a nadhodnocení R2.</a:t>
            </a:r>
            <a:br>
              <a:rPr lang="cs-CZ" sz="2000" dirty="0" smtClean="0">
                <a:solidFill>
                  <a:srgbClr val="252525"/>
                </a:solidFill>
                <a:cs typeface="Arial" pitchFamily="34" charset="0"/>
              </a:rPr>
            </a:br>
            <a:r>
              <a:rPr lang="cs-CZ" sz="2200" dirty="0" smtClean="0"/>
              <a:t>→ vybrat buď jen jednu nebo obě/všechny spojit do latentní proměnné (např. sečtení nebo pokud nemají stejnou metriku hl. komponenta v PCA) nebo jednu jako kardinální a druhou jako indikátorovou-</a:t>
            </a:r>
            <a:r>
              <a:rPr lang="cs-CZ" sz="2200" dirty="0" err="1" smtClean="0"/>
              <a:t>dummy</a:t>
            </a:r>
            <a:r>
              <a:rPr lang="cs-CZ" sz="2200" dirty="0" smtClean="0"/>
              <a:t>.</a:t>
            </a:r>
          </a:p>
          <a:p>
            <a:pPr marL="355600" indent="-355600" eaLnBrk="1" hangingPunct="1">
              <a:lnSpc>
                <a:spcPct val="90000"/>
              </a:lnSpc>
            </a:pPr>
            <a:r>
              <a:rPr lang="cs-CZ" sz="2400" dirty="0" smtClean="0"/>
              <a:t>Zhodnoťte, zda jsou </a:t>
            </a:r>
            <a:r>
              <a:rPr lang="cs-CZ" sz="2400" b="1" dirty="0" smtClean="0"/>
              <a:t>pozorování na sobě nezávislá </a:t>
            </a:r>
            <a:r>
              <a:rPr lang="cs-CZ" sz="2400" dirty="0" smtClean="0"/>
              <a:t>(nebo zda jsou data systematicky „klastrovaná“) → </a:t>
            </a:r>
            <a:r>
              <a:rPr lang="cs-CZ" sz="2400" dirty="0" err="1" smtClean="0"/>
              <a:t>multilevel</a:t>
            </a:r>
            <a:r>
              <a:rPr lang="cs-CZ" sz="2400" dirty="0" smtClean="0"/>
              <a:t> modely.</a:t>
            </a:r>
          </a:p>
          <a:p>
            <a:pPr marL="457200" indent="-457200" eaLnBrk="1" hangingPunct="1">
              <a:lnSpc>
                <a:spcPct val="90000"/>
              </a:lnSpc>
            </a:pP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2"/>
          </a:xfrm>
        </p:spPr>
        <p:txBody>
          <a:bodyPr/>
          <a:lstStyle/>
          <a:p>
            <a:r>
              <a:rPr lang="cs-CZ" sz="4000" dirty="0" smtClean="0"/>
              <a:t>Postup budování regresního modelu (1)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616624"/>
          </a:xfrm>
        </p:spPr>
        <p:txBody>
          <a:bodyPr/>
          <a:lstStyle/>
          <a:p>
            <a:r>
              <a:rPr lang="cs-CZ" sz="2500" b="1" dirty="0" smtClean="0"/>
              <a:t>Prozkoumejte deskriptivní statistiky </a:t>
            </a:r>
            <a:r>
              <a:rPr lang="cs-CZ" sz="2500" dirty="0" smtClean="0"/>
              <a:t>(pro závislou i nezávislé proměnné)</a:t>
            </a:r>
          </a:p>
          <a:p>
            <a:r>
              <a:rPr lang="cs-CZ" sz="2500" b="1" dirty="0" smtClean="0"/>
              <a:t>Znázorněte graficky </a:t>
            </a:r>
            <a:r>
              <a:rPr lang="cs-CZ" sz="2500" b="1" dirty="0" err="1" smtClean="0"/>
              <a:t>bivariátní</a:t>
            </a:r>
            <a:r>
              <a:rPr lang="cs-CZ" sz="2500" b="1" dirty="0" smtClean="0"/>
              <a:t> vztahy </a:t>
            </a:r>
            <a:r>
              <a:rPr lang="cs-CZ" sz="2500" dirty="0" smtClean="0"/>
              <a:t>(+ korelace či rozdíly v průměrech) → získáte jednak představu o „velikosti efektů“ a také zjistíte případná porušení předpokladů modelu</a:t>
            </a:r>
          </a:p>
          <a:p>
            <a:r>
              <a:rPr lang="cs-CZ" sz="2500" dirty="0" smtClean="0"/>
              <a:t>Odhadněte „</a:t>
            </a:r>
            <a:r>
              <a:rPr lang="cs-CZ" sz="2500" b="1" dirty="0" smtClean="0"/>
              <a:t>předběžný“ model </a:t>
            </a:r>
            <a:r>
              <a:rPr lang="cs-CZ" sz="2500" dirty="0" smtClean="0"/>
              <a:t>(zkoušejte různé varianty vč. odlišných specifikací proměnných) a ten odlaďte do podoby </a:t>
            </a:r>
            <a:r>
              <a:rPr lang="cs-CZ" sz="2500" b="1" dirty="0" smtClean="0"/>
              <a:t>„základního – výchozího“ modelu </a:t>
            </a:r>
            <a:r>
              <a:rPr lang="cs-CZ" sz="2000" dirty="0" smtClean="0"/>
              <a:t>(vůči němu budete porovnávat modely s přidanými/ubranými nezávislými proměnnými; většinou obsahuje jen kontrolní proměnné)</a:t>
            </a:r>
            <a:endParaRPr lang="cs-CZ" sz="2500" dirty="0" smtClean="0"/>
          </a:p>
          <a:p>
            <a:r>
              <a:rPr lang="cs-CZ" sz="2500" dirty="0"/>
              <a:t>Odlaďte </a:t>
            </a:r>
            <a:r>
              <a:rPr lang="cs-CZ" sz="2500" b="1" dirty="0"/>
              <a:t>stěžejní </a:t>
            </a:r>
            <a:r>
              <a:rPr lang="cs-CZ" sz="2500" b="1" dirty="0" smtClean="0"/>
              <a:t>model(y) </a:t>
            </a:r>
            <a:r>
              <a:rPr lang="cs-CZ" sz="2500" dirty="0" smtClean="0"/>
              <a:t>v němž testujete </a:t>
            </a:r>
            <a:r>
              <a:rPr lang="cs-CZ" sz="2500" dirty="0" err="1" smtClean="0"/>
              <a:t>hyptézu</a:t>
            </a:r>
            <a:r>
              <a:rPr lang="cs-CZ" sz="2500" dirty="0" smtClean="0"/>
              <a:t>(y).</a:t>
            </a:r>
          </a:p>
          <a:p>
            <a:r>
              <a:rPr lang="cs-CZ" sz="2500" dirty="0" smtClean="0"/>
              <a:t>Testujte rozdíly mezi těmito modely </a:t>
            </a:r>
            <a:r>
              <a:rPr lang="cs-CZ" sz="2000" dirty="0"/>
              <a:t>(</a:t>
            </a:r>
            <a:r>
              <a:rPr lang="cs-CZ" sz="2000" dirty="0" err="1"/>
              <a:t>likelihood</a:t>
            </a:r>
            <a:r>
              <a:rPr lang="cs-CZ" sz="2000" dirty="0"/>
              <a:t> ratio test, </a:t>
            </a:r>
            <a:r>
              <a:rPr lang="cs-CZ" sz="2000" dirty="0" smtClean="0"/>
              <a:t>F-test, </a:t>
            </a:r>
            <a:r>
              <a:rPr lang="cs-CZ" sz="2000" dirty="0" err="1" smtClean="0"/>
              <a:t>Wald</a:t>
            </a:r>
            <a:r>
              <a:rPr lang="cs-CZ" sz="2000" dirty="0" smtClean="0"/>
              <a:t>-test; </a:t>
            </a:r>
            <a:r>
              <a:rPr lang="cs-CZ" sz="2000" dirty="0" err="1" smtClean="0"/>
              <a:t>inform</a:t>
            </a:r>
            <a:r>
              <a:rPr lang="cs-CZ" sz="2000" dirty="0" smtClean="0"/>
              <a:t>. Kritéria AIC, BIC).</a:t>
            </a:r>
          </a:p>
        </p:txBody>
      </p:sp>
    </p:spTree>
    <p:extLst>
      <p:ext uri="{BB962C8B-B14F-4D97-AF65-F5344CB8AC3E}">
        <p14:creationId xmlns:p14="http://schemas.microsoft.com/office/powerpoint/2010/main" val="25477591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6048672"/>
          </a:xfrm>
        </p:spPr>
        <p:txBody>
          <a:bodyPr/>
          <a:lstStyle/>
          <a:p>
            <a:r>
              <a:rPr lang="cs-CZ" sz="2500" b="1" dirty="0"/>
              <a:t>Ověřte předpoklady </a:t>
            </a:r>
            <a:r>
              <a:rPr lang="cs-CZ" sz="2500" dirty="0"/>
              <a:t>pro regresní </a:t>
            </a:r>
            <a:r>
              <a:rPr lang="cs-CZ" sz="2500" dirty="0" smtClean="0"/>
              <a:t>model </a:t>
            </a:r>
            <a:r>
              <a:rPr lang="cs-CZ" sz="2000" dirty="0" smtClean="0"/>
              <a:t>(viz diagnostika)</a:t>
            </a:r>
            <a:r>
              <a:rPr lang="cs-CZ" sz="2500" dirty="0" smtClean="0"/>
              <a:t>.</a:t>
            </a:r>
            <a:endParaRPr lang="cs-CZ" sz="2500" dirty="0"/>
          </a:p>
          <a:p>
            <a:r>
              <a:rPr lang="cs-CZ" sz="2500" b="1" dirty="0"/>
              <a:t>Interpretujete </a:t>
            </a:r>
            <a:r>
              <a:rPr lang="cs-CZ" sz="2500" b="1" dirty="0" smtClean="0"/>
              <a:t>věcně </a:t>
            </a:r>
            <a:r>
              <a:rPr lang="cs-CZ" sz="2500" b="1" dirty="0"/>
              <a:t>(!) </a:t>
            </a:r>
            <a:r>
              <a:rPr lang="cs-CZ" sz="2500" b="1" dirty="0" smtClean="0"/>
              <a:t>výsledky</a:t>
            </a:r>
            <a:r>
              <a:rPr lang="cs-CZ" sz="2500" dirty="0" smtClean="0"/>
              <a:t>.</a:t>
            </a:r>
            <a:r>
              <a:rPr lang="cs-CZ" sz="2200" dirty="0" smtClean="0"/>
              <a:t>→ Sledujte velikost efektů.</a:t>
            </a:r>
          </a:p>
          <a:p>
            <a:r>
              <a:rPr lang="cs-CZ" sz="2500" dirty="0" smtClean="0"/>
              <a:t>Srozumitelně </a:t>
            </a:r>
            <a:r>
              <a:rPr lang="cs-CZ" sz="2500" b="1" dirty="0" smtClean="0"/>
              <a:t>graficky znázorněte složité výsledky modelu</a:t>
            </a:r>
            <a:r>
              <a:rPr lang="cs-CZ" sz="2500" dirty="0" smtClean="0"/>
              <a:t> (predikované hodnoty, marginální efekty).</a:t>
            </a:r>
            <a:endParaRPr lang="cs-CZ" sz="2500" dirty="0"/>
          </a:p>
          <a:p>
            <a:r>
              <a:rPr lang="cs-CZ" sz="2500" dirty="0"/>
              <a:t>Podrobte model testu platnosti při </a:t>
            </a:r>
            <a:r>
              <a:rPr lang="cs-CZ" sz="2500" b="1" dirty="0"/>
              <a:t>odlišné specifikaci </a:t>
            </a:r>
            <a:r>
              <a:rPr lang="cs-CZ" sz="2500" dirty="0"/>
              <a:t>→ snažte se výsledky </a:t>
            </a:r>
            <a:r>
              <a:rPr lang="cs-CZ" sz="2500" dirty="0" smtClean="0"/>
              <a:t>modelu „falzifikovat“: </a:t>
            </a:r>
            <a:r>
              <a:rPr lang="cs-CZ" sz="2000" dirty="0" smtClean="0"/>
              <a:t>použijte </a:t>
            </a:r>
            <a:r>
              <a:rPr lang="cs-CZ" sz="2000" dirty="0"/>
              <a:t>jiné </a:t>
            </a:r>
            <a:r>
              <a:rPr lang="cs-CZ" sz="2000" dirty="0" smtClean="0"/>
              <a:t>proměnné, zejména ty u nichž víte, že jsou korelovány s použitými proměnnými v modelu, ale interpretačně mají jiný význam (tj. hledejte, zda ve vašem modelu není nepravý (falešná korelace) nebo zprostředkovný (</a:t>
            </a:r>
            <a:r>
              <a:rPr lang="cs-CZ" sz="2000" dirty="0" err="1" smtClean="0"/>
              <a:t>nepřímý-mediovaný</a:t>
            </a:r>
            <a:r>
              <a:rPr lang="cs-CZ" sz="2000" dirty="0" smtClean="0"/>
              <a:t>) vztah); použijte data </a:t>
            </a:r>
            <a:r>
              <a:rPr lang="cs-CZ" sz="2000" dirty="0"/>
              <a:t>jen v určitých </a:t>
            </a:r>
            <a:r>
              <a:rPr lang="cs-CZ" sz="2000" dirty="0" smtClean="0"/>
              <a:t>oblastech </a:t>
            </a:r>
            <a:r>
              <a:rPr lang="cs-CZ" sz="2000" dirty="0"/>
              <a:t>hodnot (s/bez </a:t>
            </a:r>
            <a:r>
              <a:rPr lang="cs-CZ" sz="2000" dirty="0" smtClean="0"/>
              <a:t>extrémy) i </a:t>
            </a:r>
            <a:r>
              <a:rPr lang="cs-CZ" sz="2000" dirty="0"/>
              <a:t>jinak transformované/</a:t>
            </a:r>
            <a:r>
              <a:rPr lang="cs-CZ" sz="2000" dirty="0" err="1"/>
              <a:t>rekódované</a:t>
            </a:r>
            <a:r>
              <a:rPr lang="cs-CZ" sz="2000" dirty="0"/>
              <a:t> </a:t>
            </a:r>
            <a:r>
              <a:rPr lang="cs-CZ" sz="2000" dirty="0" smtClean="0"/>
              <a:t>proměnné.</a:t>
            </a:r>
          </a:p>
          <a:p>
            <a:r>
              <a:rPr lang="cs-CZ" sz="2500" dirty="0"/>
              <a:t>Neomezujte se jen na </a:t>
            </a:r>
            <a:r>
              <a:rPr lang="cs-CZ" sz="2500" dirty="0" smtClean="0"/>
              <a:t>„jednosměrnou“ </a:t>
            </a:r>
            <a:r>
              <a:rPr lang="cs-CZ" sz="2500" dirty="0"/>
              <a:t>analýzu → ověřte složitější </a:t>
            </a:r>
            <a:r>
              <a:rPr lang="cs-CZ" sz="2500" b="1" dirty="0"/>
              <a:t>hypotézy o </a:t>
            </a:r>
            <a:r>
              <a:rPr lang="cs-CZ" sz="2500" b="1" dirty="0" smtClean="0"/>
              <a:t>moderaci </a:t>
            </a:r>
            <a:r>
              <a:rPr lang="cs-CZ" sz="2000" dirty="0"/>
              <a:t>(interakčním efektu nezávislých proměnných</a:t>
            </a:r>
            <a:r>
              <a:rPr lang="cs-CZ" sz="2000" dirty="0" smtClean="0"/>
              <a:t>) nebo</a:t>
            </a:r>
            <a:r>
              <a:rPr lang="cs-CZ" sz="2500" dirty="0" smtClean="0"/>
              <a:t> </a:t>
            </a:r>
            <a:r>
              <a:rPr lang="cs-CZ" sz="2500" b="1" dirty="0"/>
              <a:t>mediaci vlivu </a:t>
            </a:r>
            <a:r>
              <a:rPr lang="cs-CZ" sz="2000" dirty="0" smtClean="0"/>
              <a:t>(zprostředkovanost vztahů </a:t>
            </a:r>
            <a:r>
              <a:rPr lang="cs-CZ" sz="2000" dirty="0"/>
              <a:t>mezi nezávislými </a:t>
            </a:r>
            <a:r>
              <a:rPr lang="cs-CZ" sz="2000" dirty="0" smtClean="0"/>
              <a:t>proměnnými, přímé/</a:t>
            </a:r>
            <a:r>
              <a:rPr lang="cs-CZ" sz="2000" dirty="0" err="1" smtClean="0"/>
              <a:t>nepřímé-zprostředkované</a:t>
            </a:r>
            <a:r>
              <a:rPr lang="cs-CZ" sz="2000" dirty="0" smtClean="0"/>
              <a:t> efekty).</a:t>
            </a:r>
            <a:endParaRPr lang="cs-CZ" sz="2000" dirty="0"/>
          </a:p>
          <a:p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7748" y="0"/>
            <a:ext cx="9108504" cy="764704"/>
          </a:xfrm>
        </p:spPr>
        <p:txBody>
          <a:bodyPr/>
          <a:lstStyle/>
          <a:p>
            <a:r>
              <a:rPr lang="cs-CZ" sz="3600" dirty="0">
                <a:solidFill>
                  <a:srgbClr val="000000"/>
                </a:solidFill>
              </a:rPr>
              <a:t>Postup budování regresního modelu </a:t>
            </a:r>
            <a:r>
              <a:rPr lang="cs-CZ" sz="3600" dirty="0" smtClean="0">
                <a:solidFill>
                  <a:srgbClr val="000000"/>
                </a:solidFill>
              </a:rPr>
              <a:t>(2)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42583267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Diagnostika regresního modelu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Předpoklady a problémy lineární regrese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02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5081" y="-26462"/>
            <a:ext cx="8935547" cy="936104"/>
          </a:xfrm>
        </p:spPr>
        <p:txBody>
          <a:bodyPr/>
          <a:lstStyle/>
          <a:p>
            <a:r>
              <a:rPr lang="cs-CZ" dirty="0" smtClean="0"/>
              <a:t>Porušení předpokladů OLS modelu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5" y="836712"/>
            <a:ext cx="8963124" cy="5657584"/>
          </a:xfrm>
        </p:spPr>
        <p:txBody>
          <a:bodyPr/>
          <a:lstStyle/>
          <a:p>
            <a:pPr>
              <a:spcBef>
                <a:spcPts val="100"/>
              </a:spcBef>
            </a:pPr>
            <a:r>
              <a:rPr lang="cs-CZ" dirty="0" smtClean="0"/>
              <a:t>Porušení </a:t>
            </a:r>
            <a:r>
              <a:rPr lang="en-US" b="1" i="1" dirty="0" smtClean="0"/>
              <a:t>E(</a:t>
            </a:r>
            <a:r>
              <a:rPr lang="el-GR" b="1" i="1" dirty="0" smtClean="0"/>
              <a:t>ϵ</a:t>
            </a:r>
            <a:r>
              <a:rPr lang="en-US" b="1" i="1" baseline="-25000" dirty="0" err="1" smtClean="0"/>
              <a:t>i</a:t>
            </a:r>
            <a:r>
              <a:rPr lang="en-US" b="1" i="1" dirty="0"/>
              <a:t>) = </a:t>
            </a:r>
            <a:r>
              <a:rPr lang="en-US" b="1" i="1" dirty="0" smtClean="0"/>
              <a:t>0</a:t>
            </a:r>
            <a:r>
              <a:rPr lang="cs-CZ" b="1" i="1" dirty="0" smtClean="0"/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i="1" dirty="0" smtClean="0"/>
              <a:t>očekávaná hodnota chybové složky je nula</a:t>
            </a:r>
            <a:r>
              <a:rPr lang="cs-CZ" dirty="0" smtClean="0"/>
              <a:t>):</a:t>
            </a:r>
          </a:p>
          <a:p>
            <a:pPr lvl="1">
              <a:spcBef>
                <a:spcPts val="100"/>
              </a:spcBef>
            </a:pPr>
            <a:r>
              <a:rPr lang="cs-CZ" b="1" dirty="0" smtClean="0"/>
              <a:t>nelinearita</a:t>
            </a:r>
            <a:r>
              <a:rPr lang="cs-CZ" dirty="0" smtClean="0"/>
              <a:t> </a:t>
            </a:r>
            <a:r>
              <a:rPr lang="cs-CZ" b="1" dirty="0" smtClean="0"/>
              <a:t>ve vztahu X a Y</a:t>
            </a:r>
          </a:p>
          <a:p>
            <a:pPr lvl="1">
              <a:spcBef>
                <a:spcPts val="100"/>
              </a:spcBef>
            </a:pPr>
            <a:r>
              <a:rPr lang="cs-CZ" b="1" dirty="0" smtClean="0"/>
              <a:t>vliv extrémních (odlehlých) hodnot </a:t>
            </a:r>
            <a:r>
              <a:rPr lang="cs-CZ" dirty="0"/>
              <a:t>(</a:t>
            </a:r>
            <a:r>
              <a:rPr lang="cs-CZ" i="1" dirty="0" err="1" smtClean="0"/>
              <a:t>outliers</a:t>
            </a:r>
            <a:r>
              <a:rPr lang="cs-CZ" i="1" dirty="0" smtClean="0"/>
              <a:t>)</a:t>
            </a:r>
            <a:endParaRPr lang="cs-CZ" b="1" dirty="0"/>
          </a:p>
          <a:p>
            <a:pPr lvl="1">
              <a:spcBef>
                <a:spcPts val="100"/>
              </a:spcBef>
            </a:pPr>
            <a:r>
              <a:rPr lang="cs-CZ" b="1" dirty="0" smtClean="0"/>
              <a:t>vynechané vysvětlující proměnné </a:t>
            </a:r>
            <a:r>
              <a:rPr lang="cs-CZ" dirty="0" smtClean="0"/>
              <a:t>(</a:t>
            </a:r>
            <a:r>
              <a:rPr lang="cs-CZ" i="1" dirty="0" err="1" smtClean="0"/>
              <a:t>omitted</a:t>
            </a:r>
            <a:r>
              <a:rPr lang="cs-CZ" i="1" dirty="0" smtClean="0"/>
              <a:t> </a:t>
            </a:r>
            <a:r>
              <a:rPr lang="cs-CZ" i="1" dirty="0" err="1" smtClean="0"/>
              <a:t>variables</a:t>
            </a:r>
            <a:r>
              <a:rPr lang="cs-CZ" dirty="0" smtClean="0"/>
              <a:t>)</a:t>
            </a:r>
            <a:endParaRPr lang="cs-CZ" dirty="0"/>
          </a:p>
          <a:p>
            <a:pPr lvl="1">
              <a:spcBef>
                <a:spcPts val="100"/>
              </a:spcBef>
            </a:pPr>
            <a:r>
              <a:rPr lang="cs-CZ" b="1" dirty="0" err="1" smtClean="0"/>
              <a:t>multikolinearita</a:t>
            </a:r>
            <a:endParaRPr lang="cs-CZ" b="1" dirty="0" smtClean="0"/>
          </a:p>
          <a:p>
            <a:pPr>
              <a:spcBef>
                <a:spcPts val="100"/>
              </a:spcBef>
            </a:pPr>
            <a:r>
              <a:rPr lang="cs-CZ" dirty="0" smtClean="0"/>
              <a:t>Porušení </a:t>
            </a:r>
            <a:r>
              <a:rPr lang="en-US" b="1" dirty="0" err="1" smtClean="0"/>
              <a:t>Var</a:t>
            </a:r>
            <a:r>
              <a:rPr lang="en-US" b="1" dirty="0" smtClean="0"/>
              <a:t>(</a:t>
            </a:r>
            <a:r>
              <a:rPr lang="el-GR" b="1" i="1" dirty="0" smtClean="0"/>
              <a:t>ϵ</a:t>
            </a:r>
            <a:r>
              <a:rPr lang="en-US" b="1" i="1" baseline="-25000" dirty="0" err="1" smtClean="0"/>
              <a:t>i</a:t>
            </a:r>
            <a:r>
              <a:rPr lang="en-US" b="1" dirty="0" smtClean="0"/>
              <a:t>) = </a:t>
            </a:r>
            <a:r>
              <a:rPr lang="en-US" b="1" i="1" dirty="0" smtClean="0"/>
              <a:t>σ</a:t>
            </a:r>
            <a:r>
              <a:rPr lang="en-US" b="1" i="1" baseline="30000" dirty="0" smtClean="0"/>
              <a:t>2</a:t>
            </a:r>
            <a:r>
              <a:rPr lang="cs-CZ" i="1" baseline="30000" dirty="0" smtClean="0"/>
              <a:t> </a:t>
            </a:r>
            <a:br>
              <a:rPr lang="cs-CZ" i="1" baseline="30000" dirty="0" smtClean="0"/>
            </a:br>
            <a:r>
              <a:rPr lang="cs-CZ" dirty="0" smtClean="0"/>
              <a:t>(</a:t>
            </a:r>
            <a:r>
              <a:rPr lang="cs-CZ" i="1" dirty="0" err="1" smtClean="0"/>
              <a:t>homoskedasticita</a:t>
            </a:r>
            <a:r>
              <a:rPr lang="cs-CZ" i="1" dirty="0" smtClean="0"/>
              <a:t>, tj. konstantní </a:t>
            </a:r>
            <a:r>
              <a:rPr lang="cs-CZ" i="1" dirty="0"/>
              <a:t>rozptyl </a:t>
            </a:r>
            <a:r>
              <a:rPr lang="cs-CZ" i="1" dirty="0" smtClean="0"/>
              <a:t/>
            </a:r>
            <a:br>
              <a:rPr lang="cs-CZ" i="1" dirty="0" smtClean="0"/>
            </a:br>
            <a:r>
              <a:rPr lang="cs-CZ" i="1" dirty="0" smtClean="0"/>
              <a:t>chyb X</a:t>
            </a:r>
            <a:r>
              <a:rPr lang="cs-CZ" i="1" baseline="-25000" dirty="0" smtClean="0"/>
              <a:t>1</a:t>
            </a:r>
            <a:r>
              <a:rPr lang="cs-CZ" i="1" dirty="0" smtClean="0"/>
              <a:t>, X</a:t>
            </a:r>
            <a:r>
              <a:rPr lang="cs-CZ" i="1" baseline="-25000" dirty="0" smtClean="0"/>
              <a:t>2</a:t>
            </a:r>
            <a:r>
              <a:rPr lang="cs-CZ" i="1" dirty="0" smtClean="0"/>
              <a:t>,… </a:t>
            </a:r>
            <a:r>
              <a:rPr lang="cs-CZ" dirty="0" smtClean="0"/>
              <a:t>) </a:t>
            </a:r>
            <a:r>
              <a:rPr lang="cs-CZ" dirty="0"/>
              <a:t>→ </a:t>
            </a:r>
            <a:r>
              <a:rPr lang="cs-CZ" b="1" dirty="0" err="1" smtClean="0"/>
              <a:t>heteroskedasticita</a:t>
            </a:r>
            <a:endParaRPr lang="cs-CZ" b="1" dirty="0"/>
          </a:p>
          <a:p>
            <a:pPr>
              <a:spcBef>
                <a:spcPts val="100"/>
              </a:spcBef>
            </a:pPr>
            <a:r>
              <a:rPr lang="cs-CZ" dirty="0"/>
              <a:t>Porušení</a:t>
            </a:r>
            <a:r>
              <a:rPr lang="en-US" dirty="0" smtClean="0"/>
              <a:t> </a:t>
            </a:r>
            <a:r>
              <a:rPr lang="en-US" b="1" dirty="0" err="1" smtClean="0"/>
              <a:t>Cov</a:t>
            </a:r>
            <a:r>
              <a:rPr lang="en-US" b="1" dirty="0" smtClean="0"/>
              <a:t>(</a:t>
            </a:r>
            <a:r>
              <a:rPr lang="el-GR" b="1" i="1" dirty="0" smtClean="0"/>
              <a:t>ϵ</a:t>
            </a:r>
            <a:r>
              <a:rPr lang="en-US" b="1" i="1" baseline="-25000" dirty="0" err="1" smtClean="0"/>
              <a:t>i</a:t>
            </a:r>
            <a:r>
              <a:rPr lang="en-US" b="1" dirty="0"/>
              <a:t>, </a:t>
            </a:r>
            <a:r>
              <a:rPr lang="el-GR" b="1" i="1" dirty="0" smtClean="0"/>
              <a:t>ϵ</a:t>
            </a:r>
            <a:r>
              <a:rPr lang="en-US" b="1" i="1" baseline="-25000" dirty="0" smtClean="0"/>
              <a:t>j</a:t>
            </a:r>
            <a:r>
              <a:rPr lang="en-US" b="1" dirty="0" smtClean="0"/>
              <a:t>) </a:t>
            </a:r>
            <a:r>
              <a:rPr lang="en-US" b="1" dirty="0"/>
              <a:t>= 0, </a:t>
            </a:r>
            <a:r>
              <a:rPr lang="en-US" b="1" i="1" dirty="0" err="1"/>
              <a:t>i</a:t>
            </a:r>
            <a:r>
              <a:rPr lang="en-US" b="1" dirty="0"/>
              <a:t> </a:t>
            </a:r>
            <a:r>
              <a:rPr lang="en-US" b="1" dirty="0" smtClean="0"/>
              <a:t>≠</a:t>
            </a:r>
            <a:r>
              <a:rPr lang="cs-CZ" b="1" dirty="0" smtClean="0"/>
              <a:t> </a:t>
            </a:r>
            <a:r>
              <a:rPr lang="en-US" b="1" i="1" dirty="0" smtClean="0"/>
              <a:t>j</a:t>
            </a:r>
            <a:r>
              <a:rPr lang="cs-CZ" b="1" i="1" dirty="0" smtClean="0"/>
              <a:t> </a:t>
            </a:r>
            <a:br>
              <a:rPr lang="cs-CZ" b="1" i="1" dirty="0" smtClean="0"/>
            </a:br>
            <a:r>
              <a:rPr lang="cs-CZ" i="1" dirty="0" smtClean="0"/>
              <a:t>(nekorelované </a:t>
            </a:r>
            <a:r>
              <a:rPr lang="cs-CZ" i="1" dirty="0"/>
              <a:t>chyby</a:t>
            </a:r>
            <a:r>
              <a:rPr lang="cs-CZ" i="1" dirty="0" smtClean="0"/>
              <a:t>) </a:t>
            </a:r>
            <a:r>
              <a:rPr lang="cs-CZ" b="1" i="1" dirty="0" smtClean="0"/>
              <a:t>→ </a:t>
            </a:r>
            <a:r>
              <a:rPr lang="cs-CZ" b="1" dirty="0" smtClean="0"/>
              <a:t>autokorelace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478341" y="6494296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Zdroj: podle [</a:t>
            </a:r>
            <a:r>
              <a:rPr lang="cs-CZ" sz="1200" dirty="0" err="1" smtClean="0"/>
              <a:t>Kohler</a:t>
            </a:r>
            <a:r>
              <a:rPr lang="cs-CZ" sz="1200" dirty="0" smtClean="0"/>
              <a:t>, </a:t>
            </a:r>
            <a:r>
              <a:rPr lang="cs-CZ" sz="1200" dirty="0" err="1" smtClean="0"/>
              <a:t>Kreuter</a:t>
            </a:r>
            <a:r>
              <a:rPr lang="cs-CZ" sz="1200" dirty="0" smtClean="0"/>
              <a:t> 2012]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99566898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16632"/>
            <a:ext cx="5148064" cy="13681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3600" dirty="0" smtClean="0"/>
              <a:t>Pozor na dodržení předpokladů OLS při interpretaci výsledků </a:t>
            </a:r>
            <a:endParaRPr lang="cs-CZ" sz="36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22"/>
          <a:stretch/>
        </p:blipFill>
        <p:spPr bwMode="auto">
          <a:xfrm>
            <a:off x="209271" y="2868712"/>
            <a:ext cx="736566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16"/>
          <a:stretch/>
        </p:blipFill>
        <p:spPr bwMode="auto">
          <a:xfrm>
            <a:off x="4731916" y="620688"/>
            <a:ext cx="4412084" cy="253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323528" y="1700808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4 modely - 4 na první pohled stejné výsledky: stejné R2, konstanty, i koeficienty</a:t>
            </a:r>
            <a:endParaRPr lang="cs-CZ" sz="2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7812360" y="60362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jenže ..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343800" y="6639185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/>
              <a:t>Zdroj: podle [</a:t>
            </a:r>
            <a:r>
              <a:rPr lang="cs-CZ" sz="800" dirty="0" err="1" smtClean="0"/>
              <a:t>Kohler</a:t>
            </a:r>
            <a:r>
              <a:rPr lang="cs-CZ" sz="800" dirty="0" smtClean="0"/>
              <a:t>, </a:t>
            </a:r>
            <a:r>
              <a:rPr lang="cs-CZ" sz="800" dirty="0" err="1" smtClean="0"/>
              <a:t>Kreuter</a:t>
            </a:r>
            <a:r>
              <a:rPr lang="cs-CZ" sz="800" dirty="0" smtClean="0"/>
              <a:t> 2012]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403824361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cs-CZ" dirty="0" smtClean="0"/>
              <a:t>a přesto odlišné vztahy v datech</a:t>
            </a:r>
            <a:endParaRPr lang="cs-CZ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" t="1985" r="1738" b="4124"/>
          <a:stretch/>
        </p:blipFill>
        <p:spPr bwMode="auto">
          <a:xfrm>
            <a:off x="283984" y="1124744"/>
            <a:ext cx="7075512" cy="508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7596336" y="1600200"/>
            <a:ext cx="1368152" cy="4525963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/>
              <a:t>R</a:t>
            </a:r>
            <a:r>
              <a:rPr lang="cs-CZ" sz="1800" baseline="30000" dirty="0" smtClean="0"/>
              <a:t>2</a:t>
            </a:r>
            <a:r>
              <a:rPr lang="cs-CZ" sz="1800" dirty="0" smtClean="0"/>
              <a:t>=0,67</a:t>
            </a:r>
          </a:p>
          <a:p>
            <a:pPr marL="0" indent="0">
              <a:buNone/>
            </a:pPr>
            <a:r>
              <a:rPr lang="cs-CZ" sz="1800" dirty="0" err="1" smtClean="0"/>
              <a:t>konst</a:t>
            </a:r>
            <a:r>
              <a:rPr lang="cs-CZ" sz="1800" dirty="0" smtClean="0"/>
              <a:t>. = 3</a:t>
            </a:r>
          </a:p>
          <a:p>
            <a:pPr marL="0" indent="0">
              <a:buNone/>
            </a:pPr>
            <a:r>
              <a:rPr lang="cs-CZ" sz="1800" dirty="0" smtClean="0"/>
              <a:t>B = 0,5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911752" y="6503391"/>
            <a:ext cx="2232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podle [</a:t>
            </a:r>
            <a:r>
              <a:rPr lang="cs-CZ" sz="1000" dirty="0" err="1" smtClean="0"/>
              <a:t>Kohler</a:t>
            </a:r>
            <a:r>
              <a:rPr lang="cs-CZ" sz="1000" dirty="0" smtClean="0"/>
              <a:t>, </a:t>
            </a:r>
            <a:r>
              <a:rPr lang="cs-CZ" sz="1000" dirty="0" err="1" smtClean="0"/>
              <a:t>Kreuter</a:t>
            </a:r>
            <a:r>
              <a:rPr lang="cs-CZ" sz="1000" dirty="0" smtClean="0"/>
              <a:t> 2012]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156285464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cs-CZ" sz="3300" b="1" dirty="0" smtClean="0"/>
              <a:t>Diagnostika</a:t>
            </a:r>
            <a:r>
              <a:rPr lang="cs-CZ" sz="3300" dirty="0" smtClean="0"/>
              <a:t> OLS modelu pomocí X-Y grafu </a:t>
            </a:r>
            <a:br>
              <a:rPr lang="cs-CZ" sz="3300" dirty="0" smtClean="0"/>
            </a:br>
            <a:r>
              <a:rPr lang="cs-CZ" sz="3300" b="1" dirty="0" smtClean="0"/>
              <a:t>Residuálních vs. Odhadnutých </a:t>
            </a:r>
            <a:r>
              <a:rPr lang="cs-CZ" sz="3300" dirty="0" smtClean="0"/>
              <a:t>(</a:t>
            </a:r>
            <a:r>
              <a:rPr lang="cs-CZ" sz="3300" dirty="0" err="1" smtClean="0"/>
              <a:t>fitted</a:t>
            </a:r>
            <a:r>
              <a:rPr lang="cs-CZ" sz="3300" dirty="0" smtClean="0"/>
              <a:t>)</a:t>
            </a:r>
            <a:r>
              <a:rPr lang="cs-CZ" sz="3300" b="1" dirty="0" smtClean="0"/>
              <a:t> hodnot</a:t>
            </a:r>
            <a:endParaRPr lang="cs-CZ" sz="3300" b="1" dirty="0"/>
          </a:p>
        </p:txBody>
      </p:sp>
      <p:sp>
        <p:nvSpPr>
          <p:cNvPr id="5" name="Zástupný symbol pro obsah 5"/>
          <p:cNvSpPr txBox="1">
            <a:spLocks/>
          </p:cNvSpPr>
          <p:nvPr/>
        </p:nvSpPr>
        <p:spPr bwMode="auto">
          <a:xfrm>
            <a:off x="107504" y="1124744"/>
            <a:ext cx="8856984" cy="99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3525" indent="-263525">
              <a:lnSpc>
                <a:spcPct val="90000"/>
              </a:lnSpc>
              <a:spcBef>
                <a:spcPts val="0"/>
              </a:spcBef>
            </a:pPr>
            <a:r>
              <a:rPr lang="cs-CZ" sz="2400" dirty="0" smtClean="0"/>
              <a:t>Průměr residuí je z principu 0.</a:t>
            </a:r>
          </a:p>
          <a:p>
            <a:pPr marL="263525" indent="-263525">
              <a:lnSpc>
                <a:spcPct val="90000"/>
              </a:lnSpc>
              <a:spcBef>
                <a:spcPts val="0"/>
              </a:spcBef>
            </a:pPr>
            <a:r>
              <a:rPr lang="cs-CZ" sz="2400" dirty="0" smtClean="0"/>
              <a:t>Aby platilo </a:t>
            </a:r>
            <a:r>
              <a:rPr lang="en-US" sz="2400" i="1" dirty="0" smtClean="0"/>
              <a:t>E(</a:t>
            </a:r>
            <a:r>
              <a:rPr lang="el-GR" sz="2400" i="1" dirty="0" smtClean="0"/>
              <a:t>ϵ</a:t>
            </a:r>
            <a:r>
              <a:rPr lang="en-US" sz="2400" i="1" baseline="-25000" dirty="0" err="1" smtClean="0"/>
              <a:t>i</a:t>
            </a:r>
            <a:r>
              <a:rPr lang="en-US" sz="2400" i="1" dirty="0" smtClean="0"/>
              <a:t>) = 0</a:t>
            </a:r>
            <a:r>
              <a:rPr lang="cs-CZ" sz="2400" i="1" dirty="0" smtClean="0"/>
              <a:t> </a:t>
            </a:r>
            <a:r>
              <a:rPr lang="cs-CZ" sz="2400" dirty="0" smtClean="0"/>
              <a:t>musí být tento průměr i </a:t>
            </a:r>
            <a:r>
              <a:rPr lang="cs-CZ" sz="2400" b="1" dirty="0" smtClean="0">
                <a:solidFill>
                  <a:srgbClr val="C00000"/>
                </a:solidFill>
              </a:rPr>
              <a:t>lokálně </a:t>
            </a:r>
            <a:r>
              <a:rPr lang="cs-CZ" sz="2400" dirty="0" smtClean="0"/>
              <a:t>(tj. </a:t>
            </a:r>
            <a:r>
              <a:rPr lang="cs-CZ" sz="2400" b="1" dirty="0" smtClean="0"/>
              <a:t>ve všech částech osy x</a:t>
            </a:r>
            <a:r>
              <a:rPr lang="cs-CZ" sz="2400" dirty="0" smtClean="0"/>
              <a:t>)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804248" y="3573016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Zde to platí pouze v prvním  a posledním modelu</a:t>
            </a:r>
            <a:endParaRPr lang="cs-CZ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" t="4078" r="2421" b="5812"/>
          <a:stretch/>
        </p:blipFill>
        <p:spPr bwMode="auto">
          <a:xfrm>
            <a:off x="191549" y="2200959"/>
            <a:ext cx="6578667" cy="458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6911752" y="6503391"/>
            <a:ext cx="2232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podle [</a:t>
            </a:r>
            <a:r>
              <a:rPr lang="cs-CZ" sz="1000" dirty="0" err="1" smtClean="0"/>
              <a:t>Kohler</a:t>
            </a:r>
            <a:r>
              <a:rPr lang="cs-CZ" sz="1000" dirty="0" smtClean="0"/>
              <a:t>, </a:t>
            </a:r>
            <a:r>
              <a:rPr lang="cs-CZ" sz="1000" dirty="0" err="1" smtClean="0"/>
              <a:t>Kreuter</a:t>
            </a:r>
            <a:r>
              <a:rPr lang="cs-CZ" sz="1000" dirty="0" smtClean="0"/>
              <a:t> 2012]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217818438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77875"/>
          </a:xfrm>
        </p:spPr>
        <p:txBody>
          <a:bodyPr/>
          <a:lstStyle/>
          <a:p>
            <a:pPr eaLnBrk="1" hangingPunct="1"/>
            <a:r>
              <a:rPr lang="cs-CZ" sz="3100" b="1" smtClean="0">
                <a:cs typeface="Arial" pitchFamily="34" charset="0"/>
              </a:rPr>
              <a:t>Předpoklady a problémy lineární regrese (OLS)</a:t>
            </a:r>
            <a:endParaRPr lang="en-GB" sz="3100" b="1" smtClean="0">
              <a:cs typeface="Arial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653463" cy="66246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400" dirty="0" smtClean="0">
                <a:cs typeface="Arial" pitchFamily="34" charset="0"/>
              </a:rPr>
              <a:t>V datech nesmí být </a:t>
            </a:r>
            <a:r>
              <a:rPr lang="cs-CZ" sz="2400" b="1" dirty="0" smtClean="0">
                <a:cs typeface="Arial" pitchFamily="34" charset="0"/>
              </a:rPr>
              <a:t>extrémní - odlehlé hodnoty</a:t>
            </a:r>
            <a:r>
              <a:rPr lang="cs-CZ" sz="2400" dirty="0" smtClean="0">
                <a:cs typeface="Arial" pitchFamily="34" charset="0"/>
              </a:rPr>
              <a:t> (</a:t>
            </a:r>
            <a:r>
              <a:rPr lang="cs-CZ" sz="2400" dirty="0" err="1" smtClean="0">
                <a:cs typeface="Arial" pitchFamily="34" charset="0"/>
              </a:rPr>
              <a:t>outliers</a:t>
            </a:r>
            <a:r>
              <a:rPr lang="cs-CZ" sz="2400" dirty="0" smtClean="0">
                <a:cs typeface="Arial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dirty="0" smtClean="0">
                <a:cs typeface="Arial" pitchFamily="34" charset="0"/>
              </a:rPr>
              <a:t>Proměnné mají </a:t>
            </a:r>
            <a:r>
              <a:rPr lang="cs-CZ" sz="2400" b="1" dirty="0" smtClean="0">
                <a:cs typeface="Arial" pitchFamily="34" charset="0"/>
              </a:rPr>
              <a:t>normální rozložení</a:t>
            </a:r>
            <a:r>
              <a:rPr lang="cs-CZ" sz="2400" dirty="0" smtClean="0">
                <a:cs typeface="Arial" pitchFamily="34" charset="0"/>
              </a:rPr>
              <a:t> (</a:t>
            </a:r>
            <a:r>
              <a:rPr lang="cs-CZ" sz="2400" dirty="0" smtClean="0">
                <a:solidFill>
                  <a:srgbClr val="A50021"/>
                </a:solidFill>
                <a:cs typeface="Arial" pitchFamily="34" charset="0"/>
              </a:rPr>
              <a:t>pozor na extrémní hodnoty</a:t>
            </a:r>
            <a:r>
              <a:rPr lang="cs-CZ" sz="2400" dirty="0" smtClean="0">
                <a:cs typeface="Arial" pitchFamily="34" charset="0"/>
              </a:rPr>
              <a:t>) → vizuální kontrola v grafech (histogram, Q-Q, bodový X-Y)</a:t>
            </a:r>
            <a:r>
              <a:rPr lang="cs-CZ" sz="2800" dirty="0" smtClean="0">
                <a:cs typeface="Arial" pitchFamily="34" charset="0"/>
              </a:rPr>
              <a:t> </a:t>
            </a:r>
            <a:r>
              <a:rPr lang="cs-CZ" sz="2000" dirty="0" smtClean="0">
                <a:cs typeface="Arial" pitchFamily="34" charset="0"/>
              </a:rPr>
              <a:t>Řešení: provést transformaci (</a:t>
            </a:r>
            <a:r>
              <a:rPr lang="cs-CZ" sz="2000" dirty="0" err="1" smtClean="0">
                <a:cs typeface="Arial" pitchFamily="34" charset="0"/>
              </a:rPr>
              <a:t>sq</a:t>
            </a:r>
            <a:r>
              <a:rPr lang="cs-CZ" sz="2000" dirty="0" smtClean="0">
                <a:cs typeface="Arial" pitchFamily="34" charset="0"/>
              </a:rPr>
              <a:t>, log)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dirty="0" smtClean="0">
                <a:cs typeface="Arial" pitchFamily="34" charset="0"/>
              </a:rPr>
              <a:t>Jde o </a:t>
            </a:r>
            <a:r>
              <a:rPr lang="cs-CZ" sz="2400" b="1" dirty="0" smtClean="0">
                <a:cs typeface="Arial" pitchFamily="34" charset="0"/>
              </a:rPr>
              <a:t>lineární souvislost</a:t>
            </a:r>
            <a:r>
              <a:rPr lang="cs-CZ" sz="2400" dirty="0" smtClean="0">
                <a:cs typeface="Arial" pitchFamily="34" charset="0"/>
              </a:rPr>
              <a:t>, což ale nemusí být jediná forma závislosti Y na X, </a:t>
            </a:r>
            <a:br>
              <a:rPr lang="cs-CZ" sz="2400" dirty="0" smtClean="0">
                <a:cs typeface="Arial" pitchFamily="34" charset="0"/>
              </a:rPr>
            </a:br>
            <a:r>
              <a:rPr lang="cs-CZ" sz="2400" dirty="0" smtClean="0">
                <a:cs typeface="Arial" pitchFamily="34" charset="0"/>
              </a:rPr>
              <a:t>vliv X je konstantní pro všechny hodnoty 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000" dirty="0" smtClean="0">
                <a:cs typeface="Arial" pitchFamily="34" charset="0"/>
              </a:rPr>
              <a:t>	Řešení: sledovat nepřímo úměrné vztahy pomocí např. bodového X-Y grafu a případně navrhnout modifikaci funkce (např. </a:t>
            </a:r>
            <a:r>
              <a:rPr lang="cs-CZ" sz="2000" dirty="0" err="1" smtClean="0">
                <a:cs typeface="Arial" pitchFamily="34" charset="0"/>
              </a:rPr>
              <a:t>kvadrátový</a:t>
            </a:r>
            <a:r>
              <a:rPr lang="cs-CZ" sz="2000" dirty="0" smtClean="0">
                <a:cs typeface="Arial" pitchFamily="34" charset="0"/>
              </a:rPr>
              <a:t> efekt).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u="sng" dirty="0" smtClean="0">
                <a:cs typeface="Arial" pitchFamily="34" charset="0"/>
              </a:rPr>
              <a:t>Chyba </a:t>
            </a:r>
            <a:r>
              <a:rPr lang="el-GR" sz="2400" u="sng" dirty="0" smtClean="0">
                <a:cs typeface="Arial" pitchFamily="34" charset="0"/>
              </a:rPr>
              <a:t>ξ</a:t>
            </a:r>
            <a:r>
              <a:rPr lang="cs-CZ" sz="2400" u="sng" dirty="0" smtClean="0">
                <a:cs typeface="Arial" pitchFamily="34" charset="0"/>
              </a:rPr>
              <a:t> má </a:t>
            </a:r>
            <a:r>
              <a:rPr lang="cs-CZ" sz="2400" i="1" u="sng" dirty="0" smtClean="0">
                <a:cs typeface="Arial" pitchFamily="34" charset="0"/>
              </a:rPr>
              <a:t>konstantní rozptyl</a:t>
            </a:r>
            <a:r>
              <a:rPr lang="cs-CZ" sz="2400" u="sng" dirty="0" smtClean="0">
                <a:cs typeface="Arial" pitchFamily="34" charset="0"/>
              </a:rPr>
              <a:t> </a:t>
            </a:r>
            <a:r>
              <a:rPr lang="cs-CZ" sz="2400" dirty="0" smtClean="0">
                <a:cs typeface="Arial" pitchFamily="34" charset="0"/>
              </a:rPr>
              <a:t>(</a:t>
            </a:r>
            <a:r>
              <a:rPr lang="cs-CZ" sz="2400" b="1" dirty="0" err="1" smtClean="0">
                <a:cs typeface="Arial" pitchFamily="34" charset="0"/>
              </a:rPr>
              <a:t>Homoscedasticita</a:t>
            </a:r>
            <a:r>
              <a:rPr lang="cs-CZ" sz="2400" dirty="0" smtClean="0">
                <a:cs typeface="Arial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dirty="0" smtClean="0">
                <a:cs typeface="Arial" pitchFamily="34" charset="0"/>
              </a:rPr>
              <a:t>Chyba </a:t>
            </a:r>
            <a:r>
              <a:rPr lang="el-GR" sz="2400" dirty="0" smtClean="0">
                <a:cs typeface="Arial" pitchFamily="34" charset="0"/>
              </a:rPr>
              <a:t>ξ</a:t>
            </a:r>
            <a:r>
              <a:rPr lang="cs-CZ" sz="2400" dirty="0" smtClean="0">
                <a:cs typeface="Arial" pitchFamily="34" charset="0"/>
              </a:rPr>
              <a:t> je </a:t>
            </a:r>
            <a:r>
              <a:rPr lang="cs-CZ" sz="2400" i="1" dirty="0" smtClean="0">
                <a:cs typeface="Arial" pitchFamily="34" charset="0"/>
              </a:rPr>
              <a:t>normálně rozložená</a:t>
            </a:r>
            <a:r>
              <a:rPr lang="cs-CZ" sz="2800" dirty="0" smtClean="0"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u="sng" dirty="0" smtClean="0">
                <a:cs typeface="Arial" pitchFamily="34" charset="0"/>
              </a:rPr>
              <a:t>Chyba </a:t>
            </a:r>
            <a:r>
              <a:rPr lang="el-GR" sz="2400" u="sng" dirty="0" smtClean="0">
                <a:cs typeface="Arial" pitchFamily="34" charset="0"/>
              </a:rPr>
              <a:t>ξ</a:t>
            </a:r>
            <a:r>
              <a:rPr lang="cs-CZ" sz="2400" u="sng" dirty="0" smtClean="0">
                <a:cs typeface="Arial" pitchFamily="34" charset="0"/>
              </a:rPr>
              <a:t> </a:t>
            </a:r>
            <a:r>
              <a:rPr lang="cs-CZ" sz="2400" i="1" u="sng" dirty="0" smtClean="0">
                <a:cs typeface="Arial" pitchFamily="34" charset="0"/>
              </a:rPr>
              <a:t>nesmí být korelována s žádným X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u="sng" dirty="0" err="1" smtClean="0">
                <a:cs typeface="Arial" pitchFamily="34" charset="0"/>
              </a:rPr>
              <a:t>Multikolinearita</a:t>
            </a:r>
            <a:r>
              <a:rPr lang="cs-CZ" sz="2400" dirty="0" smtClean="0">
                <a:cs typeface="Arial" pitchFamily="34" charset="0"/>
              </a:rPr>
              <a:t> – </a:t>
            </a:r>
            <a:r>
              <a:rPr lang="cs-CZ" sz="2400" dirty="0" smtClean="0">
                <a:solidFill>
                  <a:srgbClr val="A50021"/>
                </a:solidFill>
                <a:cs typeface="Arial" pitchFamily="34" charset="0"/>
              </a:rPr>
              <a:t>nezávislé proměnné by neměly být navzájem vysoce korelované, jinak jsou nestabilní a citlivé i na malé změny v rozložení hodnot</a:t>
            </a:r>
            <a:r>
              <a:rPr lang="cs-CZ" sz="2400" dirty="0" smtClean="0">
                <a:cs typeface="Arial" pitchFamily="34" charset="0"/>
              </a:rPr>
              <a:t>, které změní regresní koeficienty i jejich standardní chyby.  (→ koeficienty VIF)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u="sng" dirty="0" smtClean="0">
                <a:cs typeface="Arial" pitchFamily="34" charset="0"/>
              </a:rPr>
              <a:t>Správná specifikace modelu</a:t>
            </a:r>
            <a:r>
              <a:rPr lang="cs-CZ" sz="2400" b="1" dirty="0" smtClean="0">
                <a:cs typeface="Arial" pitchFamily="34" charset="0"/>
              </a:rPr>
              <a:t> </a:t>
            </a:r>
            <a:r>
              <a:rPr lang="cs-CZ" sz="2400" dirty="0" smtClean="0">
                <a:cs typeface="Arial" pitchFamily="34" charset="0"/>
              </a:rPr>
              <a:t>–</a:t>
            </a:r>
            <a:r>
              <a:rPr lang="cs-CZ" sz="2400" b="1" dirty="0" smtClean="0">
                <a:solidFill>
                  <a:srgbClr val="A50021"/>
                </a:solidFill>
                <a:cs typeface="Arial" pitchFamily="34" charset="0"/>
              </a:rPr>
              <a:t> model obsahuje všechny relevantní nezávislé proměnné</a:t>
            </a:r>
            <a:r>
              <a:rPr lang="cs-CZ" sz="2400" dirty="0" smtClean="0">
                <a:solidFill>
                  <a:srgbClr val="A50021"/>
                </a:solidFill>
                <a:cs typeface="Arial" pitchFamily="34" charset="0"/>
              </a:rPr>
              <a:t> X</a:t>
            </a:r>
            <a:r>
              <a:rPr lang="cs-CZ" sz="2400" baseline="-25000" dirty="0" smtClean="0">
                <a:solidFill>
                  <a:srgbClr val="A50021"/>
                </a:solidFill>
                <a:cs typeface="Arial" pitchFamily="34" charset="0"/>
              </a:rPr>
              <a:t>1</a:t>
            </a:r>
            <a:r>
              <a:rPr lang="cs-CZ" sz="2400" dirty="0" smtClean="0">
                <a:solidFill>
                  <a:srgbClr val="A50021"/>
                </a:solidFill>
                <a:cs typeface="Arial" pitchFamily="34" charset="0"/>
              </a:rPr>
              <a:t>, ... </a:t>
            </a:r>
            <a:r>
              <a:rPr lang="cs-CZ" sz="2400" dirty="0" err="1" smtClean="0">
                <a:solidFill>
                  <a:srgbClr val="A50021"/>
                </a:solidFill>
                <a:cs typeface="Arial" pitchFamily="34" charset="0"/>
              </a:rPr>
              <a:t>X</a:t>
            </a:r>
            <a:r>
              <a:rPr lang="cs-CZ" sz="2400" baseline="-25000" dirty="0" err="1" smtClean="0">
                <a:solidFill>
                  <a:srgbClr val="A50021"/>
                </a:solidFill>
                <a:cs typeface="Arial" pitchFamily="34" charset="0"/>
              </a:rPr>
              <a:t>n</a:t>
            </a:r>
            <a:r>
              <a:rPr lang="cs-CZ" sz="2400" dirty="0" smtClean="0">
                <a:solidFill>
                  <a:srgbClr val="A50021"/>
                </a:solidFill>
                <a:cs typeface="Arial" pitchFamily="34" charset="0"/>
              </a:rPr>
              <a:t> (a naopak žádné redundantní)</a:t>
            </a:r>
            <a:endParaRPr lang="el-GR" sz="2400" dirty="0" smtClean="0">
              <a:solidFill>
                <a:srgbClr val="A50021"/>
              </a:solidFill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143000"/>
          </a:xfrm>
        </p:spPr>
        <p:txBody>
          <a:bodyPr/>
          <a:lstStyle/>
          <a:p>
            <a:r>
              <a:rPr lang="cs-CZ" sz="3200" b="1" dirty="0" err="1" smtClean="0"/>
              <a:t>Heteroskedasticita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600" dirty="0"/>
              <a:t>R</a:t>
            </a:r>
            <a:r>
              <a:rPr lang="cs-CZ" sz="2600" dirty="0" smtClean="0"/>
              <a:t>ozptyl residuí se mění v závislosti na hodnotách vysvětlující proměnné → podmíněný rozptyl není konstantní</a:t>
            </a:r>
            <a:endParaRPr lang="cs-CZ" sz="260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179512" y="1556792"/>
            <a:ext cx="4608512" cy="360040"/>
          </a:xfrm>
        </p:spPr>
        <p:txBody>
          <a:bodyPr/>
          <a:lstStyle/>
          <a:p>
            <a:r>
              <a:rPr lang="cs-CZ" dirty="0" err="1" smtClean="0">
                <a:solidFill>
                  <a:srgbClr val="C00000"/>
                </a:solidFill>
              </a:rPr>
              <a:t>Heteroskedasticita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 smtClean="0"/>
              <a:t>→problém!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0" y="2348880"/>
            <a:ext cx="2818656" cy="4116566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Bodový </a:t>
            </a:r>
            <a:br>
              <a:rPr lang="cs-CZ" dirty="0" smtClean="0"/>
            </a:br>
            <a:r>
              <a:rPr lang="cs-CZ" dirty="0" smtClean="0"/>
              <a:t>graf X-Y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b="1" dirty="0" smtClean="0">
                <a:solidFill>
                  <a:srgbClr val="A50021"/>
                </a:solidFill>
              </a:rPr>
              <a:t>Graf </a:t>
            </a:r>
            <a:br>
              <a:rPr lang="cs-CZ" b="1" dirty="0" smtClean="0">
                <a:solidFill>
                  <a:srgbClr val="A50021"/>
                </a:solidFill>
              </a:rPr>
            </a:br>
            <a:r>
              <a:rPr lang="cs-CZ" b="1" dirty="0" smtClean="0">
                <a:solidFill>
                  <a:srgbClr val="A50021"/>
                </a:solidFill>
              </a:rPr>
              <a:t>residuí</a:t>
            </a:r>
            <a:endParaRPr lang="cs-CZ" b="1" dirty="0">
              <a:solidFill>
                <a:srgbClr val="A50021"/>
              </a:solidFill>
            </a:endParaRP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>
          <a:xfrm>
            <a:off x="5046231" y="1556792"/>
            <a:ext cx="4041775" cy="381719"/>
          </a:xfrm>
        </p:spPr>
        <p:txBody>
          <a:bodyPr/>
          <a:lstStyle/>
          <a:p>
            <a:r>
              <a:rPr lang="cs-CZ" dirty="0" err="1" smtClean="0">
                <a:solidFill>
                  <a:srgbClr val="008000"/>
                </a:solidFill>
              </a:rPr>
              <a:t>Homoskedasticita</a:t>
            </a:r>
            <a:r>
              <a:rPr lang="cs-CZ" dirty="0" smtClean="0">
                <a:solidFill>
                  <a:srgbClr val="008000"/>
                </a:solidFill>
              </a:rPr>
              <a:t> </a:t>
            </a:r>
            <a:r>
              <a:rPr lang="cs-CZ" dirty="0" smtClean="0"/>
              <a:t>→ OK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61" y="2180072"/>
            <a:ext cx="3359734" cy="2147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07" y="4431041"/>
            <a:ext cx="3369564" cy="217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31043"/>
            <a:ext cx="3505994" cy="226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79288"/>
            <a:ext cx="3361978" cy="214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" y="6610361"/>
            <a:ext cx="4583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[Hanousek,</a:t>
            </a:r>
            <a:r>
              <a:rPr lang="cs-CZ" sz="1200" dirty="0"/>
              <a:t> </a:t>
            </a:r>
            <a:r>
              <a:rPr lang="cs-CZ" sz="1200" dirty="0" err="1"/>
              <a:t>Charamza</a:t>
            </a:r>
            <a:r>
              <a:rPr lang="cs-CZ" sz="1200" dirty="0" smtClean="0"/>
              <a:t> 1992: 182-181 (upraveno)]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29793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Korelace a regrese</a:t>
            </a:r>
            <a:endParaRPr lang="en-GB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dirty="0" smtClean="0"/>
              <a:t>Korelace je symetrická X </a:t>
            </a:r>
            <a:r>
              <a:rPr lang="cs-CZ" dirty="0" smtClean="0">
                <a:cs typeface="Arial" pitchFamily="34" charset="0"/>
              </a:rPr>
              <a:t>↔ Y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Regrese je asymetrická X </a:t>
            </a:r>
            <a:r>
              <a:rPr lang="cs-CZ" dirty="0" smtClean="0">
                <a:cs typeface="Arial" pitchFamily="34" charset="0"/>
              </a:rPr>
              <a:t>→ </a:t>
            </a:r>
            <a:r>
              <a:rPr lang="cs-CZ" dirty="0" smtClean="0"/>
              <a:t>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dirty="0" smtClean="0"/>
              <a:t>	Vysvětlujeme závislost Y na 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i="1" dirty="0" smtClean="0"/>
              <a:t>Ale pozor: regrese sama o sobě neposkytuje důkaz pro kauzalitu! </a:t>
            </a:r>
            <a:r>
              <a:rPr lang="cs-CZ" sz="2000" dirty="0" smtClean="0"/>
              <a:t>(</a:t>
            </a:r>
            <a:r>
              <a:rPr lang="cs-CZ" sz="2000" dirty="0" err="1" smtClean="0"/>
              <a:t>omitted</a:t>
            </a:r>
            <a:r>
              <a:rPr lang="cs-CZ" sz="2000" dirty="0" smtClean="0"/>
              <a:t> </a:t>
            </a:r>
            <a:r>
              <a:rPr lang="cs-CZ" sz="2000" dirty="0" err="1" smtClean="0"/>
              <a:t>variable</a:t>
            </a:r>
            <a:r>
              <a:rPr lang="cs-CZ" sz="2000" dirty="0" smtClean="0"/>
              <a:t> </a:t>
            </a:r>
            <a:r>
              <a:rPr lang="cs-CZ" sz="2000" dirty="0" err="1" smtClean="0"/>
              <a:t>bias</a:t>
            </a:r>
            <a:r>
              <a:rPr lang="cs-CZ" sz="2000" dirty="0" smtClean="0"/>
              <a:t>)</a:t>
            </a:r>
            <a:endParaRPr lang="cs-CZ" dirty="0" smtClean="0"/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V jednoduché regresi s jednou nezávislou proměnnou jsou standardizované regresní koeficienty = korelační koeficienty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>
                <a:cs typeface="Arial" pitchFamily="34" charset="0"/>
              </a:rPr>
              <a:t>Hodnoty koeficientu: kladný=pozitivní; záporný=negativní vztah</a:t>
            </a:r>
            <a:endParaRPr lang="cs-CZ" dirty="0" smtClean="0"/>
          </a:p>
          <a:p>
            <a:pPr eaLnBrk="1" hangingPunct="1">
              <a:lnSpc>
                <a:spcPct val="90000"/>
              </a:lnSpc>
            </a:pPr>
            <a:endParaRPr lang="cs-CZ" dirty="0" smtClean="0"/>
          </a:p>
          <a:p>
            <a:pPr eaLnBrk="1" hangingPunct="1">
              <a:lnSpc>
                <a:spcPct val="90000"/>
              </a:lnSpc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9940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36"/>
            <a:ext cx="8229600" cy="836176"/>
          </a:xfrm>
        </p:spPr>
        <p:txBody>
          <a:bodyPr/>
          <a:lstStyle/>
          <a:p>
            <a:r>
              <a:rPr lang="cs-CZ" b="1" dirty="0" err="1" smtClean="0"/>
              <a:t>Heteroskedasticita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cs-CZ" dirty="0" smtClean="0"/>
              <a:t>Často je způsobena je </a:t>
            </a:r>
            <a:r>
              <a:rPr lang="cs-CZ" b="1" dirty="0" smtClean="0"/>
              <a:t>nesymetrickým rozložením hodnot závislé proměnné </a:t>
            </a:r>
          </a:p>
          <a:p>
            <a:endParaRPr lang="cs-CZ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1" y="1737828"/>
            <a:ext cx="8895677" cy="4571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6911752" y="6503391"/>
            <a:ext cx="2232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podle [</a:t>
            </a:r>
            <a:r>
              <a:rPr lang="cs-CZ" sz="1000" dirty="0" err="1" smtClean="0"/>
              <a:t>Kohler</a:t>
            </a:r>
            <a:r>
              <a:rPr lang="cs-CZ" sz="1000" dirty="0" smtClean="0"/>
              <a:t>, </a:t>
            </a:r>
            <a:r>
              <a:rPr lang="cs-CZ" sz="1000" dirty="0" err="1" smtClean="0"/>
              <a:t>Kreuter</a:t>
            </a:r>
            <a:r>
              <a:rPr lang="cs-CZ" sz="1000" dirty="0" smtClean="0"/>
              <a:t> 2012]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255363927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lang="cs-CZ" b="1" dirty="0" err="1" smtClean="0"/>
              <a:t>Heteroskedasticita</a:t>
            </a:r>
            <a:r>
              <a:rPr lang="cs-CZ" b="1" dirty="0" smtClean="0"/>
              <a:t> - 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073427"/>
          </a:xfrm>
        </p:spPr>
        <p:txBody>
          <a:bodyPr/>
          <a:lstStyle/>
          <a:p>
            <a:r>
              <a:rPr lang="cs-CZ" dirty="0" smtClean="0"/>
              <a:t>Nejčastějším řešením je </a:t>
            </a:r>
            <a:r>
              <a:rPr lang="cs-CZ" b="1" dirty="0" smtClean="0"/>
              <a:t>transformace hodnot závislé proměnné</a:t>
            </a:r>
            <a:r>
              <a:rPr lang="cs-CZ" dirty="0" smtClean="0"/>
              <a:t>,</a:t>
            </a:r>
            <a:br>
              <a:rPr lang="cs-CZ" dirty="0" smtClean="0"/>
            </a:br>
            <a:r>
              <a:rPr lang="cs-CZ" dirty="0" smtClean="0"/>
              <a:t>např. zlogaritmování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Pokud </a:t>
            </a:r>
            <a:r>
              <a:rPr lang="cs-CZ" dirty="0"/>
              <a:t>transformace </a:t>
            </a:r>
            <a:r>
              <a:rPr lang="cs-CZ" dirty="0" err="1" smtClean="0"/>
              <a:t>heteroskedasticitu</a:t>
            </a:r>
            <a:r>
              <a:rPr lang="cs-CZ" dirty="0" smtClean="0"/>
              <a:t> neodstraní pak lze použít při výpočtu OLS </a:t>
            </a:r>
            <a:br>
              <a:rPr lang="cs-CZ" dirty="0" smtClean="0"/>
            </a:br>
            <a:r>
              <a:rPr lang="cs-CZ" b="1" dirty="0" smtClean="0"/>
              <a:t>robustní standardní chyby</a:t>
            </a:r>
          </a:p>
          <a:p>
            <a:endParaRPr lang="cs-CZ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" t="4879" r="2631" b="4073"/>
          <a:stretch/>
        </p:blipFill>
        <p:spPr bwMode="auto">
          <a:xfrm>
            <a:off x="4852601" y="2176605"/>
            <a:ext cx="4104456" cy="287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957290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cs-CZ" dirty="0" smtClean="0"/>
              <a:t>Diagnostika </a:t>
            </a:r>
            <a:r>
              <a:rPr lang="cs-CZ" b="1" dirty="0" err="1" smtClean="0"/>
              <a:t>multikolinearity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856282"/>
            <a:ext cx="8856984" cy="5145435"/>
          </a:xfrm>
        </p:spPr>
        <p:txBody>
          <a:bodyPr/>
          <a:lstStyle/>
          <a:p>
            <a:r>
              <a:rPr lang="cs-CZ" sz="2300" dirty="0" smtClean="0"/>
              <a:t>Pokud jsou dvě nezávislé proměnné vysoce korelovány (&gt;0,6-0,8), pak sice jejich regresní koeficienty budou nezkreslené, ale jejich standardní chyby (SE) budou vysoké (zkreslené), tj. ve špatně specifikovaném  modelu mohou mít nesignifikantní vliv.</a:t>
            </a:r>
          </a:p>
          <a:p>
            <a:r>
              <a:rPr lang="cs-CZ" dirty="0" smtClean="0"/>
              <a:t>Korelační matice nezávislých proměnných/ kontingenční tabulky a dále pak v modelu: </a:t>
            </a:r>
          </a:p>
          <a:p>
            <a:r>
              <a:rPr lang="cs-CZ" dirty="0" smtClean="0"/>
              <a:t>Koeficient </a:t>
            </a:r>
            <a:r>
              <a:rPr lang="cs-CZ" b="1" dirty="0" smtClean="0"/>
              <a:t>Tolerance</a:t>
            </a:r>
            <a:r>
              <a:rPr lang="cs-CZ" dirty="0" smtClean="0"/>
              <a:t> (= 1-R</a:t>
            </a:r>
            <a:r>
              <a:rPr lang="cs-CZ" baseline="30000" dirty="0" smtClean="0"/>
              <a:t>2</a:t>
            </a:r>
            <a:r>
              <a:rPr lang="cs-CZ" dirty="0" smtClean="0"/>
              <a:t>), </a:t>
            </a:r>
            <a:br>
              <a:rPr lang="cs-CZ" dirty="0" smtClean="0"/>
            </a:br>
            <a:r>
              <a:rPr lang="cs-CZ" dirty="0" smtClean="0"/>
              <a:t>problém je pokud je </a:t>
            </a:r>
            <a:r>
              <a:rPr lang="cs-CZ" b="1" dirty="0" smtClean="0">
                <a:solidFill>
                  <a:srgbClr val="C00000"/>
                </a:solidFill>
              </a:rPr>
              <a:t>&lt; 0,4</a:t>
            </a:r>
            <a:endParaRPr lang="cs-CZ" dirty="0" smtClean="0">
              <a:solidFill>
                <a:srgbClr val="C00000"/>
              </a:solidFill>
            </a:endParaRPr>
          </a:p>
          <a:p>
            <a:r>
              <a:rPr lang="cs-CZ" dirty="0" smtClean="0"/>
              <a:t>Koeficient </a:t>
            </a:r>
            <a:r>
              <a:rPr lang="cs-CZ" b="1" dirty="0" smtClean="0"/>
              <a:t>VIF</a:t>
            </a:r>
            <a:r>
              <a:rPr lang="cs-CZ" dirty="0" smtClean="0"/>
              <a:t> (</a:t>
            </a:r>
            <a:r>
              <a:rPr lang="cs-CZ" i="1" dirty="0" smtClean="0"/>
              <a:t>Variance </a:t>
            </a:r>
            <a:r>
              <a:rPr lang="cs-CZ" i="1" dirty="0" err="1" smtClean="0"/>
              <a:t>Inflation</a:t>
            </a:r>
            <a:r>
              <a:rPr lang="cs-CZ" i="1" dirty="0" smtClean="0"/>
              <a:t> </a:t>
            </a:r>
            <a:r>
              <a:rPr lang="cs-CZ" i="1" dirty="0" err="1" smtClean="0"/>
              <a:t>Factor</a:t>
            </a:r>
            <a:r>
              <a:rPr lang="cs-CZ" dirty="0" smtClean="0"/>
              <a:t>) problém je pokud je </a:t>
            </a:r>
            <a:r>
              <a:rPr lang="cs-CZ" b="1" dirty="0" smtClean="0">
                <a:solidFill>
                  <a:srgbClr val="C00000"/>
                </a:solidFill>
              </a:rPr>
              <a:t>&gt; 2,5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sz="2400" dirty="0" smtClean="0"/>
              <a:t>(= Tolerance 0,4)</a:t>
            </a:r>
          </a:p>
          <a:p>
            <a:r>
              <a:rPr lang="cs-CZ" sz="2000" dirty="0" smtClean="0"/>
              <a:t>Pokud máme problém s </a:t>
            </a:r>
            <a:r>
              <a:rPr lang="cs-CZ" sz="2000" dirty="0" err="1" smtClean="0"/>
              <a:t>multikolinearitou</a:t>
            </a:r>
            <a:r>
              <a:rPr lang="cs-CZ" sz="2000" dirty="0" smtClean="0"/>
              <a:t>, pak jednu/více z proměnných vyloučit, </a:t>
            </a:r>
            <a:r>
              <a:rPr lang="cs-CZ" sz="2000" dirty="0"/>
              <a:t>nebo jí jinak </a:t>
            </a:r>
            <a:r>
              <a:rPr lang="cs-CZ" sz="2000" dirty="0" err="1" smtClean="0"/>
              <a:t>rekódovat</a:t>
            </a:r>
            <a:r>
              <a:rPr lang="cs-CZ" sz="2000" dirty="0" smtClean="0"/>
              <a:t> (např. </a:t>
            </a:r>
            <a:r>
              <a:rPr lang="cs-CZ" sz="2000" dirty="0" err="1" smtClean="0"/>
              <a:t>kardinání</a:t>
            </a:r>
            <a:r>
              <a:rPr lang="cs-CZ" sz="2000" dirty="0" smtClean="0"/>
              <a:t> vs. </a:t>
            </a:r>
            <a:r>
              <a:rPr lang="cs-CZ" sz="2000" dirty="0" err="1"/>
              <a:t>d</a:t>
            </a:r>
            <a:r>
              <a:rPr lang="cs-CZ" sz="2000" dirty="0" err="1" smtClean="0"/>
              <a:t>ummy</a:t>
            </a:r>
            <a:r>
              <a:rPr lang="cs-CZ" sz="2000" dirty="0" smtClean="0"/>
              <a:t>, někdy pomůže i centrování nebo z-skór) nebo sloučit korelované pomocí PCA.</a:t>
            </a:r>
            <a:endParaRPr lang="cs-CZ" sz="28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461857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/>
          <a:lstStyle/>
          <a:p>
            <a:r>
              <a:rPr lang="cs-CZ" dirty="0" smtClean="0"/>
              <a:t>K čemu vede porušení předpokladů OLS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vynechané vysvětlující proměnné (</a:t>
            </a:r>
            <a:r>
              <a:rPr lang="cs-CZ" b="1" dirty="0" err="1"/>
              <a:t>omitted</a:t>
            </a:r>
            <a:r>
              <a:rPr lang="cs-CZ" b="1" dirty="0"/>
              <a:t> </a:t>
            </a:r>
            <a:r>
              <a:rPr lang="cs-CZ" b="1" dirty="0" err="1" smtClean="0"/>
              <a:t>variables</a:t>
            </a:r>
            <a:r>
              <a:rPr lang="cs-CZ" b="1" dirty="0" smtClean="0"/>
              <a:t> </a:t>
            </a:r>
            <a:r>
              <a:rPr lang="cs-CZ" b="1" dirty="0" err="1" smtClean="0"/>
              <a:t>bias</a:t>
            </a:r>
            <a:r>
              <a:rPr lang="cs-CZ" b="1" dirty="0" smtClean="0"/>
              <a:t>) → </a:t>
            </a:r>
            <a:r>
              <a:rPr lang="cs-CZ" b="1" dirty="0"/>
              <a:t>zkreslení </a:t>
            </a:r>
            <a:r>
              <a:rPr lang="cs-CZ" b="1" dirty="0" smtClean="0"/>
              <a:t>odhadů parametrů </a:t>
            </a:r>
            <a:r>
              <a:rPr lang="cs-CZ" b="1" dirty="0"/>
              <a:t>(koeficientů)</a:t>
            </a:r>
          </a:p>
          <a:p>
            <a:r>
              <a:rPr lang="cs-CZ" b="1" dirty="0" err="1" smtClean="0"/>
              <a:t>Heteroskedasticita</a:t>
            </a:r>
            <a:r>
              <a:rPr lang="cs-CZ" b="1" dirty="0" smtClean="0"/>
              <a:t> → zkreslené standardní chyby</a:t>
            </a:r>
            <a:r>
              <a:rPr lang="cs-CZ" dirty="0" smtClean="0"/>
              <a:t>, </a:t>
            </a:r>
            <a:br>
              <a:rPr lang="cs-CZ" dirty="0" smtClean="0"/>
            </a:br>
            <a:r>
              <a:rPr lang="cs-CZ" dirty="0" smtClean="0"/>
              <a:t>ale nevede ke zkresleným odhadům parametru (koeficientů)</a:t>
            </a:r>
          </a:p>
          <a:p>
            <a:r>
              <a:rPr lang="cs-CZ" b="1" dirty="0" smtClean="0"/>
              <a:t>Autokorelace</a:t>
            </a:r>
            <a:r>
              <a:rPr lang="cs-CZ" dirty="0" smtClean="0"/>
              <a:t> → </a:t>
            </a:r>
            <a:r>
              <a:rPr lang="cs-CZ" b="1" dirty="0"/>
              <a:t>zkreslené </a:t>
            </a:r>
            <a:r>
              <a:rPr lang="cs-CZ" b="1" dirty="0" smtClean="0"/>
              <a:t>zmenšené/ podhodnocené standardní chyby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79861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cs-CZ" sz="4300" b="1" smtClean="0"/>
              <a:t>Nepravý / zprostředkovaný vztah</a:t>
            </a:r>
            <a:endParaRPr lang="en-GB" sz="4300" b="1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429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2600" b="1" smtClean="0"/>
              <a:t>Nepravý / zprostředkovaný vztah</a:t>
            </a:r>
            <a:r>
              <a:rPr lang="cs-CZ" sz="2600" smtClean="0"/>
              <a:t> </a:t>
            </a:r>
            <a:r>
              <a:rPr lang="cs-CZ" sz="2600" smtClean="0">
                <a:cs typeface="Arial" pitchFamily="34" charset="0"/>
              </a:rPr>
              <a:t>→ efekt jedné proměnné je zprostředkován jinou proměnnou nebo je způsoben společnou závislostí vysvětlované a nezávislé proměnné na třetí proměnné.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600" smtClean="0">
                <a:cs typeface="Arial" pitchFamily="34" charset="0"/>
              </a:rPr>
              <a:t>	→ odhadneme sérii regresních rovnic (modelů) a zjistíme, jak se mění efekty (regresní koeficienty)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600" smtClean="0">
                <a:cs typeface="Arial" pitchFamily="34" charset="0"/>
              </a:rPr>
              <a:t>Příklad: </a:t>
            </a:r>
            <a:r>
              <a:rPr lang="cs-CZ" sz="2600" i="1" smtClean="0">
                <a:cs typeface="Arial" pitchFamily="34" charset="0"/>
              </a:rPr>
              <a:t>vliv čtení knížek v dětství na příjem v dospělosti – </a:t>
            </a:r>
            <a:r>
              <a:rPr lang="cs-CZ" sz="2600" i="1" smtClean="0">
                <a:solidFill>
                  <a:srgbClr val="A50021"/>
                </a:solidFill>
                <a:cs typeface="Arial" pitchFamily="34" charset="0"/>
              </a:rPr>
              <a:t>při mediaci vzděláním</a:t>
            </a:r>
            <a:r>
              <a:rPr lang="cs-CZ" sz="2600" smtClean="0">
                <a:cs typeface="Arial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000" smtClean="0">
                <a:cs typeface="Arial" pitchFamily="34" charset="0"/>
              </a:rPr>
              <a:t>Očekáváme, že čtení zvyšuje vědění a tedy později i příjem (=uplatnění na trhu práce). Ale není to proto, že ti kdo více četli knížky v dětství získali vyšší vzdělání (které vede i tak k vyššímu příjmu)?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200" smtClean="0">
                <a:cs typeface="Arial" pitchFamily="34" charset="0"/>
              </a:rPr>
              <a:t>Model 1: čtení → příjem, Model 2: čtení a vzdělání → příjem</a:t>
            </a:r>
            <a:r>
              <a:rPr lang="cs-CZ" sz="2600" smtClean="0">
                <a:cs typeface="Arial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600" smtClean="0">
                <a:cs typeface="Arial" pitchFamily="34" charset="0"/>
              </a:rPr>
              <a:t>	→ </a:t>
            </a:r>
            <a:r>
              <a:rPr lang="cs-CZ" sz="2600" b="1" smtClean="0">
                <a:cs typeface="Arial" pitchFamily="34" charset="0"/>
              </a:rPr>
              <a:t>Došlo k redukci velikosti regres. koeficientu mezi modely </a:t>
            </a:r>
            <a:r>
              <a:rPr lang="cs-CZ" sz="2600" smtClean="0">
                <a:cs typeface="Arial" pitchFamily="34" charset="0"/>
              </a:rPr>
              <a:t>(u čtení)? </a:t>
            </a:r>
            <a:br>
              <a:rPr lang="cs-CZ" sz="2600" smtClean="0">
                <a:cs typeface="Arial" pitchFamily="34" charset="0"/>
              </a:rPr>
            </a:br>
            <a:r>
              <a:rPr lang="cs-CZ" sz="2600" smtClean="0">
                <a:cs typeface="Arial" pitchFamily="34" charset="0"/>
              </a:rPr>
              <a:t>Pokud ano (a výrazně) pak je vztah zprostředkován.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Příklad regresní rovnice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ISEI = a + b</a:t>
            </a:r>
            <a:r>
              <a:rPr lang="cs-CZ" baseline="-25000" smtClean="0"/>
              <a:t>1</a:t>
            </a:r>
            <a:r>
              <a:rPr lang="cs-CZ" smtClean="0"/>
              <a:t>*četl + b</a:t>
            </a:r>
            <a:r>
              <a:rPr lang="cs-CZ" baseline="-25000" smtClean="0"/>
              <a:t>2</a:t>
            </a:r>
            <a:r>
              <a:rPr lang="cs-CZ" smtClean="0"/>
              <a:t>*roky vzdělání</a:t>
            </a:r>
          </a:p>
          <a:p>
            <a:pPr eaLnBrk="1" hangingPunct="1"/>
            <a:r>
              <a:rPr lang="cs-CZ" smtClean="0"/>
              <a:t>ISEI = a + b</a:t>
            </a:r>
            <a:r>
              <a:rPr lang="cs-CZ" baseline="-25000" smtClean="0"/>
              <a:t>1</a:t>
            </a:r>
            <a:r>
              <a:rPr lang="cs-CZ" smtClean="0"/>
              <a:t>*četl</a:t>
            </a:r>
          </a:p>
          <a:p>
            <a:pPr eaLnBrk="1" hangingPunct="1"/>
            <a:endParaRPr lang="cs-CZ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>
          <a:xfrm>
            <a:off x="457200" y="19488"/>
            <a:ext cx="8229600" cy="1143000"/>
          </a:xfrm>
        </p:spPr>
        <p:txBody>
          <a:bodyPr/>
          <a:lstStyle/>
          <a:p>
            <a:r>
              <a:rPr lang="cs-CZ" dirty="0" smtClean="0"/>
              <a:t>Reference a literatura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00298"/>
            <a:ext cx="8424936" cy="5597054"/>
          </a:xfrm>
        </p:spPr>
        <p:txBody>
          <a:bodyPr/>
          <a:lstStyle/>
          <a:p>
            <a:pPr>
              <a:defRPr/>
            </a:pPr>
            <a:r>
              <a:rPr lang="en-GB" sz="2000" b="1" dirty="0" err="1" smtClean="0"/>
              <a:t>Treiman</a:t>
            </a:r>
            <a:r>
              <a:rPr lang="en-GB" sz="2000" b="1" dirty="0" smtClean="0"/>
              <a:t>, Donald J. 2009. </a:t>
            </a:r>
            <a:r>
              <a:rPr lang="en-GB" sz="2000" b="1" i="1" dirty="0" smtClean="0"/>
              <a:t>Quantitative data analysis: doing social research to test ideas</a:t>
            </a:r>
            <a:r>
              <a:rPr lang="en-GB" sz="2000" b="1" dirty="0" smtClean="0"/>
              <a:t>. San Francisco: </a:t>
            </a:r>
            <a:r>
              <a:rPr lang="en-GB" sz="2000" b="1" dirty="0" err="1" smtClean="0"/>
              <a:t>Jossey</a:t>
            </a:r>
            <a:r>
              <a:rPr lang="en-GB" sz="2000" b="1" dirty="0" smtClean="0"/>
              <a:t>-Bass</a:t>
            </a:r>
            <a:r>
              <a:rPr lang="en-GB" sz="2000" dirty="0" smtClean="0"/>
              <a:t>.</a:t>
            </a:r>
            <a:r>
              <a:rPr lang="cs-CZ" sz="2000" dirty="0" smtClean="0"/>
              <a:t> (kap. 5 a 6).</a:t>
            </a:r>
          </a:p>
          <a:p>
            <a:pPr>
              <a:defRPr/>
            </a:pPr>
            <a:r>
              <a:rPr lang="cs-CZ" sz="2000" dirty="0"/>
              <a:t>Hanousek, </a:t>
            </a:r>
            <a:r>
              <a:rPr lang="cs-CZ" sz="2000" dirty="0" err="1"/>
              <a:t>Charamza</a:t>
            </a:r>
            <a:r>
              <a:rPr lang="cs-CZ" sz="2000" dirty="0"/>
              <a:t>. 1992. </a:t>
            </a:r>
            <a:r>
              <a:rPr lang="cs-CZ" sz="2000" i="1" dirty="0"/>
              <a:t>Moderní metody zpracování dat. Matematická statistika pro každého</a:t>
            </a:r>
            <a:r>
              <a:rPr lang="cs-CZ" sz="2000" dirty="0"/>
              <a:t>. Praha: </a:t>
            </a:r>
            <a:r>
              <a:rPr lang="cs-CZ" sz="2000" dirty="0" err="1"/>
              <a:t>Grada</a:t>
            </a:r>
            <a:r>
              <a:rPr lang="cs-CZ" sz="2000" dirty="0" smtClean="0"/>
              <a:t>. (kap. 6a, 6b)</a:t>
            </a:r>
          </a:p>
          <a:p>
            <a:pPr>
              <a:defRPr/>
            </a:pPr>
            <a:r>
              <a:rPr lang="cs-CZ" sz="2000" dirty="0" err="1"/>
              <a:t>Disman</a:t>
            </a:r>
            <a:r>
              <a:rPr lang="cs-CZ" sz="2000" dirty="0"/>
              <a:t>, M. 1993. </a:t>
            </a:r>
            <a:r>
              <a:rPr lang="cs-CZ" sz="2000" i="1" dirty="0"/>
              <a:t>Jak se vyrábí sociologická znalost</a:t>
            </a:r>
            <a:r>
              <a:rPr lang="cs-CZ" sz="2000" dirty="0"/>
              <a:t>. Praha: Karolinum. (</a:t>
            </a:r>
            <a:r>
              <a:rPr lang="cs-CZ" sz="2000" dirty="0" smtClean="0"/>
              <a:t>kap. 8)</a:t>
            </a:r>
          </a:p>
          <a:p>
            <a:pPr>
              <a:defRPr/>
            </a:pPr>
            <a:r>
              <a:rPr lang="en-US" sz="2000" dirty="0" err="1"/>
              <a:t>DeVaus</a:t>
            </a:r>
            <a:r>
              <a:rPr lang="en-US" sz="2000" dirty="0"/>
              <a:t>., D. A. 1986. </a:t>
            </a:r>
            <a:r>
              <a:rPr lang="en-US" sz="2000" i="1" dirty="0"/>
              <a:t>Surveys in social </a:t>
            </a:r>
            <a:r>
              <a:rPr lang="en-US" sz="2000" i="1" dirty="0" smtClean="0"/>
              <a:t>research</a:t>
            </a:r>
            <a:r>
              <a:rPr lang="en-US" sz="2000" dirty="0" smtClean="0"/>
              <a:t>. </a:t>
            </a:r>
            <a:r>
              <a:rPr lang="en-US" sz="2000" dirty="0"/>
              <a:t>London: Allen &amp; </a:t>
            </a:r>
            <a:r>
              <a:rPr lang="en-US" sz="2000" dirty="0" err="1"/>
              <a:t>Unwin</a:t>
            </a:r>
            <a:r>
              <a:rPr lang="en-US" sz="2000" dirty="0" smtClean="0"/>
              <a:t>.</a:t>
            </a:r>
            <a:endParaRPr lang="cs-CZ" sz="2000" dirty="0" smtClean="0"/>
          </a:p>
          <a:p>
            <a:pPr>
              <a:defRPr/>
            </a:pPr>
            <a:r>
              <a:rPr lang="en-US" sz="2000" dirty="0" err="1"/>
              <a:t>Acock</a:t>
            </a:r>
            <a:r>
              <a:rPr lang="en-US" sz="2000" dirty="0"/>
              <a:t>, A. C. 2014. </a:t>
            </a:r>
            <a:r>
              <a:rPr lang="en-US" sz="2000" i="1" dirty="0"/>
              <a:t>A gentle introduction to </a:t>
            </a:r>
            <a:r>
              <a:rPr lang="en-US" sz="2000" i="1" dirty="0" err="1"/>
              <a:t>Stata</a:t>
            </a:r>
            <a:r>
              <a:rPr lang="en-US" sz="2000" i="1" dirty="0"/>
              <a:t>. 4th ed</a:t>
            </a:r>
            <a:r>
              <a:rPr lang="en-US" sz="2000" dirty="0"/>
              <a:t>. College Station, Tex: </a:t>
            </a:r>
            <a:r>
              <a:rPr lang="en-US" sz="2000" dirty="0" err="1"/>
              <a:t>Stata</a:t>
            </a:r>
            <a:r>
              <a:rPr lang="en-US" sz="2000" dirty="0"/>
              <a:t> Press.</a:t>
            </a:r>
            <a:endParaRPr lang="cs-CZ" sz="2000" dirty="0" smtClean="0"/>
          </a:p>
          <a:p>
            <a:pPr>
              <a:defRPr/>
            </a:pPr>
            <a:r>
              <a:rPr lang="fr-FR" sz="2000" dirty="0" smtClean="0"/>
              <a:t>James</a:t>
            </a:r>
            <a:r>
              <a:rPr lang="cs-CZ" sz="2000" dirty="0" smtClean="0"/>
              <a:t>, G., D. </a:t>
            </a:r>
            <a:r>
              <a:rPr lang="fr-FR" sz="2000" dirty="0" smtClean="0"/>
              <a:t>Witten</a:t>
            </a:r>
            <a:r>
              <a:rPr lang="cs-CZ" sz="2000" dirty="0" smtClean="0"/>
              <a:t>, T. </a:t>
            </a:r>
            <a:r>
              <a:rPr lang="fr-FR" sz="2000" dirty="0" smtClean="0"/>
              <a:t>Hastie</a:t>
            </a:r>
            <a:r>
              <a:rPr lang="cs-CZ" sz="2000" dirty="0" smtClean="0"/>
              <a:t>, R. </a:t>
            </a:r>
            <a:r>
              <a:rPr lang="fr-FR" sz="2000" dirty="0" smtClean="0"/>
              <a:t>Tibshirani</a:t>
            </a:r>
            <a:r>
              <a:rPr lang="cs-CZ" sz="2000" dirty="0" smtClean="0"/>
              <a:t>.</a:t>
            </a:r>
            <a:r>
              <a:rPr lang="fr-FR" sz="2000" dirty="0" smtClean="0"/>
              <a:t> 2015</a:t>
            </a:r>
            <a:r>
              <a:rPr lang="cs-CZ" sz="2000" dirty="0" smtClean="0"/>
              <a:t>. </a:t>
            </a:r>
            <a:r>
              <a:rPr lang="cs-CZ" sz="2000" i="1" dirty="0" err="1"/>
              <a:t>An</a:t>
            </a:r>
            <a:r>
              <a:rPr lang="cs-CZ" sz="2000" i="1" dirty="0"/>
              <a:t> </a:t>
            </a:r>
            <a:r>
              <a:rPr lang="cs-CZ" sz="2000" i="1" dirty="0" err="1" smtClean="0"/>
              <a:t>Introduction</a:t>
            </a:r>
            <a:r>
              <a:rPr lang="cs-CZ" sz="2000" i="1" dirty="0" smtClean="0"/>
              <a:t> to </a:t>
            </a:r>
            <a:r>
              <a:rPr lang="cs-CZ" sz="2000" i="1" dirty="0" err="1" smtClean="0"/>
              <a:t>Statistical</a:t>
            </a:r>
            <a:r>
              <a:rPr lang="cs-CZ" sz="2000" i="1" dirty="0" smtClean="0"/>
              <a:t> </a:t>
            </a:r>
            <a:r>
              <a:rPr lang="cs-CZ" sz="2000" i="1" dirty="0" err="1" smtClean="0"/>
              <a:t>Learning</a:t>
            </a:r>
            <a:r>
              <a:rPr lang="cs-CZ" sz="2000" i="1" dirty="0" smtClean="0"/>
              <a:t> </a:t>
            </a:r>
            <a:r>
              <a:rPr lang="cs-CZ" sz="2000" i="1" dirty="0" err="1" smtClean="0"/>
              <a:t>with</a:t>
            </a:r>
            <a:r>
              <a:rPr lang="cs-CZ" sz="2000" i="1" dirty="0" smtClean="0"/>
              <a:t> </a:t>
            </a:r>
            <a:r>
              <a:rPr lang="cs-CZ" sz="2000" i="1" dirty="0" err="1"/>
              <a:t>Applications</a:t>
            </a:r>
            <a:r>
              <a:rPr lang="cs-CZ" sz="2000" i="1" dirty="0"/>
              <a:t> in </a:t>
            </a:r>
            <a:r>
              <a:rPr lang="cs-CZ" sz="2000" i="1" dirty="0" smtClean="0"/>
              <a:t>R</a:t>
            </a:r>
            <a:r>
              <a:rPr lang="cs-CZ" sz="2000" dirty="0" smtClean="0"/>
              <a:t>. </a:t>
            </a:r>
            <a:r>
              <a:rPr lang="en-US" sz="2000" dirty="0" smtClean="0"/>
              <a:t>New York</a:t>
            </a:r>
            <a:r>
              <a:rPr lang="cs-CZ" sz="2000" dirty="0" smtClean="0"/>
              <a:t>,</a:t>
            </a:r>
            <a:r>
              <a:rPr lang="en-US" sz="2000" dirty="0" smtClean="0"/>
              <a:t> Heidelberg</a:t>
            </a:r>
            <a:r>
              <a:rPr lang="cs-CZ" sz="2000" dirty="0" smtClean="0"/>
              <a:t>, </a:t>
            </a:r>
            <a:r>
              <a:rPr lang="en-US" sz="2000" dirty="0" smtClean="0"/>
              <a:t>Dordrecht</a:t>
            </a:r>
            <a:r>
              <a:rPr lang="cs-CZ" sz="2000" dirty="0" smtClean="0"/>
              <a:t>,</a:t>
            </a:r>
            <a:r>
              <a:rPr lang="en-US" sz="2000" dirty="0" smtClean="0"/>
              <a:t> London</a:t>
            </a:r>
            <a:r>
              <a:rPr lang="cs-CZ" sz="2000" dirty="0" smtClean="0"/>
              <a:t>: </a:t>
            </a:r>
            <a:r>
              <a:rPr lang="cs-CZ" sz="2000" dirty="0" err="1" smtClean="0"/>
              <a:t>Springer</a:t>
            </a:r>
            <a:r>
              <a:rPr lang="cs-CZ" sz="2000" dirty="0" smtClean="0"/>
              <a:t>.</a:t>
            </a:r>
          </a:p>
          <a:p>
            <a:pPr>
              <a:defRPr/>
            </a:pPr>
            <a:r>
              <a:rPr lang="cs-CZ" sz="2000" dirty="0" err="1" smtClean="0"/>
              <a:t>Tarling</a:t>
            </a:r>
            <a:r>
              <a:rPr lang="cs-CZ" sz="2000" dirty="0" smtClean="0"/>
              <a:t>, R. 2008. </a:t>
            </a:r>
            <a:r>
              <a:rPr lang="en-US" sz="2000" i="1" dirty="0" smtClean="0"/>
              <a:t>Statistical </a:t>
            </a:r>
            <a:r>
              <a:rPr lang="en-US" sz="2000" i="1" dirty="0" err="1" smtClean="0"/>
              <a:t>Modelling</a:t>
            </a:r>
            <a:r>
              <a:rPr lang="en-US" sz="2000" i="1" dirty="0" smtClean="0"/>
              <a:t> for</a:t>
            </a:r>
            <a:r>
              <a:rPr lang="cs-CZ" sz="2000" i="1" dirty="0" smtClean="0"/>
              <a:t> </a:t>
            </a:r>
            <a:r>
              <a:rPr lang="en-US" sz="2000" i="1" dirty="0" smtClean="0"/>
              <a:t>Social Researchers</a:t>
            </a:r>
            <a:r>
              <a:rPr lang="cs-CZ" sz="2000" dirty="0" smtClean="0"/>
              <a:t>. </a:t>
            </a:r>
            <a:r>
              <a:rPr lang="en-US" sz="2000" dirty="0" smtClean="0"/>
              <a:t>New York</a:t>
            </a:r>
            <a:r>
              <a:rPr lang="cs-CZ" sz="2000" dirty="0" smtClean="0"/>
              <a:t>,</a:t>
            </a:r>
            <a:r>
              <a:rPr lang="en-US" sz="2000" dirty="0" smtClean="0"/>
              <a:t> London</a:t>
            </a:r>
            <a:r>
              <a:rPr lang="cs-CZ" sz="2000" dirty="0" smtClean="0"/>
              <a:t>: </a:t>
            </a:r>
            <a:r>
              <a:rPr lang="cs-CZ" sz="2000" dirty="0" err="1" smtClean="0"/>
              <a:t>Routledge</a:t>
            </a:r>
            <a:r>
              <a:rPr lang="cs-CZ" sz="2000" dirty="0" smtClean="0"/>
              <a:t>.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1400" dirty="0" smtClean="0"/>
              <a:t>Kapitoly: 3 </a:t>
            </a:r>
            <a:r>
              <a:rPr lang="cs-CZ" sz="1400" dirty="0" err="1" smtClean="0"/>
              <a:t>Statistical</a:t>
            </a:r>
            <a:r>
              <a:rPr lang="cs-CZ" sz="1400" dirty="0" smtClean="0"/>
              <a:t> </a:t>
            </a:r>
            <a:r>
              <a:rPr lang="cs-CZ" sz="1400" dirty="0" err="1" smtClean="0"/>
              <a:t>preliminaries</a:t>
            </a:r>
            <a:r>
              <a:rPr lang="cs-CZ" sz="1400" dirty="0" smtClean="0"/>
              <a:t>, 4 </a:t>
            </a:r>
            <a:r>
              <a:rPr lang="cs-CZ" sz="1400" dirty="0" err="1" smtClean="0"/>
              <a:t>Multiple</a:t>
            </a:r>
            <a:r>
              <a:rPr lang="cs-CZ" sz="1400" dirty="0" smtClean="0"/>
              <a:t> </a:t>
            </a:r>
            <a:r>
              <a:rPr lang="cs-CZ" sz="1400" dirty="0" err="1" smtClean="0"/>
              <a:t>regression</a:t>
            </a:r>
            <a:r>
              <a:rPr lang="cs-CZ" sz="1400" dirty="0" smtClean="0"/>
              <a:t> </a:t>
            </a:r>
            <a:r>
              <a:rPr lang="cs-CZ" sz="1400" dirty="0" err="1" smtClean="0"/>
              <a:t>for</a:t>
            </a:r>
            <a:r>
              <a:rPr lang="cs-CZ" sz="1400" dirty="0" smtClean="0"/>
              <a:t> </a:t>
            </a:r>
            <a:r>
              <a:rPr lang="cs-CZ" sz="1400" dirty="0" err="1" smtClean="0"/>
              <a:t>continuous</a:t>
            </a:r>
            <a:r>
              <a:rPr lang="cs-CZ" sz="1400" dirty="0" smtClean="0"/>
              <a:t> response </a:t>
            </a:r>
            <a:r>
              <a:rPr lang="cs-CZ" sz="1400" dirty="0" err="1" smtClean="0"/>
              <a:t>variables</a:t>
            </a:r>
            <a:endParaRPr lang="cs-CZ" sz="2800" dirty="0" smtClean="0"/>
          </a:p>
          <a:p>
            <a:pPr marL="0" indent="0">
              <a:buFontTx/>
              <a:buNone/>
              <a:defRPr/>
            </a:pPr>
            <a:endParaRPr lang="cs-CZ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cs-CZ" dirty="0" smtClean="0"/>
              <a:t>Princip, cíle regresní analýzy</a:t>
            </a:r>
            <a:endParaRPr lang="en-GB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568952" cy="500141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2800" dirty="0" smtClean="0"/>
              <a:t>Cílem je určit statistický vztah jedné nebo několika </a:t>
            </a:r>
            <a:r>
              <a:rPr lang="cs-CZ" sz="2800" b="1" dirty="0" smtClean="0"/>
              <a:t>nezávislých–vysvětlujících</a:t>
            </a:r>
            <a:r>
              <a:rPr lang="cs-CZ" sz="2800" dirty="0" smtClean="0"/>
              <a:t> kardinálních (</a:t>
            </a:r>
            <a:r>
              <a:rPr lang="cs-CZ" sz="2800" b="1" dirty="0" smtClean="0"/>
              <a:t>číselných</a:t>
            </a:r>
            <a:r>
              <a:rPr lang="cs-CZ" sz="2800" dirty="0" smtClean="0"/>
              <a:t>) proměnných [</a:t>
            </a:r>
            <a:r>
              <a:rPr lang="cs-CZ" sz="2800" b="1" dirty="0" smtClean="0"/>
              <a:t>X</a:t>
            </a:r>
            <a:r>
              <a:rPr lang="cs-CZ" sz="2800" b="1" baseline="-25000" dirty="0" smtClean="0"/>
              <a:t>1</a:t>
            </a:r>
            <a:r>
              <a:rPr lang="cs-CZ" sz="2800" dirty="0" smtClean="0"/>
              <a:t>, </a:t>
            </a:r>
            <a:r>
              <a:rPr lang="cs-CZ" sz="2800" b="1" dirty="0" smtClean="0"/>
              <a:t>X</a:t>
            </a:r>
            <a:r>
              <a:rPr lang="cs-CZ" sz="2800" b="1" baseline="-25000" dirty="0" smtClean="0"/>
              <a:t>2</a:t>
            </a:r>
            <a:r>
              <a:rPr lang="cs-CZ" sz="2800" dirty="0" smtClean="0"/>
              <a:t>,…] </a:t>
            </a:r>
            <a:r>
              <a:rPr lang="cs-CZ" sz="2000" dirty="0" smtClean="0"/>
              <a:t>(prediktor, </a:t>
            </a:r>
            <a:r>
              <a:rPr lang="cs-CZ" sz="2000" dirty="0" err="1" smtClean="0"/>
              <a:t>regresor</a:t>
            </a:r>
            <a:r>
              <a:rPr lang="cs-CZ" sz="2000" dirty="0" smtClean="0"/>
              <a:t>)</a:t>
            </a:r>
            <a:r>
              <a:rPr lang="cs-CZ" sz="2800" dirty="0" smtClean="0"/>
              <a:t> k jedné kardinální (</a:t>
            </a:r>
            <a:r>
              <a:rPr lang="cs-CZ" sz="2800" b="1" dirty="0" smtClean="0"/>
              <a:t>číselné</a:t>
            </a:r>
            <a:r>
              <a:rPr lang="cs-CZ" sz="2800" dirty="0" smtClean="0"/>
              <a:t>) </a:t>
            </a:r>
            <a:r>
              <a:rPr lang="cs-CZ" sz="2800" b="1" dirty="0" smtClean="0"/>
              <a:t>závislé</a:t>
            </a:r>
            <a:r>
              <a:rPr lang="cs-CZ" sz="2800" dirty="0" smtClean="0"/>
              <a:t> proměnné [</a:t>
            </a:r>
            <a:r>
              <a:rPr lang="cs-CZ" sz="2800" b="1" dirty="0" smtClean="0"/>
              <a:t>Y</a:t>
            </a:r>
            <a:r>
              <a:rPr lang="cs-CZ" sz="2800" dirty="0" smtClean="0"/>
              <a:t>]. 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/>
              <a:t>Nejde nám jen o to, zda jsou proměnné vzájemně ne/závislé, ale </a:t>
            </a:r>
            <a:r>
              <a:rPr lang="cs-CZ" sz="2800" b="1" i="1" dirty="0" smtClean="0"/>
              <a:t>jak</a:t>
            </a:r>
            <a:r>
              <a:rPr lang="cs-CZ" sz="2800" dirty="0" smtClean="0"/>
              <a:t> spolu hodnoty souvisí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cs-CZ" dirty="0" smtClean="0"/>
              <a:t>→ </a:t>
            </a:r>
            <a:r>
              <a:rPr lang="cs-CZ" b="1" dirty="0" smtClean="0"/>
              <a:t>Predikce hodnot Y pomocí regresní rovnice </a:t>
            </a:r>
            <a:r>
              <a:rPr lang="cs-CZ" dirty="0" smtClean="0"/>
              <a:t>na základě znalosti hodnot X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/>
              <a:t>Model explanace Y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/>
              <a:t>Testování hypotéz pomocí odlišných „ne/zahnízděných“ modelů X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/>
              <a:t>Nejpoužívanější vícerozměrná metoda (nejen) v sociálních vědách.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/>
          <a:lstStyle/>
          <a:p>
            <a:r>
              <a:rPr lang="cs-CZ" sz="3600" dirty="0" smtClean="0"/>
              <a:t>Jak se mění rozdělení závislé proměnné (Y) při změnách nezávislé proměnné (X)?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37" y="2420888"/>
            <a:ext cx="8243926" cy="3001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77850" y="6309320"/>
            <a:ext cx="3058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[Hanousek,</a:t>
            </a:r>
            <a:r>
              <a:rPr lang="cs-CZ" sz="1200" dirty="0"/>
              <a:t> </a:t>
            </a:r>
            <a:r>
              <a:rPr lang="cs-CZ" sz="1200" dirty="0" err="1"/>
              <a:t>Charamza</a:t>
            </a:r>
            <a:r>
              <a:rPr lang="cs-CZ" sz="1200" dirty="0" smtClean="0"/>
              <a:t> 1992: 163]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239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5180</TotalTime>
  <Words>3716</Words>
  <Application>Microsoft Office PowerPoint</Application>
  <PresentationFormat>Předvádění na obrazovce (4:3)</PresentationFormat>
  <Paragraphs>633</Paragraphs>
  <Slides>76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76</vt:i4>
      </vt:variant>
    </vt:vector>
  </HeadingPairs>
  <TitlesOfParts>
    <vt:vector size="78" baseType="lpstr">
      <vt:lpstr>Výchozí návrh</vt:lpstr>
      <vt:lpstr>List</vt:lpstr>
      <vt:lpstr> Analýza kvantitativních dat II a III.  Regresní analýza mnohorozměrná lineární regrese  – metoda nejmenších čtverců (OLS)</vt:lpstr>
      <vt:lpstr>Východiska (myšlenková mapa)</vt:lpstr>
      <vt:lpstr>Korelace/kovariance</vt:lpstr>
      <vt:lpstr>Výpočet kovariance a korelace</vt:lpstr>
      <vt:lpstr>Korelace: věk a příjem; Scatterplot</vt:lpstr>
      <vt:lpstr>Proč se nespokojit (pouze) s korelační analýzou?</vt:lpstr>
      <vt:lpstr>Korelace a regrese</vt:lpstr>
      <vt:lpstr>Princip, cíle regresní analýzy</vt:lpstr>
      <vt:lpstr>Jak se mění rozdělení závislé proměnné (Y) při změnách nezávislé proměnné (X)?</vt:lpstr>
      <vt:lpstr>Mezigenerační vzdělanostní mobilita –  lineárně regresní přímka (metoda nejmenších čtverců)</vt:lpstr>
      <vt:lpstr>http://metodykv.wz.cz/ VzdOtecSyn.xls</vt:lpstr>
      <vt:lpstr>Jak najít optimální přímku pro spoluvýskyt hodnot X a Y?</vt:lpstr>
      <vt:lpstr>Určení parametrů regresní přímky </vt:lpstr>
      <vt:lpstr>OLS:  Chyba predikce (residual)</vt:lpstr>
      <vt:lpstr>Lineární regrese – parametry modelu  Metoda nejmenších čtverců (OLS)</vt:lpstr>
      <vt:lpstr>Pozor na oblast dat při používání získaných odhadů</vt:lpstr>
      <vt:lpstr>Pozor na oblast dat při používání získaných odhadů </vt:lpstr>
      <vt:lpstr>Lineární regrese</vt:lpstr>
      <vt:lpstr>Vícenásobná lineární regrese</vt:lpstr>
      <vt:lpstr>Vícenásobná lineární regrese</vt:lpstr>
      <vt:lpstr>Regresní koeficienty</vt:lpstr>
      <vt:lpstr>Převod mezi ne/standardizovaným regresním koef. B a Beta</vt:lpstr>
      <vt:lpstr>Standardizované a nestandardizované regresní koeficienty: Co interpretovat?</vt:lpstr>
      <vt:lpstr>Hodnocení kvality – důvěryhodnosti regresního modelu</vt:lpstr>
      <vt:lpstr>Vysvětlený podíl variance  v regresním modelu</vt:lpstr>
      <vt:lpstr>Koeficient determinace R2</vt:lpstr>
      <vt:lpstr>Příprava dat pro model</vt:lpstr>
      <vt:lpstr>Kategoriální znaky → možná řešení</vt:lpstr>
      <vt:lpstr>Rekódování nominálního znaku na indikátorové, tzv. dummy variable(s)</vt:lpstr>
      <vt:lpstr>Dichotomická nezávislá proměnná</vt:lpstr>
      <vt:lpstr>Standardizace nezávislých numerických proměnných (centrování na průměr)</vt:lpstr>
      <vt:lpstr>Další přípravy dat před modelováním a ladění modelu </vt:lpstr>
      <vt:lpstr>Lineární regresní analýza (OLS) v SPSS</vt:lpstr>
      <vt:lpstr>Lineární regresní analýza (OLS) SYNTAX SPSS (základní zadání)</vt:lpstr>
      <vt:lpstr>Lineární regresní analýza (OLS) SYNTAX STATA (základní zadání)</vt:lpstr>
      <vt:lpstr>Dva příklady pro HiSo: uplatnění regresní analýzy v historické komparativní analýze kde máme  data za celou populaci</vt:lpstr>
      <vt:lpstr>Vícerozměrná regresní analýza,   Příklad 1: HDP, 1929-55, USA</vt:lpstr>
      <vt:lpstr>Vícerozměrná regresní analýza,   Příklad 1: HDP, 1929-55, USA grafické znázornění v SEM</vt:lpstr>
      <vt:lpstr>Příklad 2 pro HiSo: Latinskoamerické země a demokracie</vt:lpstr>
      <vt:lpstr>Příklad 2: Latinskoamerické země a demokracie  Hypotézy k otestování</vt:lpstr>
      <vt:lpstr>Příklad 2: Latinskoamerické země a demokracie</vt:lpstr>
      <vt:lpstr>Příklad 2: Latinskoamerické země a demokracie</vt:lpstr>
      <vt:lpstr>Příklad 2: Latinskoamerické země a demokracie</vt:lpstr>
      <vt:lpstr>Výběrová data a zobecnění regresního modelu  na celou populaci</vt:lpstr>
      <vt:lpstr>Interval spolehlivosti kolem regresní přímky</vt:lpstr>
      <vt:lpstr>Statistická významnost v regresním modelu – platí pro výběrová data (náhodný vzorek z populace)</vt:lpstr>
      <vt:lpstr>K statistické významnosti a kvalitě modelu</vt:lpstr>
      <vt:lpstr>Interpretace výsledků a výstupy z SPSS</vt:lpstr>
      <vt:lpstr>OLS regrese: Output v SPSS</vt:lpstr>
      <vt:lpstr>Output a prezentace výsledků</vt:lpstr>
      <vt:lpstr>Přiklad zahnízděných (nested) modelů (M1 a M2): Školní prospěch žáků 4. tříd</vt:lpstr>
      <vt:lpstr>Pokud máme více „zahnízděných“ modelů</vt:lpstr>
      <vt:lpstr>SPSS output: Úprava pro více zahnízděných modelů</vt:lpstr>
      <vt:lpstr>Na co pozor</vt:lpstr>
      <vt:lpstr>Postup budování hierarchického regresního modelu</vt:lpstr>
      <vt:lpstr>Otázky na něž hledáme v modelu vícenásobné regrese odpověď</vt:lpstr>
      <vt:lpstr>Na co si dát pozor</vt:lpstr>
      <vt:lpstr>Odlehlá pozorování (outliers)</vt:lpstr>
      <vt:lpstr>Konfigurace v datech na základě podskupin</vt:lpstr>
      <vt:lpstr>Poznámky k lineární regresi (OLS)</vt:lpstr>
      <vt:lpstr>Postup budování regresního modelu (1)</vt:lpstr>
      <vt:lpstr>Postup budování regresního modelu (2)</vt:lpstr>
      <vt:lpstr>Diagnostika regresního modelu</vt:lpstr>
      <vt:lpstr>Porušení předpokladů OLS modelu</vt:lpstr>
      <vt:lpstr>Pozor na dodržení předpokladů OLS při interpretaci výsledků </vt:lpstr>
      <vt:lpstr>a přesto odlišné vztahy v datech</vt:lpstr>
      <vt:lpstr>Diagnostika OLS modelu pomocí X-Y grafu  Residuálních vs. Odhadnutých (fitted) hodnot</vt:lpstr>
      <vt:lpstr>Předpoklady a problémy lineární regrese (OLS)</vt:lpstr>
      <vt:lpstr>Heteroskedasticita Rozptyl residuí se mění v závislosti na hodnotách vysvětlující proměnné → podmíněný rozptyl není konstantní</vt:lpstr>
      <vt:lpstr>Heteroskedasticita</vt:lpstr>
      <vt:lpstr>Heteroskedasticita - řešení</vt:lpstr>
      <vt:lpstr>Diagnostika multikolinearity</vt:lpstr>
      <vt:lpstr>K čemu vede porušení předpokladů OLS</vt:lpstr>
      <vt:lpstr>Nepravý / zprostředkovaný vztah</vt:lpstr>
      <vt:lpstr>Příklad regresní rovnice </vt:lpstr>
      <vt:lpstr>Reference a literatura</vt:lpstr>
    </vt:vector>
  </TitlesOfParts>
  <Company>FHS UK &amp; SOU AV 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Regresní analýza (1)</dc:title>
  <dc:creator>Jiri Safr</dc:creator>
  <cp:lastModifiedBy>Jiří Šafr</cp:lastModifiedBy>
  <cp:revision>652</cp:revision>
  <dcterms:created xsi:type="dcterms:W3CDTF">2011-05-19T22:22:20Z</dcterms:created>
  <dcterms:modified xsi:type="dcterms:W3CDTF">2017-05-23T09:44:01Z</dcterms:modified>
</cp:coreProperties>
</file>