
<file path=[Content_Types].xml><?xml version="1.0" encoding="utf-8"?>
<Types xmlns="http://schemas.openxmlformats.org/package/2006/content-types">
  <Default Extension="png" ContentType="image/png"/>
  <Default Extension="wmf" ContentType="image/x-wmf"/>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2" r:id="rId2"/>
    <p:sldId id="257" r:id="rId3"/>
    <p:sldId id="274" r:id="rId4"/>
    <p:sldId id="281" r:id="rId5"/>
    <p:sldId id="297" r:id="rId6"/>
    <p:sldId id="266" r:id="rId7"/>
    <p:sldId id="267" r:id="rId8"/>
    <p:sldId id="269" r:id="rId9"/>
    <p:sldId id="270" r:id="rId10"/>
    <p:sldId id="298" r:id="rId11"/>
    <p:sldId id="268" r:id="rId12"/>
    <p:sldId id="258" r:id="rId13"/>
    <p:sldId id="260" r:id="rId14"/>
    <p:sldId id="264" r:id="rId15"/>
    <p:sldId id="261" r:id="rId16"/>
    <p:sldId id="265" r:id="rId17"/>
    <p:sldId id="292" r:id="rId18"/>
    <p:sldId id="278" r:id="rId19"/>
    <p:sldId id="282" r:id="rId20"/>
    <p:sldId id="284" r:id="rId21"/>
    <p:sldId id="286" r:id="rId22"/>
    <p:sldId id="287" r:id="rId23"/>
    <p:sldId id="288" r:id="rId24"/>
    <p:sldId id="263" r:id="rId25"/>
    <p:sldId id="262" r:id="rId26"/>
    <p:sldId id="291" r:id="rId27"/>
    <p:sldId id="283" r:id="rId28"/>
    <p:sldId id="273" r:id="rId29"/>
    <p:sldId id="290" r:id="rId30"/>
    <p:sldId id="289" r:id="rId31"/>
    <p:sldId id="293" r:id="rId32"/>
    <p:sldId id="294" r:id="rId33"/>
    <p:sldId id="295" r:id="rId34"/>
    <p:sldId id="296" r:id="rId35"/>
    <p:sldId id="313" r:id="rId36"/>
    <p:sldId id="271" r:id="rId37"/>
    <p:sldId id="280" r:id="rId38"/>
    <p:sldId id="310" r:id="rId39"/>
    <p:sldId id="311" r:id="rId40"/>
    <p:sldId id="312" r:id="rId41"/>
    <p:sldId id="299" r:id="rId42"/>
    <p:sldId id="300" r:id="rId43"/>
    <p:sldId id="301" r:id="rId44"/>
    <p:sldId id="302" r:id="rId45"/>
    <p:sldId id="303" r:id="rId46"/>
    <p:sldId id="304" r:id="rId47"/>
    <p:sldId id="307" r:id="rId48"/>
    <p:sldId id="309" r:id="rId49"/>
    <p:sldId id="279" r:id="rId50"/>
  </p:sldIdLst>
  <p:sldSz cx="9144000" cy="6858000" type="screen4x3"/>
  <p:notesSz cx="6858000" cy="9144000"/>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9933"/>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p:scale>
          <a:sx n="125" d="100"/>
          <a:sy n="125" d="100"/>
        </p:scale>
        <p:origin x="-1212" y="44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charts/_rels/chart1.xml.rels><?xml version="1.0" encoding="UTF-8" standalone="yes"?>
<Relationships xmlns="http://schemas.openxmlformats.org/package/2006/relationships"><Relationship Id="rId2" Type="http://schemas.openxmlformats.org/officeDocument/2006/relationships/oleObject" Target="file:///C:\D\Dropbox\JiriSafr\STATISTIKA\odds_ratio_pravdepodobnost.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8658700231564686E-2"/>
          <c:y val="9.2668715821698833E-2"/>
          <c:w val="0.85874472553158576"/>
          <c:h val="0.79461772765988969"/>
        </c:manualLayout>
      </c:layout>
      <c:scatterChart>
        <c:scatterStyle val="lineMarker"/>
        <c:varyColors val="0"/>
        <c:ser>
          <c:idx val="0"/>
          <c:order val="0"/>
          <c:tx>
            <c:strRef>
              <c:f>A9R52D3!$B$3</c:f>
              <c:strCache>
                <c:ptCount val="1"/>
                <c:pt idx="0">
                  <c:v>ODDS</c:v>
                </c:pt>
              </c:strCache>
            </c:strRef>
          </c:tx>
          <c:spPr>
            <a:ln w="28575">
              <a:noFill/>
            </a:ln>
          </c:spPr>
          <c:marker>
            <c:symbol val="circle"/>
            <c:size val="7"/>
          </c:marker>
          <c:dPt>
            <c:idx val="5"/>
            <c:marker>
              <c:spPr>
                <a:ln>
                  <a:noFill/>
                </a:ln>
              </c:spPr>
            </c:marker>
            <c:bubble3D val="0"/>
          </c:dPt>
          <c:trendline>
            <c:trendlineType val="log"/>
            <c:dispRSqr val="0"/>
            <c:dispEq val="0"/>
          </c:trendline>
          <c:xVal>
            <c:numRef>
              <c:f>A9R52D3!$A$4:$A$13</c:f>
              <c:numCache>
                <c:formatCode>0.0</c:formatCode>
                <c:ptCount val="10"/>
                <c:pt idx="0">
                  <c:v>0</c:v>
                </c:pt>
                <c:pt idx="1">
                  <c:v>0.1</c:v>
                </c:pt>
                <c:pt idx="2">
                  <c:v>0.2</c:v>
                </c:pt>
                <c:pt idx="3">
                  <c:v>0.3</c:v>
                </c:pt>
                <c:pt idx="4">
                  <c:v>0.4</c:v>
                </c:pt>
                <c:pt idx="5">
                  <c:v>0.5</c:v>
                </c:pt>
                <c:pt idx="6">
                  <c:v>0.6</c:v>
                </c:pt>
                <c:pt idx="7">
                  <c:v>0.7</c:v>
                </c:pt>
                <c:pt idx="8">
                  <c:v>0.8</c:v>
                </c:pt>
                <c:pt idx="9">
                  <c:v>0.9</c:v>
                </c:pt>
              </c:numCache>
            </c:numRef>
          </c:xVal>
          <c:yVal>
            <c:numRef>
              <c:f>A9R52D3!$B$4:$B$13</c:f>
              <c:numCache>
                <c:formatCode>0.00</c:formatCode>
                <c:ptCount val="10"/>
                <c:pt idx="0">
                  <c:v>0</c:v>
                </c:pt>
                <c:pt idx="1">
                  <c:v>0.11</c:v>
                </c:pt>
                <c:pt idx="2">
                  <c:v>0.25</c:v>
                </c:pt>
                <c:pt idx="3">
                  <c:v>0.42</c:v>
                </c:pt>
                <c:pt idx="4">
                  <c:v>0.67</c:v>
                </c:pt>
                <c:pt idx="5">
                  <c:v>1</c:v>
                </c:pt>
                <c:pt idx="6">
                  <c:v>1.5</c:v>
                </c:pt>
                <c:pt idx="7">
                  <c:v>2.33</c:v>
                </c:pt>
                <c:pt idx="8">
                  <c:v>4</c:v>
                </c:pt>
                <c:pt idx="9">
                  <c:v>9</c:v>
                </c:pt>
              </c:numCache>
            </c:numRef>
          </c:yVal>
          <c:smooth val="0"/>
        </c:ser>
        <c:dLbls>
          <c:showLegendKey val="0"/>
          <c:showVal val="0"/>
          <c:showCatName val="0"/>
          <c:showSerName val="0"/>
          <c:showPercent val="0"/>
          <c:showBubbleSize val="0"/>
        </c:dLbls>
        <c:axId val="85412672"/>
        <c:axId val="85413248"/>
      </c:scatterChart>
      <c:valAx>
        <c:axId val="85412672"/>
        <c:scaling>
          <c:orientation val="minMax"/>
        </c:scaling>
        <c:delete val="0"/>
        <c:axPos val="b"/>
        <c:numFmt formatCode="0.0" sourceLinked="1"/>
        <c:majorTickMark val="out"/>
        <c:minorTickMark val="none"/>
        <c:tickLblPos val="nextTo"/>
        <c:crossAx val="85413248"/>
        <c:crosses val="autoZero"/>
        <c:crossBetween val="midCat"/>
        <c:majorUnit val="0.25"/>
      </c:valAx>
      <c:valAx>
        <c:axId val="85413248"/>
        <c:scaling>
          <c:orientation val="minMax"/>
        </c:scaling>
        <c:delete val="0"/>
        <c:axPos val="l"/>
        <c:majorGridlines/>
        <c:numFmt formatCode="0.0" sourceLinked="0"/>
        <c:majorTickMark val="out"/>
        <c:minorTickMark val="none"/>
        <c:tickLblPos val="nextTo"/>
        <c:crossAx val="85412672"/>
        <c:crosses val="autoZero"/>
        <c:crossBetween val="midCat"/>
      </c:valAx>
    </c:plotArea>
    <c:plotVisOnly val="1"/>
    <c:dispBlanksAs val="gap"/>
    <c:showDLblsOverMax val="0"/>
  </c:chart>
  <c:spPr>
    <a:solidFill>
      <a:srgbClr val="CCFFCC"/>
    </a:solidFill>
  </c:spPr>
  <c:externalData r:id="rId2">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Kliknutím lze upravit styl.</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cs-CZ" smtClean="0"/>
              <a:t>Kliknutím lze upravit styl předlohy.</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F9BE0038-CC3E-44A2-B4FB-3B1FB94870D5}" type="slidenum">
              <a:rPr lang="en-GB"/>
              <a:pPr>
                <a:defRPr/>
              </a:pPr>
              <a:t>‹#›</a:t>
            </a:fld>
            <a:endParaRPr lang="en-GB"/>
          </a:p>
        </p:txBody>
      </p:sp>
    </p:spTree>
    <p:extLst>
      <p:ext uri="{BB962C8B-B14F-4D97-AF65-F5344CB8AC3E}">
        <p14:creationId xmlns:p14="http://schemas.microsoft.com/office/powerpoint/2010/main" val="31419711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0024718C-623E-49AE-BAD5-1202B75028E3}" type="slidenum">
              <a:rPr lang="en-GB"/>
              <a:pPr>
                <a:defRPr/>
              </a:pPr>
              <a:t>‹#›</a:t>
            </a:fld>
            <a:endParaRPr lang="en-GB"/>
          </a:p>
        </p:txBody>
      </p:sp>
    </p:spTree>
    <p:extLst>
      <p:ext uri="{BB962C8B-B14F-4D97-AF65-F5344CB8AC3E}">
        <p14:creationId xmlns:p14="http://schemas.microsoft.com/office/powerpoint/2010/main" val="4851730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EEAE65C-B8E8-4390-9386-CF28799DCAD3}" type="slidenum">
              <a:rPr lang="en-GB"/>
              <a:pPr>
                <a:defRPr/>
              </a:pPr>
              <a:t>‹#›</a:t>
            </a:fld>
            <a:endParaRPr lang="en-GB"/>
          </a:p>
        </p:txBody>
      </p:sp>
    </p:spTree>
    <p:extLst>
      <p:ext uri="{BB962C8B-B14F-4D97-AF65-F5344CB8AC3E}">
        <p14:creationId xmlns:p14="http://schemas.microsoft.com/office/powerpoint/2010/main" val="23523187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55DD0715-6B94-4C28-8BE2-A04222EE5466}" type="slidenum">
              <a:rPr lang="en-GB"/>
              <a:pPr>
                <a:defRPr/>
              </a:pPr>
              <a:t>‹#›</a:t>
            </a:fld>
            <a:endParaRPr lang="en-GB"/>
          </a:p>
        </p:txBody>
      </p:sp>
    </p:spTree>
    <p:extLst>
      <p:ext uri="{BB962C8B-B14F-4D97-AF65-F5344CB8AC3E}">
        <p14:creationId xmlns:p14="http://schemas.microsoft.com/office/powerpoint/2010/main" val="37683658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Kliknutím lze upravit styl.</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cs-CZ" smtClean="0"/>
              <a:t>Kliknutím lze upravit styly předlohy textu.</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DBB37663-ED1B-4F51-B212-44FEBB470A5B}" type="slidenum">
              <a:rPr lang="en-GB"/>
              <a:pPr>
                <a:defRPr/>
              </a:pPr>
              <a:t>‹#›</a:t>
            </a:fld>
            <a:endParaRPr lang="en-GB"/>
          </a:p>
        </p:txBody>
      </p:sp>
    </p:spTree>
    <p:extLst>
      <p:ext uri="{BB962C8B-B14F-4D97-AF65-F5344CB8AC3E}">
        <p14:creationId xmlns:p14="http://schemas.microsoft.com/office/powerpoint/2010/main" val="39875820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9A9DC0E2-FBC7-4F68-9428-3B9C1E092F4A}" type="slidenum">
              <a:rPr lang="en-GB"/>
              <a:pPr>
                <a:defRPr/>
              </a:pPr>
              <a:t>‹#›</a:t>
            </a:fld>
            <a:endParaRPr lang="en-GB"/>
          </a:p>
        </p:txBody>
      </p:sp>
    </p:spTree>
    <p:extLst>
      <p:ext uri="{BB962C8B-B14F-4D97-AF65-F5344CB8AC3E}">
        <p14:creationId xmlns:p14="http://schemas.microsoft.com/office/powerpoint/2010/main" val="39554248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smtClean="0"/>
              <a:t>Kliknutím lze upravit styl.</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E83E6818-1B6D-45CA-A10A-D77983E2CFFE}" type="slidenum">
              <a:rPr lang="en-GB"/>
              <a:pPr>
                <a:defRPr/>
              </a:pPr>
              <a:t>‹#›</a:t>
            </a:fld>
            <a:endParaRPr lang="en-GB"/>
          </a:p>
        </p:txBody>
      </p:sp>
    </p:spTree>
    <p:extLst>
      <p:ext uri="{BB962C8B-B14F-4D97-AF65-F5344CB8AC3E}">
        <p14:creationId xmlns:p14="http://schemas.microsoft.com/office/powerpoint/2010/main" val="30576764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3860F57E-C98A-4EE0-ABE7-EA4BD000779B}" type="slidenum">
              <a:rPr lang="en-GB"/>
              <a:pPr>
                <a:defRPr/>
              </a:pPr>
              <a:t>‹#›</a:t>
            </a:fld>
            <a:endParaRPr lang="en-GB"/>
          </a:p>
        </p:txBody>
      </p:sp>
    </p:spTree>
    <p:extLst>
      <p:ext uri="{BB962C8B-B14F-4D97-AF65-F5344CB8AC3E}">
        <p14:creationId xmlns:p14="http://schemas.microsoft.com/office/powerpoint/2010/main" val="10055583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37F65A0B-1DEE-42FB-A1B6-22AD285C4165}" type="slidenum">
              <a:rPr lang="en-GB"/>
              <a:pPr>
                <a:defRPr/>
              </a:pPr>
              <a:t>‹#›</a:t>
            </a:fld>
            <a:endParaRPr lang="en-GB"/>
          </a:p>
        </p:txBody>
      </p:sp>
    </p:spTree>
    <p:extLst>
      <p:ext uri="{BB962C8B-B14F-4D97-AF65-F5344CB8AC3E}">
        <p14:creationId xmlns:p14="http://schemas.microsoft.com/office/powerpoint/2010/main" val="10593971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smtClean="0"/>
              <a:t>Kliknutím lze upravit styl.</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BB61CD05-F405-40CD-AF78-F91C8C50C159}" type="slidenum">
              <a:rPr lang="en-GB"/>
              <a:pPr>
                <a:defRPr/>
              </a:pPr>
              <a:t>‹#›</a:t>
            </a:fld>
            <a:endParaRPr lang="en-GB"/>
          </a:p>
        </p:txBody>
      </p:sp>
    </p:spTree>
    <p:extLst>
      <p:ext uri="{BB962C8B-B14F-4D97-AF65-F5344CB8AC3E}">
        <p14:creationId xmlns:p14="http://schemas.microsoft.com/office/powerpoint/2010/main" val="21178831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smtClean="0"/>
              <a:t>Kliknutím lze upravit styl.</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cs-CZ" noProof="0" smtClean="0"/>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9B2B09F0-1D7D-48CC-A981-00ECAAFFF49B}" type="slidenum">
              <a:rPr lang="en-GB"/>
              <a:pPr>
                <a:defRPr/>
              </a:pPr>
              <a:t>‹#›</a:t>
            </a:fld>
            <a:endParaRPr lang="en-GB"/>
          </a:p>
        </p:txBody>
      </p:sp>
    </p:spTree>
    <p:extLst>
      <p:ext uri="{BB962C8B-B14F-4D97-AF65-F5344CB8AC3E}">
        <p14:creationId xmlns:p14="http://schemas.microsoft.com/office/powerpoint/2010/main" val="1419709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Klepnutím lze upravit styl předlohy nadpisů.</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Klepnutím lze upravit styly předlohy textu.</a:t>
            </a:r>
          </a:p>
          <a:p>
            <a:pPr lvl="1"/>
            <a:r>
              <a:rPr lang="en-GB" smtClean="0"/>
              <a:t>Druhá úroveň</a:t>
            </a:r>
          </a:p>
          <a:p>
            <a:pPr lvl="2"/>
            <a:r>
              <a:rPr lang="en-GB" smtClean="0"/>
              <a:t>Třetí úroveň</a:t>
            </a:r>
          </a:p>
          <a:p>
            <a:pPr lvl="3"/>
            <a:r>
              <a:rPr lang="en-GB" smtClean="0"/>
              <a:t>Čtvrtá úroveň</a:t>
            </a:r>
          </a:p>
          <a:p>
            <a:pPr lvl="4"/>
            <a:r>
              <a:rPr lang="en-GB" smtClean="0"/>
              <a:t>Pátá úroveň</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a:defRPr/>
            </a:pPr>
            <a:fld id="{FC72DB09-B1DB-4C78-99DF-0A1F88EFEE0D}"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3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image" Target="../media/image23.emf"/><Relationship Id="rId3" Type="http://schemas.openxmlformats.org/officeDocument/2006/relationships/image" Target="../media/image18.emf"/><Relationship Id="rId7" Type="http://schemas.openxmlformats.org/officeDocument/2006/relationships/image" Target="../media/image22.emf"/><Relationship Id="rId2" Type="http://schemas.openxmlformats.org/officeDocument/2006/relationships/image" Target="../media/image17.emf"/><Relationship Id="rId1" Type="http://schemas.openxmlformats.org/officeDocument/2006/relationships/slideLayout" Target="../slideLayouts/slideLayout2.xml"/><Relationship Id="rId6" Type="http://schemas.openxmlformats.org/officeDocument/2006/relationships/image" Target="../media/image21.emf"/><Relationship Id="rId5" Type="http://schemas.openxmlformats.org/officeDocument/2006/relationships/image" Target="../media/image20.emf"/><Relationship Id="rId4" Type="http://schemas.openxmlformats.org/officeDocument/2006/relationships/image" Target="../media/image19.emf"/></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emf"/><Relationship Id="rId1" Type="http://schemas.openxmlformats.org/officeDocument/2006/relationships/slideLayout" Target="../slideLayouts/slideLayout2.xml"/><Relationship Id="rId4" Type="http://schemas.openxmlformats.org/officeDocument/2006/relationships/image" Target="../media/image26.emf"/></Relationships>
</file>

<file path=ppt/slides/_rels/slide43.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1341438"/>
            <a:ext cx="7772400" cy="3167062"/>
          </a:xfrm>
        </p:spPr>
        <p:txBody>
          <a:bodyPr/>
          <a:lstStyle/>
          <a:p>
            <a:pPr eaLnBrk="1" hangingPunct="1">
              <a:lnSpc>
                <a:spcPct val="150000"/>
              </a:lnSpc>
            </a:pPr>
            <a:r>
              <a:rPr lang="cs-CZ" b="1" smtClean="0"/>
              <a:t>Logistická regrese</a:t>
            </a:r>
            <a:br>
              <a:rPr lang="cs-CZ" b="1" smtClean="0"/>
            </a:br>
            <a:r>
              <a:rPr lang="cs-CZ" sz="3600" smtClean="0"/>
              <a:t>pro kategoriální závislé proměnné</a:t>
            </a:r>
            <a:endParaRPr lang="en-US" sz="2800" smtClean="0"/>
          </a:p>
        </p:txBody>
      </p:sp>
      <p:sp>
        <p:nvSpPr>
          <p:cNvPr id="2051" name="Rectangle 3"/>
          <p:cNvSpPr>
            <a:spLocks noGrp="1" noChangeArrowheads="1"/>
          </p:cNvSpPr>
          <p:nvPr>
            <p:ph type="subTitle" idx="1"/>
          </p:nvPr>
        </p:nvSpPr>
        <p:spPr>
          <a:xfrm>
            <a:off x="1371600" y="4581525"/>
            <a:ext cx="6400800" cy="1223963"/>
          </a:xfrm>
        </p:spPr>
        <p:txBody>
          <a:bodyPr/>
          <a:lstStyle/>
          <a:p>
            <a:pPr eaLnBrk="1" hangingPunct="1">
              <a:lnSpc>
                <a:spcPct val="90000"/>
              </a:lnSpc>
            </a:pPr>
            <a:r>
              <a:rPr lang="cs-CZ" sz="2800" b="1" smtClean="0"/>
              <a:t>Jiří Šafr</a:t>
            </a:r>
          </a:p>
          <a:p>
            <a:pPr eaLnBrk="1" hangingPunct="1">
              <a:lnSpc>
                <a:spcPct val="90000"/>
              </a:lnSpc>
            </a:pPr>
            <a:r>
              <a:rPr lang="cs-CZ" sz="2000" smtClean="0"/>
              <a:t>FHS UK, SOÚ AV ČR, v.v.i.</a:t>
            </a:r>
          </a:p>
          <a:p>
            <a:pPr eaLnBrk="1" hangingPunct="1">
              <a:lnSpc>
                <a:spcPct val="90000"/>
              </a:lnSpc>
            </a:pPr>
            <a:r>
              <a:rPr lang="cs-CZ" sz="2400" smtClean="0">
                <a:solidFill>
                  <a:schemeClr val="accent2"/>
                </a:solidFill>
              </a:rPr>
              <a:t> </a:t>
            </a:r>
            <a:r>
              <a:rPr lang="cs-CZ" sz="1600" smtClean="0">
                <a:solidFill>
                  <a:schemeClr val="accent2"/>
                </a:solidFill>
              </a:rPr>
              <a:t>jiri.safr(zavináč)seznam.cz</a:t>
            </a:r>
            <a:endParaRPr lang="en-US" sz="1600" smtClean="0">
              <a:solidFill>
                <a:schemeClr val="accent2"/>
              </a:solidFill>
            </a:endParaRPr>
          </a:p>
        </p:txBody>
      </p:sp>
      <p:sp>
        <p:nvSpPr>
          <p:cNvPr id="2052" name="Text Box 4"/>
          <p:cNvSpPr txBox="1">
            <a:spLocks noChangeArrowheads="1"/>
          </p:cNvSpPr>
          <p:nvPr/>
        </p:nvSpPr>
        <p:spPr bwMode="auto">
          <a:xfrm>
            <a:off x="2268538" y="6018213"/>
            <a:ext cx="4606925" cy="4385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cs-CZ" sz="1200" dirty="0"/>
              <a:t>poslední</a:t>
            </a:r>
            <a:r>
              <a:rPr lang="cs-CZ" sz="1200" b="1" dirty="0"/>
              <a:t> </a:t>
            </a:r>
            <a:r>
              <a:rPr lang="cs-CZ" sz="1200" b="1" dirty="0">
                <a:solidFill>
                  <a:srgbClr val="A50021"/>
                </a:solidFill>
              </a:rPr>
              <a:t>aktualizace </a:t>
            </a:r>
            <a:r>
              <a:rPr lang="cs-CZ" sz="1200" b="1" dirty="0" smtClean="0">
                <a:solidFill>
                  <a:srgbClr val="A50021"/>
                </a:solidFill>
              </a:rPr>
              <a:t>15.1. 2019</a:t>
            </a:r>
            <a:r>
              <a:rPr lang="cs-CZ" sz="1200" dirty="0" smtClean="0">
                <a:solidFill>
                  <a:srgbClr val="A50021"/>
                </a:solidFill>
              </a:rPr>
              <a:t>,</a:t>
            </a:r>
            <a:r>
              <a:rPr lang="cs-CZ" sz="1200" dirty="0" smtClean="0">
                <a:solidFill>
                  <a:srgbClr val="A50021"/>
                </a:solidFill>
              </a:rPr>
              <a:t/>
            </a:r>
            <a:br>
              <a:rPr lang="cs-CZ" sz="1200" dirty="0" smtClean="0">
                <a:solidFill>
                  <a:srgbClr val="A50021"/>
                </a:solidFill>
              </a:rPr>
            </a:br>
            <a:r>
              <a:rPr lang="cs-CZ" sz="1050" dirty="0">
                <a:solidFill>
                  <a:srgbClr val="A50021"/>
                </a:solidFill>
              </a:rPr>
              <a:t>11.9. </a:t>
            </a:r>
            <a:r>
              <a:rPr lang="cs-CZ" sz="1050" dirty="0" smtClean="0">
                <a:solidFill>
                  <a:srgbClr val="A50021"/>
                </a:solidFill>
              </a:rPr>
              <a:t>2018, </a:t>
            </a:r>
            <a:r>
              <a:rPr lang="cs-CZ" sz="1000" dirty="0" smtClean="0">
                <a:solidFill>
                  <a:srgbClr val="A50021"/>
                </a:solidFill>
              </a:rPr>
              <a:t>14.6</a:t>
            </a:r>
            <a:r>
              <a:rPr lang="cs-CZ" sz="1000" dirty="0">
                <a:solidFill>
                  <a:srgbClr val="A50021"/>
                </a:solidFill>
              </a:rPr>
              <a:t>. </a:t>
            </a:r>
            <a:r>
              <a:rPr lang="cs-CZ" sz="1000" dirty="0" smtClean="0">
                <a:solidFill>
                  <a:srgbClr val="A50021"/>
                </a:solidFill>
              </a:rPr>
              <a:t>2017, 26.5</a:t>
            </a:r>
            <a:r>
              <a:rPr lang="cs-CZ" sz="1000" dirty="0">
                <a:solidFill>
                  <a:srgbClr val="A50021"/>
                </a:solidFill>
              </a:rPr>
              <a:t>. 2016, 13.5. 2014</a:t>
            </a:r>
            <a:endParaRPr lang="cs-CZ" sz="1200" dirty="0">
              <a:solidFill>
                <a:srgbClr val="A50021"/>
              </a:solidFill>
            </a:endParaRPr>
          </a:p>
        </p:txBody>
      </p:sp>
      <p:sp>
        <p:nvSpPr>
          <p:cNvPr id="2053" name="Text Box 5"/>
          <p:cNvSpPr txBox="1">
            <a:spLocks noChangeArrowheads="1"/>
          </p:cNvSpPr>
          <p:nvPr/>
        </p:nvSpPr>
        <p:spPr bwMode="auto">
          <a:xfrm>
            <a:off x="671513" y="115888"/>
            <a:ext cx="7848600" cy="1416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cs-CZ" b="1">
                <a:solidFill>
                  <a:srgbClr val="663300"/>
                </a:solidFill>
              </a:rPr>
              <a:t>UK FHS</a:t>
            </a:r>
          </a:p>
          <a:p>
            <a:pPr algn="ctr" eaLnBrk="1" hangingPunct="1"/>
            <a:r>
              <a:rPr lang="cs-CZ" b="1">
                <a:solidFill>
                  <a:srgbClr val="663300"/>
                </a:solidFill>
              </a:rPr>
              <a:t>Historická sociologie, Řízení a supervize</a:t>
            </a:r>
          </a:p>
          <a:p>
            <a:pPr algn="ctr" eaLnBrk="1" hangingPunct="1"/>
            <a:r>
              <a:rPr lang="cs-CZ" b="1">
                <a:solidFill>
                  <a:srgbClr val="663300"/>
                </a:solidFill>
              </a:rPr>
              <a:t>(LS 2014+)</a:t>
            </a:r>
          </a:p>
          <a:p>
            <a:pPr algn="ctr" eaLnBrk="1" hangingPunct="1"/>
            <a:r>
              <a:rPr lang="cs-CZ" sz="3200"/>
              <a:t>Analýza kvantitativních dat III.</a:t>
            </a:r>
            <a:endParaRPr lang="cs-CZ" sz="3200" b="1">
              <a:solidFill>
                <a:srgbClr val="6633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0" y="13645"/>
            <a:ext cx="9144000" cy="936104"/>
          </a:xfrm>
        </p:spPr>
        <p:txBody>
          <a:bodyPr/>
          <a:lstStyle/>
          <a:p>
            <a:pPr eaLnBrk="1" hangingPunct="1"/>
            <a:r>
              <a:rPr lang="cs-CZ" sz="3600" dirty="0" smtClean="0"/>
              <a:t>Šance a pravděpodobnost </a:t>
            </a:r>
            <a:r>
              <a:rPr lang="cs-CZ" sz="2200" dirty="0" smtClean="0"/>
              <a:t>→ vlastnosti ODDS RATIO</a:t>
            </a:r>
            <a:endParaRPr lang="en-GB" sz="2200" dirty="0" smtClean="0"/>
          </a:p>
        </p:txBody>
      </p:sp>
      <p:sp>
        <p:nvSpPr>
          <p:cNvPr id="6147" name="Rectangle 3"/>
          <p:cNvSpPr>
            <a:spLocks noGrp="1" noChangeArrowheads="1"/>
          </p:cNvSpPr>
          <p:nvPr>
            <p:ph type="body" idx="1"/>
          </p:nvPr>
        </p:nvSpPr>
        <p:spPr>
          <a:xfrm>
            <a:off x="179512" y="908720"/>
            <a:ext cx="8445500" cy="5328444"/>
          </a:xfrm>
        </p:spPr>
        <p:txBody>
          <a:bodyPr/>
          <a:lstStyle/>
          <a:p>
            <a:pPr eaLnBrk="1" hangingPunct="1"/>
            <a:r>
              <a:rPr lang="cs-CZ" sz="2800" dirty="0" smtClean="0"/>
              <a:t>Šance nabývá hodnoty 0 – nekonečno, kdy:</a:t>
            </a:r>
          </a:p>
          <a:p>
            <a:pPr lvl="1" eaLnBrk="1" hangingPunct="1">
              <a:buFont typeface="Wingdings" pitchFamily="2" charset="2"/>
              <a:buChar char="§"/>
            </a:pPr>
            <a:r>
              <a:rPr lang="cs-CZ" sz="2400" dirty="0" smtClean="0"/>
              <a:t>0 – 1 menší šance jevu A (oproti jevu B)</a:t>
            </a:r>
          </a:p>
          <a:p>
            <a:pPr lvl="1" eaLnBrk="1" hangingPunct="1">
              <a:buFont typeface="Wingdings" pitchFamily="2" charset="2"/>
              <a:buChar char="§"/>
            </a:pPr>
            <a:r>
              <a:rPr lang="en-US" sz="2400" dirty="0" smtClean="0"/>
              <a:t>&gt;</a:t>
            </a:r>
            <a:r>
              <a:rPr lang="cs-CZ" sz="2400" dirty="0" smtClean="0"/>
              <a:t>1 větší šance na jev A (oproti jevu B)</a:t>
            </a:r>
          </a:p>
          <a:p>
            <a:pPr lvl="1" eaLnBrk="1" hangingPunct="1">
              <a:buFont typeface="Wingdings" pitchFamily="2" charset="2"/>
              <a:buChar char="§"/>
            </a:pPr>
            <a:r>
              <a:rPr lang="cs-CZ" sz="2400" dirty="0" smtClean="0"/>
              <a:t>1 je stejný výskyt jevu A i B, tj. stejná šance obou konkurenčních možností, tj. nezávislost</a:t>
            </a:r>
          </a:p>
          <a:p>
            <a:pPr eaLnBrk="1" hangingPunct="1">
              <a:buFont typeface="Wingdings" pitchFamily="2" charset="2"/>
              <a:buChar char="§"/>
            </a:pPr>
            <a:r>
              <a:rPr lang="cs-CZ" sz="2800" b="1" dirty="0" smtClean="0"/>
              <a:t>Šance</a:t>
            </a:r>
            <a:r>
              <a:rPr lang="cs-CZ" sz="2800" dirty="0" smtClean="0"/>
              <a:t> jsou ale</a:t>
            </a:r>
            <a:br>
              <a:rPr lang="cs-CZ" sz="2800" dirty="0" smtClean="0"/>
            </a:br>
            <a:r>
              <a:rPr lang="cs-CZ" sz="2000" dirty="0" smtClean="0"/>
              <a:t>na rozdíl od </a:t>
            </a:r>
            <a:br>
              <a:rPr lang="cs-CZ" sz="2000" dirty="0" smtClean="0"/>
            </a:br>
            <a:r>
              <a:rPr lang="cs-CZ" sz="2000" dirty="0" smtClean="0"/>
              <a:t>pravděpodobnosti</a:t>
            </a:r>
            <a:br>
              <a:rPr lang="cs-CZ" sz="2000" dirty="0" smtClean="0"/>
            </a:br>
            <a:r>
              <a:rPr lang="cs-CZ" sz="2800" b="1" dirty="0" smtClean="0"/>
              <a:t>nesymetrické </a:t>
            </a:r>
            <a:r>
              <a:rPr lang="cs-CZ" sz="2800" dirty="0" smtClean="0"/>
              <a:t/>
            </a:r>
            <a:br>
              <a:rPr lang="cs-CZ" sz="2800" dirty="0" smtClean="0"/>
            </a:br>
            <a:r>
              <a:rPr lang="cs-CZ" sz="2000" dirty="0" smtClean="0">
                <a:solidFill>
                  <a:srgbClr val="C00000"/>
                </a:solidFill>
              </a:rPr>
              <a:t>vzdálenost (</a:t>
            </a:r>
            <a:r>
              <a:rPr lang="cs-CZ" sz="2000" dirty="0" smtClean="0">
                <a:solidFill>
                  <a:srgbClr val="C00000"/>
                </a:solidFill>
              </a:rPr>
              <a:t>0–1</a:t>
            </a:r>
            <a:r>
              <a:rPr lang="cs-CZ" sz="2000" dirty="0" smtClean="0">
                <a:solidFill>
                  <a:srgbClr val="C00000"/>
                </a:solidFill>
              </a:rPr>
              <a:t>) není </a:t>
            </a:r>
            <a:br>
              <a:rPr lang="cs-CZ" sz="2000" dirty="0" smtClean="0">
                <a:solidFill>
                  <a:srgbClr val="C00000"/>
                </a:solidFill>
              </a:rPr>
            </a:br>
            <a:r>
              <a:rPr lang="cs-CZ" sz="2000" dirty="0" smtClean="0">
                <a:solidFill>
                  <a:srgbClr val="C00000"/>
                </a:solidFill>
              </a:rPr>
              <a:t>to samé co (</a:t>
            </a:r>
            <a:r>
              <a:rPr lang="cs-CZ" sz="2000" dirty="0">
                <a:solidFill>
                  <a:srgbClr val="C00000"/>
                </a:solidFill>
              </a:rPr>
              <a:t>1–∞</a:t>
            </a:r>
            <a:r>
              <a:rPr lang="cs-CZ" sz="2000" dirty="0" smtClean="0">
                <a:solidFill>
                  <a:srgbClr val="C00000"/>
                </a:solidFill>
              </a:rPr>
              <a:t>)</a:t>
            </a:r>
            <a:endParaRPr lang="cs-CZ" sz="2800" dirty="0" smtClean="0">
              <a:solidFill>
                <a:srgbClr val="C00000"/>
              </a:solidFill>
            </a:endParaRPr>
          </a:p>
          <a:p>
            <a:pPr eaLnBrk="1" hangingPunct="1">
              <a:spcBef>
                <a:spcPts val="1200"/>
              </a:spcBef>
            </a:pPr>
            <a:r>
              <a:rPr lang="cs-CZ" sz="2800" dirty="0" smtClean="0"/>
              <a:t>Šance jsou </a:t>
            </a:r>
            <a:r>
              <a:rPr lang="cs-CZ" sz="2800" b="1" dirty="0" smtClean="0"/>
              <a:t>inverzní:</a:t>
            </a:r>
          </a:p>
          <a:p>
            <a:pPr lvl="1" eaLnBrk="1" hangingPunct="1"/>
            <a:r>
              <a:rPr lang="en-GB" sz="2400" dirty="0" smtClean="0"/>
              <a:t>Odds-Ratio p1</a:t>
            </a:r>
            <a:r>
              <a:rPr lang="cs-CZ" sz="2400" dirty="0" smtClean="0"/>
              <a:t>↔</a:t>
            </a:r>
            <a:r>
              <a:rPr lang="en-GB" sz="2400" dirty="0" smtClean="0"/>
              <a:t>p2: 2,25</a:t>
            </a:r>
          </a:p>
          <a:p>
            <a:pPr lvl="1" eaLnBrk="1" hangingPunct="1"/>
            <a:r>
              <a:rPr lang="en-GB" sz="2400" dirty="0" smtClean="0"/>
              <a:t>Inverse p2</a:t>
            </a:r>
            <a:r>
              <a:rPr lang="cs-CZ" sz="2400" dirty="0" smtClean="0"/>
              <a:t>↔</a:t>
            </a:r>
            <a:r>
              <a:rPr lang="en-GB" sz="2400" dirty="0" smtClean="0"/>
              <a:t>p1: 0,44</a:t>
            </a:r>
            <a:endParaRPr lang="cs-CZ" sz="2400" dirty="0" smtClean="0"/>
          </a:p>
        </p:txBody>
      </p:sp>
      <p:graphicFrame>
        <p:nvGraphicFramePr>
          <p:cNvPr id="7" name="Tabulka 6"/>
          <p:cNvGraphicFramePr>
            <a:graphicFrameLocks noGrp="1"/>
          </p:cNvGraphicFramePr>
          <p:nvPr>
            <p:extLst>
              <p:ext uri="{D42A27DB-BD31-4B8C-83A1-F6EECF244321}">
                <p14:modId xmlns:p14="http://schemas.microsoft.com/office/powerpoint/2010/main" val="3527770994"/>
              </p:ext>
            </p:extLst>
          </p:nvPr>
        </p:nvGraphicFramePr>
        <p:xfrm>
          <a:off x="6804248" y="2780928"/>
          <a:ext cx="2233612" cy="2835276"/>
        </p:xfrm>
        <a:graphic>
          <a:graphicData uri="http://schemas.openxmlformats.org/drawingml/2006/table">
            <a:tbl>
              <a:tblPr/>
              <a:tblGrid>
                <a:gridCol w="1506801"/>
                <a:gridCol w="726811"/>
              </a:tblGrid>
              <a:tr h="236273">
                <a:tc>
                  <a:txBody>
                    <a:bodyPr/>
                    <a:lstStyle/>
                    <a:p>
                      <a:pPr algn="r" fontAlgn="b"/>
                      <a:r>
                        <a:rPr lang="cs-CZ" sz="1500" b="1" i="0" u="none" strike="noStrike" dirty="0">
                          <a:solidFill>
                            <a:srgbClr val="000000"/>
                          </a:solidFill>
                          <a:effectLst/>
                          <a:latin typeface="Calibri"/>
                        </a:rPr>
                        <a:t>Pravděpodobnost</a:t>
                      </a:r>
                    </a:p>
                  </a:txBody>
                  <a:tcPr marL="7625" marR="7625" marT="761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cs-CZ" sz="1500" b="1" i="0" u="none" strike="noStrike" dirty="0">
                          <a:solidFill>
                            <a:srgbClr val="000000"/>
                          </a:solidFill>
                          <a:effectLst/>
                          <a:latin typeface="Calibri"/>
                        </a:rPr>
                        <a:t>ODDS</a:t>
                      </a:r>
                    </a:p>
                  </a:txBody>
                  <a:tcPr marL="7625" marR="7625" marT="761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r>
              <a:tr h="236273">
                <a:tc>
                  <a:txBody>
                    <a:bodyPr/>
                    <a:lstStyle/>
                    <a:p>
                      <a:pPr algn="r" fontAlgn="b"/>
                      <a:r>
                        <a:rPr lang="cs-CZ" sz="1500" b="0" i="0" u="none" strike="noStrike" dirty="0">
                          <a:solidFill>
                            <a:srgbClr val="000000"/>
                          </a:solidFill>
                          <a:effectLst/>
                          <a:latin typeface="Calibri"/>
                        </a:rPr>
                        <a:t>0,0</a:t>
                      </a:r>
                    </a:p>
                  </a:txBody>
                  <a:tcPr marL="7625" marR="7625" marT="7619" marB="0" anchor="b">
                    <a:lnL>
                      <a:noFill/>
                    </a:lnL>
                    <a:lnR>
                      <a:noFill/>
                    </a:lnR>
                    <a:lnT w="6350" cap="flat" cmpd="sng" algn="ctr">
                      <a:solidFill>
                        <a:srgbClr val="000000"/>
                      </a:solidFill>
                      <a:prstDash val="solid"/>
                      <a:round/>
                      <a:headEnd type="none" w="med" len="med"/>
                      <a:tailEnd type="none" w="med" len="med"/>
                    </a:lnT>
                    <a:lnB>
                      <a:noFill/>
                    </a:lnB>
                    <a:solidFill>
                      <a:srgbClr val="FFFF99"/>
                    </a:solidFill>
                  </a:tcPr>
                </a:tc>
                <a:tc>
                  <a:txBody>
                    <a:bodyPr/>
                    <a:lstStyle/>
                    <a:p>
                      <a:pPr algn="r" fontAlgn="b"/>
                      <a:r>
                        <a:rPr lang="cs-CZ" sz="1500" b="0" i="0" u="none" strike="noStrike">
                          <a:solidFill>
                            <a:srgbClr val="000000"/>
                          </a:solidFill>
                          <a:effectLst/>
                          <a:latin typeface="Calibri"/>
                        </a:rPr>
                        <a:t>0,00</a:t>
                      </a:r>
                    </a:p>
                  </a:txBody>
                  <a:tcPr marL="7625" marR="7625" marT="7619" marB="0" anchor="b">
                    <a:lnL>
                      <a:noFill/>
                    </a:lnL>
                    <a:lnR>
                      <a:noFill/>
                    </a:lnR>
                    <a:lnT w="6350" cap="flat" cmpd="sng" algn="ctr">
                      <a:solidFill>
                        <a:srgbClr val="000000"/>
                      </a:solidFill>
                      <a:prstDash val="solid"/>
                      <a:round/>
                      <a:headEnd type="none" w="med" len="med"/>
                      <a:tailEnd type="none" w="med" len="med"/>
                    </a:lnT>
                    <a:lnB>
                      <a:noFill/>
                    </a:lnB>
                    <a:solidFill>
                      <a:srgbClr val="FFFF99"/>
                    </a:solidFill>
                  </a:tcPr>
                </a:tc>
              </a:tr>
              <a:tr h="236273">
                <a:tc>
                  <a:txBody>
                    <a:bodyPr/>
                    <a:lstStyle/>
                    <a:p>
                      <a:pPr algn="r" fontAlgn="b"/>
                      <a:r>
                        <a:rPr lang="cs-CZ" sz="1500" b="0" i="0" u="none" strike="noStrike" dirty="0">
                          <a:solidFill>
                            <a:srgbClr val="000000"/>
                          </a:solidFill>
                          <a:effectLst/>
                          <a:latin typeface="Calibri"/>
                        </a:rPr>
                        <a:t>0,1</a:t>
                      </a:r>
                    </a:p>
                  </a:txBody>
                  <a:tcPr marL="7625" marR="7625" marT="7619" marB="0" anchor="b">
                    <a:lnL>
                      <a:noFill/>
                    </a:lnL>
                    <a:lnR>
                      <a:noFill/>
                    </a:lnR>
                    <a:lnT>
                      <a:noFill/>
                    </a:lnT>
                    <a:lnB>
                      <a:noFill/>
                    </a:lnB>
                    <a:solidFill>
                      <a:srgbClr val="FFFF99"/>
                    </a:solidFill>
                  </a:tcPr>
                </a:tc>
                <a:tc>
                  <a:txBody>
                    <a:bodyPr/>
                    <a:lstStyle/>
                    <a:p>
                      <a:pPr algn="r" fontAlgn="b"/>
                      <a:r>
                        <a:rPr lang="cs-CZ" sz="1500" b="0" i="0" u="none" strike="noStrike">
                          <a:solidFill>
                            <a:srgbClr val="000000"/>
                          </a:solidFill>
                          <a:effectLst/>
                          <a:latin typeface="Calibri"/>
                        </a:rPr>
                        <a:t>0,11</a:t>
                      </a:r>
                    </a:p>
                  </a:txBody>
                  <a:tcPr marL="7625" marR="7625" marT="7619" marB="0" anchor="b">
                    <a:lnL>
                      <a:noFill/>
                    </a:lnL>
                    <a:lnR>
                      <a:noFill/>
                    </a:lnR>
                    <a:lnT>
                      <a:noFill/>
                    </a:lnT>
                    <a:lnB>
                      <a:noFill/>
                    </a:lnB>
                    <a:solidFill>
                      <a:srgbClr val="FFFF99"/>
                    </a:solidFill>
                  </a:tcPr>
                </a:tc>
              </a:tr>
              <a:tr h="236273">
                <a:tc>
                  <a:txBody>
                    <a:bodyPr/>
                    <a:lstStyle/>
                    <a:p>
                      <a:pPr algn="r" fontAlgn="b"/>
                      <a:r>
                        <a:rPr lang="cs-CZ" sz="1500" b="0" i="0" u="none" strike="noStrike" dirty="0">
                          <a:solidFill>
                            <a:srgbClr val="000000"/>
                          </a:solidFill>
                          <a:effectLst/>
                          <a:latin typeface="Calibri"/>
                        </a:rPr>
                        <a:t>0,2</a:t>
                      </a:r>
                    </a:p>
                  </a:txBody>
                  <a:tcPr marL="7625" marR="7625" marT="7619" marB="0" anchor="b">
                    <a:lnL>
                      <a:noFill/>
                    </a:lnL>
                    <a:lnR>
                      <a:noFill/>
                    </a:lnR>
                    <a:lnT>
                      <a:noFill/>
                    </a:lnT>
                    <a:lnB>
                      <a:noFill/>
                    </a:lnB>
                    <a:solidFill>
                      <a:srgbClr val="FFFF99"/>
                    </a:solidFill>
                  </a:tcPr>
                </a:tc>
                <a:tc>
                  <a:txBody>
                    <a:bodyPr/>
                    <a:lstStyle/>
                    <a:p>
                      <a:pPr algn="r" fontAlgn="b"/>
                      <a:r>
                        <a:rPr lang="cs-CZ" sz="1500" b="0" i="0" u="none" strike="noStrike">
                          <a:solidFill>
                            <a:srgbClr val="000000"/>
                          </a:solidFill>
                          <a:effectLst/>
                          <a:latin typeface="Calibri"/>
                        </a:rPr>
                        <a:t>0,25</a:t>
                      </a:r>
                    </a:p>
                  </a:txBody>
                  <a:tcPr marL="7625" marR="7625" marT="7619" marB="0" anchor="b">
                    <a:lnL>
                      <a:noFill/>
                    </a:lnL>
                    <a:lnR>
                      <a:noFill/>
                    </a:lnR>
                    <a:lnT>
                      <a:noFill/>
                    </a:lnT>
                    <a:lnB>
                      <a:noFill/>
                    </a:lnB>
                    <a:solidFill>
                      <a:srgbClr val="FFFF99"/>
                    </a:solidFill>
                  </a:tcPr>
                </a:tc>
              </a:tr>
              <a:tr h="236273">
                <a:tc>
                  <a:txBody>
                    <a:bodyPr/>
                    <a:lstStyle/>
                    <a:p>
                      <a:pPr algn="r" fontAlgn="b"/>
                      <a:r>
                        <a:rPr lang="cs-CZ" sz="1500" b="0" i="0" u="none" strike="noStrike">
                          <a:solidFill>
                            <a:srgbClr val="000000"/>
                          </a:solidFill>
                          <a:effectLst/>
                          <a:latin typeface="Calibri"/>
                        </a:rPr>
                        <a:t>0,3</a:t>
                      </a:r>
                    </a:p>
                  </a:txBody>
                  <a:tcPr marL="7625" marR="7625" marT="7619" marB="0" anchor="b">
                    <a:lnL>
                      <a:noFill/>
                    </a:lnL>
                    <a:lnR>
                      <a:noFill/>
                    </a:lnR>
                    <a:lnT>
                      <a:noFill/>
                    </a:lnT>
                    <a:lnB>
                      <a:noFill/>
                    </a:lnB>
                    <a:solidFill>
                      <a:srgbClr val="FFFF99"/>
                    </a:solidFill>
                  </a:tcPr>
                </a:tc>
                <a:tc>
                  <a:txBody>
                    <a:bodyPr/>
                    <a:lstStyle/>
                    <a:p>
                      <a:pPr algn="r" fontAlgn="b"/>
                      <a:r>
                        <a:rPr lang="cs-CZ" sz="1500" b="0" i="0" u="none" strike="noStrike">
                          <a:solidFill>
                            <a:srgbClr val="000000"/>
                          </a:solidFill>
                          <a:effectLst/>
                          <a:latin typeface="Calibri"/>
                        </a:rPr>
                        <a:t>0,42</a:t>
                      </a:r>
                    </a:p>
                  </a:txBody>
                  <a:tcPr marL="7625" marR="7625" marT="7619" marB="0" anchor="b">
                    <a:lnL>
                      <a:noFill/>
                    </a:lnL>
                    <a:lnR>
                      <a:noFill/>
                    </a:lnR>
                    <a:lnT>
                      <a:noFill/>
                    </a:lnT>
                    <a:lnB>
                      <a:noFill/>
                    </a:lnB>
                    <a:solidFill>
                      <a:srgbClr val="FFFF99"/>
                    </a:solidFill>
                  </a:tcPr>
                </a:tc>
              </a:tr>
              <a:tr h="236273">
                <a:tc>
                  <a:txBody>
                    <a:bodyPr/>
                    <a:lstStyle/>
                    <a:p>
                      <a:pPr algn="r" fontAlgn="b"/>
                      <a:r>
                        <a:rPr lang="cs-CZ" sz="1500" b="0" i="0" u="none" strike="noStrike" dirty="0">
                          <a:solidFill>
                            <a:srgbClr val="000000"/>
                          </a:solidFill>
                          <a:effectLst/>
                          <a:latin typeface="Calibri"/>
                        </a:rPr>
                        <a:t>0,4</a:t>
                      </a:r>
                    </a:p>
                  </a:txBody>
                  <a:tcPr marL="7625" marR="7625" marT="7619" marB="0" anchor="b">
                    <a:lnL>
                      <a:noFill/>
                    </a:lnL>
                    <a:lnR>
                      <a:noFill/>
                    </a:lnR>
                    <a:lnT>
                      <a:noFill/>
                    </a:lnT>
                    <a:lnB>
                      <a:noFill/>
                    </a:lnB>
                    <a:solidFill>
                      <a:srgbClr val="FFFF99"/>
                    </a:solidFill>
                  </a:tcPr>
                </a:tc>
                <a:tc>
                  <a:txBody>
                    <a:bodyPr/>
                    <a:lstStyle/>
                    <a:p>
                      <a:pPr algn="r" fontAlgn="b"/>
                      <a:r>
                        <a:rPr lang="cs-CZ" sz="1500" b="0" i="0" u="none" strike="noStrike">
                          <a:solidFill>
                            <a:srgbClr val="000000"/>
                          </a:solidFill>
                          <a:effectLst/>
                          <a:latin typeface="Calibri"/>
                        </a:rPr>
                        <a:t>0,67</a:t>
                      </a:r>
                    </a:p>
                  </a:txBody>
                  <a:tcPr marL="7625" marR="7625" marT="7619" marB="0" anchor="b">
                    <a:lnL>
                      <a:noFill/>
                    </a:lnL>
                    <a:lnR>
                      <a:noFill/>
                    </a:lnR>
                    <a:lnT>
                      <a:noFill/>
                    </a:lnT>
                    <a:lnB>
                      <a:noFill/>
                    </a:lnB>
                    <a:solidFill>
                      <a:srgbClr val="FFFF99"/>
                    </a:solidFill>
                  </a:tcPr>
                </a:tc>
              </a:tr>
              <a:tr h="236273">
                <a:tc>
                  <a:txBody>
                    <a:bodyPr/>
                    <a:lstStyle/>
                    <a:p>
                      <a:pPr algn="r" fontAlgn="b"/>
                      <a:r>
                        <a:rPr lang="cs-CZ" sz="1500" b="1" i="0" u="none" strike="noStrike">
                          <a:solidFill>
                            <a:srgbClr val="000000"/>
                          </a:solidFill>
                          <a:effectLst/>
                          <a:latin typeface="Calibri"/>
                        </a:rPr>
                        <a:t>0,5</a:t>
                      </a:r>
                    </a:p>
                  </a:txBody>
                  <a:tcPr marL="7625" marR="7625" marT="7619" marB="0" anchor="b">
                    <a:lnL>
                      <a:noFill/>
                    </a:lnL>
                    <a:lnR>
                      <a:noFill/>
                    </a:lnR>
                    <a:lnT>
                      <a:noFill/>
                    </a:lnT>
                    <a:lnB>
                      <a:noFill/>
                    </a:lnB>
                    <a:solidFill>
                      <a:srgbClr val="FFFF99"/>
                    </a:solidFill>
                  </a:tcPr>
                </a:tc>
                <a:tc>
                  <a:txBody>
                    <a:bodyPr/>
                    <a:lstStyle/>
                    <a:p>
                      <a:pPr algn="r" fontAlgn="b"/>
                      <a:r>
                        <a:rPr lang="cs-CZ" sz="1500" b="1" i="0" u="none" strike="noStrike">
                          <a:solidFill>
                            <a:srgbClr val="000000"/>
                          </a:solidFill>
                          <a:effectLst/>
                          <a:latin typeface="Calibri"/>
                        </a:rPr>
                        <a:t>1,00</a:t>
                      </a:r>
                    </a:p>
                  </a:txBody>
                  <a:tcPr marL="7625" marR="7625" marT="7619" marB="0" anchor="b">
                    <a:lnL>
                      <a:noFill/>
                    </a:lnL>
                    <a:lnR>
                      <a:noFill/>
                    </a:lnR>
                    <a:lnT>
                      <a:noFill/>
                    </a:lnT>
                    <a:lnB>
                      <a:noFill/>
                    </a:lnB>
                    <a:solidFill>
                      <a:srgbClr val="FFFF99"/>
                    </a:solidFill>
                  </a:tcPr>
                </a:tc>
              </a:tr>
              <a:tr h="236273">
                <a:tc>
                  <a:txBody>
                    <a:bodyPr/>
                    <a:lstStyle/>
                    <a:p>
                      <a:pPr algn="r" fontAlgn="b"/>
                      <a:r>
                        <a:rPr lang="cs-CZ" sz="1500" b="0" i="0" u="none" strike="noStrike" dirty="0">
                          <a:solidFill>
                            <a:srgbClr val="000000"/>
                          </a:solidFill>
                          <a:effectLst/>
                          <a:latin typeface="Calibri"/>
                        </a:rPr>
                        <a:t>0,6</a:t>
                      </a:r>
                    </a:p>
                  </a:txBody>
                  <a:tcPr marL="7625" marR="7625" marT="7619" marB="0" anchor="b">
                    <a:lnL>
                      <a:noFill/>
                    </a:lnL>
                    <a:lnR>
                      <a:noFill/>
                    </a:lnR>
                    <a:lnT>
                      <a:noFill/>
                    </a:lnT>
                    <a:lnB>
                      <a:noFill/>
                    </a:lnB>
                    <a:solidFill>
                      <a:srgbClr val="FFFF99"/>
                    </a:solidFill>
                  </a:tcPr>
                </a:tc>
                <a:tc>
                  <a:txBody>
                    <a:bodyPr/>
                    <a:lstStyle/>
                    <a:p>
                      <a:pPr algn="r" fontAlgn="b"/>
                      <a:r>
                        <a:rPr lang="cs-CZ" sz="1500" b="0" i="0" u="none" strike="noStrike">
                          <a:solidFill>
                            <a:srgbClr val="000000"/>
                          </a:solidFill>
                          <a:effectLst/>
                          <a:latin typeface="Calibri"/>
                        </a:rPr>
                        <a:t>1,50</a:t>
                      </a:r>
                    </a:p>
                  </a:txBody>
                  <a:tcPr marL="7625" marR="7625" marT="7619" marB="0" anchor="b">
                    <a:lnL>
                      <a:noFill/>
                    </a:lnL>
                    <a:lnR>
                      <a:noFill/>
                    </a:lnR>
                    <a:lnT>
                      <a:noFill/>
                    </a:lnT>
                    <a:lnB>
                      <a:noFill/>
                    </a:lnB>
                    <a:solidFill>
                      <a:srgbClr val="FFFF99"/>
                    </a:solidFill>
                  </a:tcPr>
                </a:tc>
              </a:tr>
              <a:tr h="236273">
                <a:tc>
                  <a:txBody>
                    <a:bodyPr/>
                    <a:lstStyle/>
                    <a:p>
                      <a:pPr algn="r" fontAlgn="b"/>
                      <a:r>
                        <a:rPr lang="cs-CZ" sz="1500" b="0" i="0" u="none" strike="noStrike" dirty="0">
                          <a:solidFill>
                            <a:srgbClr val="000000"/>
                          </a:solidFill>
                          <a:effectLst/>
                          <a:latin typeface="Calibri"/>
                        </a:rPr>
                        <a:t>0,7</a:t>
                      </a:r>
                    </a:p>
                  </a:txBody>
                  <a:tcPr marL="7625" marR="7625" marT="7619" marB="0" anchor="b">
                    <a:lnL>
                      <a:noFill/>
                    </a:lnL>
                    <a:lnR>
                      <a:noFill/>
                    </a:lnR>
                    <a:lnT>
                      <a:noFill/>
                    </a:lnT>
                    <a:lnB>
                      <a:noFill/>
                    </a:lnB>
                    <a:solidFill>
                      <a:srgbClr val="FFFF99"/>
                    </a:solidFill>
                  </a:tcPr>
                </a:tc>
                <a:tc>
                  <a:txBody>
                    <a:bodyPr/>
                    <a:lstStyle/>
                    <a:p>
                      <a:pPr algn="r" fontAlgn="b"/>
                      <a:r>
                        <a:rPr lang="cs-CZ" sz="1500" b="0" i="0" u="none" strike="noStrike" dirty="0">
                          <a:solidFill>
                            <a:srgbClr val="000000"/>
                          </a:solidFill>
                          <a:effectLst/>
                          <a:latin typeface="Calibri"/>
                        </a:rPr>
                        <a:t>2,33</a:t>
                      </a:r>
                    </a:p>
                  </a:txBody>
                  <a:tcPr marL="7625" marR="7625" marT="7619" marB="0" anchor="b">
                    <a:lnL>
                      <a:noFill/>
                    </a:lnL>
                    <a:lnR>
                      <a:noFill/>
                    </a:lnR>
                    <a:lnT>
                      <a:noFill/>
                    </a:lnT>
                    <a:lnB>
                      <a:noFill/>
                    </a:lnB>
                    <a:solidFill>
                      <a:srgbClr val="FFFF99"/>
                    </a:solidFill>
                  </a:tcPr>
                </a:tc>
              </a:tr>
              <a:tr h="236273">
                <a:tc>
                  <a:txBody>
                    <a:bodyPr/>
                    <a:lstStyle/>
                    <a:p>
                      <a:pPr algn="r" fontAlgn="b"/>
                      <a:r>
                        <a:rPr lang="cs-CZ" sz="1500" b="0" i="0" u="none" strike="noStrike">
                          <a:solidFill>
                            <a:srgbClr val="000000"/>
                          </a:solidFill>
                          <a:effectLst/>
                          <a:latin typeface="Calibri"/>
                        </a:rPr>
                        <a:t>0,8</a:t>
                      </a:r>
                    </a:p>
                  </a:txBody>
                  <a:tcPr marL="7625" marR="7625" marT="7619" marB="0" anchor="b">
                    <a:lnL>
                      <a:noFill/>
                    </a:lnL>
                    <a:lnR>
                      <a:noFill/>
                    </a:lnR>
                    <a:lnT>
                      <a:noFill/>
                    </a:lnT>
                    <a:lnB>
                      <a:noFill/>
                    </a:lnB>
                    <a:solidFill>
                      <a:srgbClr val="FFFF99"/>
                    </a:solidFill>
                  </a:tcPr>
                </a:tc>
                <a:tc>
                  <a:txBody>
                    <a:bodyPr/>
                    <a:lstStyle/>
                    <a:p>
                      <a:pPr algn="r" fontAlgn="b"/>
                      <a:r>
                        <a:rPr lang="cs-CZ" sz="1500" b="0" i="0" u="none" strike="noStrike">
                          <a:solidFill>
                            <a:srgbClr val="000000"/>
                          </a:solidFill>
                          <a:effectLst/>
                          <a:latin typeface="Calibri"/>
                        </a:rPr>
                        <a:t>4,00</a:t>
                      </a:r>
                    </a:p>
                  </a:txBody>
                  <a:tcPr marL="7625" marR="7625" marT="7619" marB="0" anchor="b">
                    <a:lnL>
                      <a:noFill/>
                    </a:lnL>
                    <a:lnR>
                      <a:noFill/>
                    </a:lnR>
                    <a:lnT>
                      <a:noFill/>
                    </a:lnT>
                    <a:lnB>
                      <a:noFill/>
                    </a:lnB>
                    <a:solidFill>
                      <a:srgbClr val="FFFF99"/>
                    </a:solidFill>
                  </a:tcPr>
                </a:tc>
              </a:tr>
              <a:tr h="236273">
                <a:tc>
                  <a:txBody>
                    <a:bodyPr/>
                    <a:lstStyle/>
                    <a:p>
                      <a:pPr algn="r" fontAlgn="b"/>
                      <a:r>
                        <a:rPr lang="cs-CZ" sz="1500" b="0" i="0" u="none" strike="noStrike">
                          <a:solidFill>
                            <a:srgbClr val="000000"/>
                          </a:solidFill>
                          <a:effectLst/>
                          <a:latin typeface="Calibri"/>
                        </a:rPr>
                        <a:t>0,9</a:t>
                      </a:r>
                    </a:p>
                  </a:txBody>
                  <a:tcPr marL="7625" marR="7625" marT="7619" marB="0" anchor="b">
                    <a:lnL>
                      <a:noFill/>
                    </a:lnL>
                    <a:lnR>
                      <a:noFill/>
                    </a:lnR>
                    <a:lnT>
                      <a:noFill/>
                    </a:lnT>
                    <a:lnB>
                      <a:noFill/>
                    </a:lnB>
                    <a:solidFill>
                      <a:srgbClr val="FFFF99"/>
                    </a:solidFill>
                  </a:tcPr>
                </a:tc>
                <a:tc>
                  <a:txBody>
                    <a:bodyPr/>
                    <a:lstStyle/>
                    <a:p>
                      <a:pPr algn="r" fontAlgn="b"/>
                      <a:r>
                        <a:rPr lang="cs-CZ" sz="1500" b="0" i="0" u="none" strike="noStrike">
                          <a:solidFill>
                            <a:srgbClr val="000000"/>
                          </a:solidFill>
                          <a:effectLst/>
                          <a:latin typeface="Calibri"/>
                        </a:rPr>
                        <a:t>9,00</a:t>
                      </a:r>
                    </a:p>
                  </a:txBody>
                  <a:tcPr marL="7625" marR="7625" marT="7619" marB="0" anchor="b">
                    <a:lnL>
                      <a:noFill/>
                    </a:lnL>
                    <a:lnR>
                      <a:noFill/>
                    </a:lnR>
                    <a:lnT>
                      <a:noFill/>
                    </a:lnT>
                    <a:lnB>
                      <a:noFill/>
                    </a:lnB>
                    <a:solidFill>
                      <a:srgbClr val="FFFF99"/>
                    </a:solidFill>
                  </a:tcPr>
                </a:tc>
              </a:tr>
              <a:tr h="236273">
                <a:tc>
                  <a:txBody>
                    <a:bodyPr/>
                    <a:lstStyle/>
                    <a:p>
                      <a:pPr algn="r" fontAlgn="b"/>
                      <a:r>
                        <a:rPr lang="cs-CZ" sz="1500" b="0" i="0" u="none" strike="noStrike">
                          <a:solidFill>
                            <a:srgbClr val="000000"/>
                          </a:solidFill>
                          <a:effectLst/>
                          <a:latin typeface="Calibri"/>
                        </a:rPr>
                        <a:t>1,0</a:t>
                      </a:r>
                    </a:p>
                  </a:txBody>
                  <a:tcPr marL="7625" marR="7625" marT="7619" marB="0" anchor="b">
                    <a:lnL>
                      <a:noFill/>
                    </a:lnL>
                    <a:lnR>
                      <a:noFill/>
                    </a:lnR>
                    <a:lnT>
                      <a:noFill/>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cs-CZ" sz="1500" b="0" i="0" u="none" strike="noStrike" dirty="0" smtClean="0">
                          <a:solidFill>
                            <a:srgbClr val="000000"/>
                          </a:solidFill>
                          <a:effectLst/>
                          <a:latin typeface="Calibri"/>
                        </a:rPr>
                        <a:t>∞</a:t>
                      </a:r>
                      <a:endParaRPr lang="cs-CZ" sz="1500" b="0" i="0" u="none" strike="noStrike" dirty="0">
                        <a:solidFill>
                          <a:srgbClr val="000000"/>
                        </a:solidFill>
                        <a:effectLst/>
                        <a:latin typeface="Calibri"/>
                      </a:endParaRPr>
                    </a:p>
                  </a:txBody>
                  <a:tcPr marL="7625" marR="7625" marT="7619" marB="0" anchor="b">
                    <a:lnL>
                      <a:noFill/>
                    </a:lnL>
                    <a:lnR>
                      <a:noFill/>
                    </a:lnR>
                    <a:lnT>
                      <a:noFill/>
                    </a:lnT>
                    <a:lnB w="6350" cap="flat" cmpd="sng" algn="ctr">
                      <a:solidFill>
                        <a:srgbClr val="000000"/>
                      </a:solidFill>
                      <a:prstDash val="solid"/>
                      <a:round/>
                      <a:headEnd type="none" w="med" len="med"/>
                      <a:tailEnd type="none" w="med" len="med"/>
                    </a:lnB>
                    <a:solidFill>
                      <a:srgbClr val="FFFF99"/>
                    </a:solidFill>
                  </a:tcPr>
                </a:tc>
              </a:tr>
            </a:tbl>
          </a:graphicData>
        </a:graphic>
      </p:graphicFrame>
      <p:graphicFrame>
        <p:nvGraphicFramePr>
          <p:cNvPr id="6" name="Graf 5" title="PRavděpodobnost a ODDS RATIO"/>
          <p:cNvGraphicFramePr>
            <a:graphicFrameLocks/>
          </p:cNvGraphicFramePr>
          <p:nvPr>
            <p:extLst>
              <p:ext uri="{D42A27DB-BD31-4B8C-83A1-F6EECF244321}">
                <p14:modId xmlns:p14="http://schemas.microsoft.com/office/powerpoint/2010/main" val="2536800355"/>
              </p:ext>
            </p:extLst>
          </p:nvPr>
        </p:nvGraphicFramePr>
        <p:xfrm>
          <a:off x="3995936" y="3212976"/>
          <a:ext cx="3672408" cy="2592288"/>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ovéPole 1"/>
          <p:cNvSpPr txBox="1"/>
          <p:nvPr/>
        </p:nvSpPr>
        <p:spPr>
          <a:xfrm>
            <a:off x="4283968" y="3197446"/>
            <a:ext cx="3024336" cy="261610"/>
          </a:xfrm>
          <a:prstGeom prst="rect">
            <a:avLst/>
          </a:prstGeom>
          <a:noFill/>
        </p:spPr>
        <p:txBody>
          <a:bodyPr wrap="square" rtlCol="0">
            <a:spAutoFit/>
          </a:bodyPr>
          <a:lstStyle/>
          <a:p>
            <a:r>
              <a:rPr lang="cs-CZ" sz="1100" b="1" dirty="0" smtClean="0"/>
              <a:t>Vztah pravděpodobnosti a šance (ODDS)</a:t>
            </a:r>
            <a:endParaRPr lang="cs-CZ" sz="1100" b="1" dirty="0"/>
          </a:p>
        </p:txBody>
      </p:sp>
    </p:spTree>
    <p:extLst>
      <p:ext uri="{BB962C8B-B14F-4D97-AF65-F5344CB8AC3E}">
        <p14:creationId xmlns:p14="http://schemas.microsoft.com/office/powerpoint/2010/main" val="11964405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0"/>
            <a:ext cx="8229600" cy="633413"/>
          </a:xfrm>
        </p:spPr>
        <p:txBody>
          <a:bodyPr/>
          <a:lstStyle/>
          <a:p>
            <a:pPr eaLnBrk="1" hangingPunct="1"/>
            <a:r>
              <a:rPr lang="cs-CZ" sz="2800" b="1" smtClean="0"/>
              <a:t>Pravděpodobnost, Šance, Logit a Poměr šancí</a:t>
            </a:r>
            <a:endParaRPr lang="en-GB" sz="2800" b="1" smtClean="0"/>
          </a:p>
        </p:txBody>
      </p:sp>
      <p:sp>
        <p:nvSpPr>
          <p:cNvPr id="10243" name="Rectangle 3"/>
          <p:cNvSpPr>
            <a:spLocks noGrp="1" noChangeArrowheads="1"/>
          </p:cNvSpPr>
          <p:nvPr>
            <p:ph type="body" idx="1"/>
          </p:nvPr>
        </p:nvSpPr>
        <p:spPr>
          <a:xfrm>
            <a:off x="250825" y="1773238"/>
            <a:ext cx="8893175" cy="4895850"/>
          </a:xfrm>
        </p:spPr>
        <p:txBody>
          <a:bodyPr/>
          <a:lstStyle/>
          <a:p>
            <a:pPr eaLnBrk="1" hangingPunct="1">
              <a:lnSpc>
                <a:spcPct val="90000"/>
              </a:lnSpc>
            </a:pPr>
            <a:r>
              <a:rPr lang="cs-CZ" sz="2400" b="1" smtClean="0"/>
              <a:t>Pravděpodobnost </a:t>
            </a:r>
            <a:r>
              <a:rPr lang="cs-CZ" sz="2400" smtClean="0"/>
              <a:t>= relativní četnost </a:t>
            </a:r>
            <a:br>
              <a:rPr lang="cs-CZ" sz="2400" smtClean="0"/>
            </a:br>
            <a:r>
              <a:rPr lang="cs-CZ" sz="2400" smtClean="0"/>
              <a:t>p = y/n </a:t>
            </a:r>
            <a:r>
              <a:rPr lang="cs-CZ" sz="1600" smtClean="0"/>
              <a:t>(po vynásobení 100 dostaneme </a:t>
            </a:r>
            <a:r>
              <a:rPr lang="cs-CZ" sz="1600" b="1" smtClean="0"/>
              <a:t>%</a:t>
            </a:r>
            <a:r>
              <a:rPr lang="cs-CZ" sz="1600" smtClean="0"/>
              <a:t>), např. podíl úspěšných chlapců je </a:t>
            </a:r>
            <a:br>
              <a:rPr lang="cs-CZ" sz="1600" smtClean="0"/>
            </a:br>
            <a:r>
              <a:rPr lang="cs-CZ" sz="1600" smtClean="0"/>
              <a:t>73/96 =0,76.</a:t>
            </a:r>
          </a:p>
          <a:p>
            <a:pPr eaLnBrk="1" hangingPunct="1">
              <a:lnSpc>
                <a:spcPct val="90000"/>
              </a:lnSpc>
              <a:buFontTx/>
              <a:buNone/>
            </a:pPr>
            <a:r>
              <a:rPr lang="cs-CZ" sz="2400" smtClean="0"/>
              <a:t>	Podmíněná střední hodnota </a:t>
            </a:r>
            <a:r>
              <a:rPr lang="el-GR" sz="2400" b="1" i="1" smtClean="0">
                <a:cs typeface="Arial" charset="0"/>
              </a:rPr>
              <a:t>π</a:t>
            </a:r>
          </a:p>
          <a:p>
            <a:pPr eaLnBrk="1" hangingPunct="1">
              <a:lnSpc>
                <a:spcPct val="90000"/>
              </a:lnSpc>
            </a:pPr>
            <a:r>
              <a:rPr lang="cs-CZ" sz="2400" b="1" smtClean="0"/>
              <a:t>Šance</a:t>
            </a:r>
            <a:r>
              <a:rPr lang="cs-CZ" sz="2400" smtClean="0"/>
              <a:t> je </a:t>
            </a:r>
            <a:r>
              <a:rPr lang="es-ES" sz="2400" smtClean="0"/>
              <a:t>podíl pravděpodobnosti, že</a:t>
            </a:r>
            <a:r>
              <a:rPr lang="cs-CZ" sz="2400" smtClean="0"/>
              <a:t> </a:t>
            </a:r>
            <a:r>
              <a:rPr lang="es-ES" sz="2400" smtClean="0"/>
              <a:t>Y = 1 a pravděpodobnosti, že Y ≠ 1</a:t>
            </a:r>
            <a:r>
              <a:rPr lang="cs-CZ" sz="2400" smtClean="0"/>
              <a:t>	</a:t>
            </a:r>
            <a:r>
              <a:rPr lang="cs-CZ" sz="1800" smtClean="0"/>
              <a:t>(neboli pravděpodobnostní poměr)</a:t>
            </a:r>
            <a:r>
              <a:rPr lang="cs-CZ" sz="2400" smtClean="0"/>
              <a:t/>
            </a:r>
            <a:br>
              <a:rPr lang="cs-CZ" sz="2400" smtClean="0"/>
            </a:br>
            <a:r>
              <a:rPr lang="es-ES" sz="2400" b="1" smtClean="0"/>
              <a:t>šance(</a:t>
            </a:r>
            <a:r>
              <a:rPr lang="es-ES" sz="2400" b="1" i="1" smtClean="0"/>
              <a:t>Y</a:t>
            </a:r>
            <a:r>
              <a:rPr lang="es-ES" sz="2400" b="1" smtClean="0"/>
              <a:t> = 1) = P(</a:t>
            </a:r>
            <a:r>
              <a:rPr lang="es-ES" sz="2400" b="1" i="1" smtClean="0"/>
              <a:t>Y</a:t>
            </a:r>
            <a:r>
              <a:rPr lang="es-ES" sz="2400" b="1" smtClean="0"/>
              <a:t> = 1) / [1 – P(</a:t>
            </a:r>
            <a:r>
              <a:rPr lang="es-ES" sz="2400" b="1" i="1" smtClean="0"/>
              <a:t>Y</a:t>
            </a:r>
            <a:r>
              <a:rPr lang="es-ES" sz="2400" b="1" smtClean="0"/>
              <a:t> = 1)]</a:t>
            </a:r>
            <a:r>
              <a:rPr lang="cs-CZ" sz="2400" b="1" smtClean="0"/>
              <a:t> </a:t>
            </a:r>
            <a:r>
              <a:rPr lang="cs-CZ" sz="1800" smtClean="0"/>
              <a:t>nebo</a:t>
            </a:r>
            <a:r>
              <a:rPr lang="cs-CZ" sz="2400" smtClean="0"/>
              <a:t> </a:t>
            </a:r>
            <a:r>
              <a:rPr lang="cs-CZ" sz="2400" b="1" smtClean="0"/>
              <a:t>C = p/(1-p) </a:t>
            </a:r>
            <a:br>
              <a:rPr lang="cs-CZ" sz="2400" b="1" smtClean="0"/>
            </a:br>
            <a:r>
              <a:rPr lang="cs-CZ" sz="1800" smtClean="0"/>
              <a:t>např. šance přijetí chlapců je 73/23=3,17  (přijetí dívek 15/11 =1,36)</a:t>
            </a:r>
            <a:r>
              <a:rPr lang="cs-CZ" sz="2400" smtClean="0"/>
              <a:t/>
            </a:r>
            <a:br>
              <a:rPr lang="cs-CZ" sz="2400" smtClean="0"/>
            </a:br>
            <a:r>
              <a:rPr lang="cs-CZ" sz="2400" smtClean="0"/>
              <a:t>→ </a:t>
            </a:r>
            <a:r>
              <a:rPr lang="cs-CZ" sz="2400" b="1" smtClean="0"/>
              <a:t>odhad pravděpodobnosti </a:t>
            </a:r>
            <a:r>
              <a:rPr lang="cs-CZ" sz="2400" smtClean="0"/>
              <a:t>přijetí na VŠ</a:t>
            </a:r>
          </a:p>
          <a:p>
            <a:pPr eaLnBrk="1" hangingPunct="1">
              <a:lnSpc>
                <a:spcPct val="90000"/>
              </a:lnSpc>
            </a:pPr>
            <a:r>
              <a:rPr lang="cs-CZ" sz="2400" b="1" smtClean="0"/>
              <a:t>Šance </a:t>
            </a:r>
            <a:r>
              <a:rPr lang="cs-CZ" sz="2400" smtClean="0"/>
              <a:t>ale má hodnoty od </a:t>
            </a:r>
            <a:r>
              <a:rPr lang="cs-CZ" sz="2400" b="1" smtClean="0"/>
              <a:t>0 </a:t>
            </a:r>
            <a:r>
              <a:rPr lang="cs-CZ" sz="2400" smtClean="0"/>
              <a:t>do </a:t>
            </a:r>
            <a:r>
              <a:rPr lang="cs-CZ" sz="2400" b="1" smtClean="0"/>
              <a:t>nekonečna</a:t>
            </a:r>
            <a:r>
              <a:rPr lang="cs-CZ" sz="2400" smtClean="0"/>
              <a:t>, což je značně nesymetrické,</a:t>
            </a:r>
            <a:r>
              <a:rPr lang="cs-CZ" sz="2400" b="1" smtClean="0"/>
              <a:t> </a:t>
            </a:r>
            <a:r>
              <a:rPr lang="cs-CZ" sz="2400" smtClean="0"/>
              <a:t>proto ji zlogaritmujeme na </a:t>
            </a:r>
          </a:p>
          <a:p>
            <a:pPr eaLnBrk="1" hangingPunct="1">
              <a:lnSpc>
                <a:spcPct val="90000"/>
              </a:lnSpc>
            </a:pPr>
            <a:r>
              <a:rPr lang="cs-CZ" sz="2400" b="1" smtClean="0"/>
              <a:t>Logit</a:t>
            </a:r>
            <a:r>
              <a:rPr lang="cs-CZ" sz="2400" smtClean="0"/>
              <a:t> = přirozený logaritmus šance (poměr výskytu) </a:t>
            </a:r>
          </a:p>
          <a:p>
            <a:pPr eaLnBrk="1" hangingPunct="1">
              <a:lnSpc>
                <a:spcPct val="90000"/>
              </a:lnSpc>
            </a:pPr>
            <a:r>
              <a:rPr lang="en-GB" sz="2400" smtClean="0"/>
              <a:t>Logit můžeme převést zpět </a:t>
            </a:r>
            <a:r>
              <a:rPr lang="en-GB" sz="2400" b="1" smtClean="0"/>
              <a:t>na šanci</a:t>
            </a:r>
            <a:r>
              <a:rPr lang="en-GB" sz="2400" smtClean="0"/>
              <a:t> pomocí </a:t>
            </a:r>
            <a:r>
              <a:rPr lang="cs-CZ" sz="2400" smtClean="0"/>
              <a:t/>
            </a:r>
            <a:br>
              <a:rPr lang="cs-CZ" sz="2400" smtClean="0"/>
            </a:br>
            <a:r>
              <a:rPr lang="en-GB" sz="2400" b="1" smtClean="0"/>
              <a:t>exponenciální</a:t>
            </a:r>
            <a:r>
              <a:rPr lang="en-GB" sz="2400" smtClean="0"/>
              <a:t> </a:t>
            </a:r>
            <a:r>
              <a:rPr lang="en-GB" sz="2400" b="1" smtClean="0"/>
              <a:t>funkce</a:t>
            </a:r>
            <a:r>
              <a:rPr lang="cs-CZ" sz="2400" smtClean="0"/>
              <a:t> </a:t>
            </a:r>
            <a:r>
              <a:rPr lang="en-GB" sz="2400" smtClean="0"/>
              <a:t>šance(</a:t>
            </a:r>
            <a:r>
              <a:rPr lang="en-GB" sz="2400" i="1" smtClean="0"/>
              <a:t>Y </a:t>
            </a:r>
            <a:r>
              <a:rPr lang="en-GB" sz="2400" smtClean="0"/>
              <a:t>= 1) = </a:t>
            </a:r>
            <a:r>
              <a:rPr lang="en-GB" sz="2400" b="1" smtClean="0"/>
              <a:t>exp[logit(</a:t>
            </a:r>
            <a:r>
              <a:rPr lang="en-GB" sz="2400" b="1" i="1" smtClean="0"/>
              <a:t>Y</a:t>
            </a:r>
            <a:r>
              <a:rPr lang="en-GB" sz="2400" b="1" smtClean="0"/>
              <a:t>)]</a:t>
            </a:r>
          </a:p>
          <a:p>
            <a:pPr eaLnBrk="1" hangingPunct="1">
              <a:lnSpc>
                <a:spcPct val="90000"/>
              </a:lnSpc>
            </a:pPr>
            <a:endParaRPr lang="en-GB" sz="2400" smtClean="0"/>
          </a:p>
          <a:p>
            <a:pPr eaLnBrk="1" hangingPunct="1">
              <a:lnSpc>
                <a:spcPct val="90000"/>
              </a:lnSpc>
            </a:pPr>
            <a:endParaRPr lang="en-GB" sz="2400" smtClean="0"/>
          </a:p>
        </p:txBody>
      </p:sp>
      <p:graphicFrame>
        <p:nvGraphicFramePr>
          <p:cNvPr id="14499" name="Group 163"/>
          <p:cNvGraphicFramePr>
            <a:graphicFrameLocks noGrp="1"/>
          </p:cNvGraphicFramePr>
          <p:nvPr/>
        </p:nvGraphicFramePr>
        <p:xfrm>
          <a:off x="1763713" y="765175"/>
          <a:ext cx="1828800" cy="914400"/>
        </p:xfrm>
        <a:graphic>
          <a:graphicData uri="http://schemas.openxmlformats.org/drawingml/2006/table">
            <a:tbl>
              <a:tblPr/>
              <a:tblGrid>
                <a:gridCol w="609600"/>
                <a:gridCol w="609600"/>
                <a:gridCol w="609600"/>
              </a:tblGrid>
              <a:tr h="28892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Arial" charset="0"/>
                          <a:cs typeface="Arial" charset="0"/>
                        </a:rPr>
                        <a:t> </a:t>
                      </a:r>
                      <a:endParaRPr kumimoji="0" lang="en-GB"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Arial" charset="0"/>
                          <a:cs typeface="Arial" charset="0"/>
                        </a:rPr>
                        <a:t>ano</a:t>
                      </a:r>
                      <a:endParaRPr kumimoji="0" lang="en-GB"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Arial" charset="0"/>
                          <a:cs typeface="Arial" charset="0"/>
                        </a:rPr>
                        <a:t>ne</a:t>
                      </a:r>
                      <a:endParaRPr kumimoji="0" lang="en-GB"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Arial" charset="0"/>
                          <a:cs typeface="Arial" charset="0"/>
                        </a:rPr>
                        <a:t>ano</a:t>
                      </a:r>
                      <a:endParaRPr kumimoji="0" lang="en-GB"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cs-CZ" sz="1400" b="0" i="0" u="none" strike="noStrike" cap="none" normalizeH="0" baseline="0" smtClean="0">
                          <a:ln>
                            <a:noFill/>
                          </a:ln>
                          <a:solidFill>
                            <a:schemeClr val="tx1"/>
                          </a:solidFill>
                          <a:effectLst/>
                          <a:latin typeface="Arial" charset="0"/>
                          <a:cs typeface="Arial" charset="0"/>
                        </a:rPr>
                        <a:t>a</a:t>
                      </a:r>
                      <a:endParaRPr kumimoji="0" lang="en-GB"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Arial" charset="0"/>
                          <a:cs typeface="Arial" charset="0"/>
                        </a:rPr>
                        <a:t>b</a:t>
                      </a:r>
                      <a:endParaRPr kumimoji="0" lang="en-GB"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Arial" charset="0"/>
                          <a:cs typeface="Arial" charset="0"/>
                        </a:rPr>
                        <a:t>ne</a:t>
                      </a:r>
                      <a:endParaRPr kumimoji="0" lang="en-GB"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cs-CZ" sz="1400" b="0" i="0" u="none" strike="noStrike" cap="none" normalizeH="0" baseline="0" smtClean="0">
                          <a:ln>
                            <a:noFill/>
                          </a:ln>
                          <a:solidFill>
                            <a:schemeClr val="tx1"/>
                          </a:solidFill>
                          <a:effectLst/>
                          <a:latin typeface="Arial" charset="0"/>
                          <a:cs typeface="Arial" charset="0"/>
                        </a:rPr>
                        <a:t>c</a:t>
                      </a:r>
                      <a:endParaRPr kumimoji="0" lang="en-GB"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Arial" charset="0"/>
                          <a:cs typeface="Arial" charset="0"/>
                        </a:rPr>
                        <a:t>d</a:t>
                      </a:r>
                      <a:endParaRPr kumimoji="0" lang="en-GB"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14491" name="Group 155"/>
          <p:cNvGraphicFramePr>
            <a:graphicFrameLocks noGrp="1"/>
          </p:cNvGraphicFramePr>
          <p:nvPr/>
        </p:nvGraphicFramePr>
        <p:xfrm>
          <a:off x="5795963" y="620713"/>
          <a:ext cx="2808287" cy="1017588"/>
        </p:xfrm>
        <a:graphic>
          <a:graphicData uri="http://schemas.openxmlformats.org/drawingml/2006/table">
            <a:tbl>
              <a:tblPr/>
              <a:tblGrid>
                <a:gridCol w="801687"/>
                <a:gridCol w="668338"/>
                <a:gridCol w="669925"/>
                <a:gridCol w="668337"/>
              </a:tblGrid>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charset="0"/>
                          <a:cs typeface="Arial" charset="0"/>
                        </a:rPr>
                        <a:t> </a:t>
                      </a:r>
                      <a:endParaRPr kumimoji="0" lang="en-GB"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charset="0"/>
                          <a:cs typeface="Arial" charset="0"/>
                        </a:rPr>
                        <a:t>chlapec</a:t>
                      </a:r>
                      <a:endParaRPr kumimoji="0" lang="en-GB"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charset="0"/>
                          <a:cs typeface="Arial" charset="0"/>
                        </a:rPr>
                        <a:t>dívka</a:t>
                      </a:r>
                      <a:endParaRPr kumimoji="0" lang="en-GB"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GB" sz="1000" b="0" i="1" u="none" strike="noStrike" cap="none" normalizeH="0" baseline="0" smtClean="0">
                          <a:ln>
                            <a:noFill/>
                          </a:ln>
                          <a:solidFill>
                            <a:schemeClr val="tx1"/>
                          </a:solidFill>
                          <a:effectLst/>
                          <a:latin typeface="Arial" charset="0"/>
                          <a:cs typeface="Arial" charset="0"/>
                        </a:rPr>
                        <a:t>celkem</a:t>
                      </a:r>
                      <a:endParaRPr kumimoji="0" lang="en-GB"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charset="0"/>
                          <a:cs typeface="Arial" charset="0"/>
                        </a:rPr>
                        <a:t>úspěch</a:t>
                      </a:r>
                      <a:endParaRPr kumimoji="0" lang="en-GB"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charset="0"/>
                          <a:cs typeface="Arial" charset="0"/>
                        </a:rPr>
                        <a:t>73</a:t>
                      </a:r>
                      <a:endParaRPr kumimoji="0" lang="en-GB"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charset="0"/>
                          <a:cs typeface="Arial" charset="0"/>
                        </a:rPr>
                        <a:t>15</a:t>
                      </a:r>
                      <a:endParaRPr kumimoji="0" lang="en-GB"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charset="0"/>
                          <a:cs typeface="Arial" charset="0"/>
                        </a:rPr>
                        <a:t>88</a:t>
                      </a:r>
                      <a:endParaRPr kumimoji="0" lang="en-GB"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416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charset="0"/>
                          <a:cs typeface="Arial" charset="0"/>
                        </a:rPr>
                        <a:t>neúspěch</a:t>
                      </a:r>
                      <a:endParaRPr kumimoji="0" lang="en-GB"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charset="0"/>
                          <a:cs typeface="Arial" charset="0"/>
                        </a:rPr>
                        <a:t>23</a:t>
                      </a:r>
                      <a:endParaRPr kumimoji="0" lang="en-GB"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charset="0"/>
                          <a:cs typeface="Arial" charset="0"/>
                        </a:rPr>
                        <a:t>11</a:t>
                      </a:r>
                      <a:endParaRPr kumimoji="0" lang="en-GB"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charset="0"/>
                          <a:cs typeface="Arial" charset="0"/>
                        </a:rPr>
                        <a:t>34</a:t>
                      </a:r>
                      <a:endParaRPr kumimoji="0" lang="en-GB"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GB" sz="1000" b="0" i="1" u="none" strike="noStrike" cap="none" normalizeH="0" baseline="0" smtClean="0">
                          <a:ln>
                            <a:noFill/>
                          </a:ln>
                          <a:solidFill>
                            <a:schemeClr val="tx1"/>
                          </a:solidFill>
                          <a:effectLst/>
                          <a:latin typeface="Arial" charset="0"/>
                          <a:cs typeface="Arial" charset="0"/>
                        </a:rPr>
                        <a:t>celkem</a:t>
                      </a:r>
                      <a:endParaRPr kumimoji="0" lang="en-GB"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charset="0"/>
                          <a:cs typeface="Arial" charset="0"/>
                        </a:rPr>
                        <a:t>96</a:t>
                      </a:r>
                      <a:endParaRPr kumimoji="0" lang="en-GB"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charset="0"/>
                          <a:cs typeface="Arial" charset="0"/>
                        </a:rPr>
                        <a:t>26</a:t>
                      </a:r>
                      <a:endParaRPr kumimoji="0" lang="en-GB"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charset="0"/>
                          <a:cs typeface="Arial" charset="0"/>
                        </a:rPr>
                        <a:t>122</a:t>
                      </a:r>
                      <a:endParaRPr kumimoji="0" lang="en-GB"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pic>
        <p:nvPicPr>
          <p:cNvPr id="10289" name="Picture 156"/>
          <p:cNvPicPr>
            <a:picLocks noChangeAspect="1" noChangeArrowheads="1"/>
          </p:cNvPicPr>
          <p:nvPr/>
        </p:nvPicPr>
        <p:blipFill>
          <a:blip r:embed="rId2">
            <a:extLst>
              <a:ext uri="{28A0092B-C50C-407E-A947-70E740481C1C}">
                <a14:useLocalDpi xmlns:a14="http://schemas.microsoft.com/office/drawing/2010/main" val="0"/>
              </a:ext>
            </a:extLst>
          </a:blip>
          <a:srcRect l="27541" r="29105"/>
          <a:stretch>
            <a:fillRect/>
          </a:stretch>
        </p:blipFill>
        <p:spPr bwMode="auto">
          <a:xfrm>
            <a:off x="7740650" y="5229225"/>
            <a:ext cx="1150938" cy="862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274638"/>
            <a:ext cx="8229600" cy="561975"/>
          </a:xfrm>
        </p:spPr>
        <p:txBody>
          <a:bodyPr/>
          <a:lstStyle/>
          <a:p>
            <a:pPr eaLnBrk="1" hangingPunct="1"/>
            <a:r>
              <a:rPr lang="cs-CZ" sz="3200" b="1" dirty="0" smtClean="0"/>
              <a:t>Logistická funkce, </a:t>
            </a:r>
            <a:r>
              <a:rPr lang="cs-CZ" sz="3200" b="1" dirty="0" err="1" smtClean="0"/>
              <a:t>Logitová</a:t>
            </a:r>
            <a:r>
              <a:rPr lang="cs-CZ" sz="3200" b="1" dirty="0" smtClean="0"/>
              <a:t> transformace</a:t>
            </a:r>
          </a:p>
        </p:txBody>
      </p:sp>
      <p:sp>
        <p:nvSpPr>
          <p:cNvPr id="11267" name="AutoShape 3"/>
          <p:cNvSpPr>
            <a:spLocks noGrp="1" noChangeAspect="1" noChangeArrowheads="1"/>
          </p:cNvSpPr>
          <p:nvPr>
            <p:ph type="body" idx="1"/>
          </p:nvPr>
        </p:nvSpPr>
        <p:spPr>
          <a:xfrm>
            <a:off x="179388" y="1600200"/>
            <a:ext cx="4392612" cy="4525963"/>
          </a:xfrm>
        </p:spPr>
        <p:txBody>
          <a:bodyPr/>
          <a:lstStyle/>
          <a:p>
            <a:pPr eaLnBrk="1" hangingPunct="1">
              <a:lnSpc>
                <a:spcPct val="80000"/>
              </a:lnSpc>
            </a:pPr>
            <a:r>
              <a:rPr lang="cs-CZ" sz="2400" dirty="0" smtClean="0"/>
              <a:t>Zjišťujeme zda událost (jev) nastala nebo ne → zda nastala či nikoliv odhadujeme z dichotomické hodnoty závislé proměnné, </a:t>
            </a:r>
          </a:p>
          <a:p>
            <a:pPr eaLnBrk="1" hangingPunct="1">
              <a:lnSpc>
                <a:spcPct val="80000"/>
              </a:lnSpc>
            </a:pPr>
            <a:r>
              <a:rPr lang="cs-CZ" sz="2400" dirty="0" smtClean="0"/>
              <a:t>Je-li predikovaná pravděpodobnost &gt; 0,5 pak se událost stala, je-li &lt; 0,5 pak se nestala,</a:t>
            </a:r>
          </a:p>
          <a:p>
            <a:pPr eaLnBrk="1" hangingPunct="1">
              <a:lnSpc>
                <a:spcPct val="80000"/>
              </a:lnSpc>
            </a:pPr>
            <a:r>
              <a:rPr lang="cs-CZ" sz="2400" dirty="0" smtClean="0"/>
              <a:t>Musíme ale nejprve provést </a:t>
            </a:r>
            <a:r>
              <a:rPr lang="cs-CZ" sz="2400" b="1" dirty="0" err="1" smtClean="0"/>
              <a:t>logitovou</a:t>
            </a:r>
            <a:r>
              <a:rPr lang="cs-CZ" sz="2400" b="1" dirty="0" smtClean="0"/>
              <a:t> transformaci </a:t>
            </a:r>
            <a:br>
              <a:rPr lang="cs-CZ" sz="2400" b="1" dirty="0" smtClean="0"/>
            </a:br>
            <a:r>
              <a:rPr lang="cs-CZ" sz="2400" dirty="0" smtClean="0"/>
              <a:t>→ regresní koeficienty mají jiný význam než v lineární regresi metrické proměnné</a:t>
            </a:r>
            <a:endParaRPr lang="en-GB" sz="2400" dirty="0" smtClean="0"/>
          </a:p>
        </p:txBody>
      </p:sp>
      <p:pic>
        <p:nvPicPr>
          <p:cNvPr id="11268"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59338" y="2420938"/>
            <a:ext cx="3673475" cy="2668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269" name="Text Box 6"/>
          <p:cNvSpPr txBox="1">
            <a:spLocks noChangeArrowheads="1"/>
          </p:cNvSpPr>
          <p:nvPr/>
        </p:nvSpPr>
        <p:spPr bwMode="auto">
          <a:xfrm>
            <a:off x="4356100" y="6613525"/>
            <a:ext cx="46085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cs-CZ" sz="1000"/>
              <a:t>Zdroj: Pecáková 2007: 88] a [Řeháková 2000]</a:t>
            </a:r>
            <a:endParaRPr lang="en-GB" sz="1000"/>
          </a:p>
        </p:txBody>
      </p:sp>
      <p:sp>
        <p:nvSpPr>
          <p:cNvPr id="11270" name="Rectangle 8"/>
          <p:cNvSpPr>
            <a:spLocks noChangeArrowheads="1"/>
          </p:cNvSpPr>
          <p:nvPr/>
        </p:nvSpPr>
        <p:spPr bwMode="auto">
          <a:xfrm>
            <a:off x="4932363" y="5229225"/>
            <a:ext cx="4211637"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cs-CZ" b="1"/>
              <a:t>Regresní rovnice</a:t>
            </a:r>
            <a:r>
              <a:rPr lang="cs-CZ"/>
              <a:t> pro transformovanou šanci na logit je</a:t>
            </a:r>
          </a:p>
          <a:p>
            <a:r>
              <a:rPr lang="en-GB" sz="2000" b="1"/>
              <a:t>logit(</a:t>
            </a:r>
            <a:r>
              <a:rPr lang="en-GB" sz="2000" b="1" i="1"/>
              <a:t>Y</a:t>
            </a:r>
            <a:r>
              <a:rPr lang="en-GB" sz="2000" b="1"/>
              <a:t>) = α + β</a:t>
            </a:r>
            <a:r>
              <a:rPr lang="en-GB" sz="2000" b="1" baseline="-25000"/>
              <a:t>1</a:t>
            </a:r>
            <a:r>
              <a:rPr lang="en-GB" sz="2000" b="1" i="1"/>
              <a:t>X</a:t>
            </a:r>
            <a:r>
              <a:rPr lang="en-GB" sz="2000" b="1" baseline="-25000"/>
              <a:t>1</a:t>
            </a:r>
            <a:r>
              <a:rPr lang="en-GB" sz="2000" b="1"/>
              <a:t> + … + β</a:t>
            </a:r>
            <a:r>
              <a:rPr lang="en-GB" sz="2000" b="1" baseline="-25000"/>
              <a:t>K</a:t>
            </a:r>
            <a:r>
              <a:rPr lang="en-GB" sz="2000" b="1" i="1"/>
              <a:t>X</a:t>
            </a:r>
            <a:r>
              <a:rPr lang="en-GB" sz="2000" b="1" baseline="-25000"/>
              <a:t>K</a:t>
            </a:r>
          </a:p>
        </p:txBody>
      </p:sp>
      <p:sp>
        <p:nvSpPr>
          <p:cNvPr id="11271" name="Text Box 9"/>
          <p:cNvSpPr txBox="1">
            <a:spLocks noChangeArrowheads="1"/>
          </p:cNvSpPr>
          <p:nvPr/>
        </p:nvSpPr>
        <p:spPr bwMode="auto">
          <a:xfrm>
            <a:off x="4859338" y="981075"/>
            <a:ext cx="3889375"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cs-CZ" b="1"/>
              <a:t>Logistická regresní funkce - regresní funkce s logitovou transformací </a:t>
            </a:r>
            <a:r>
              <a:rPr lang="en-GB" b="1"/>
              <a:t>π</a:t>
            </a:r>
          </a:p>
        </p:txBody>
      </p:sp>
      <p:pic>
        <p:nvPicPr>
          <p:cNvPr id="11272"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7050" y="1638300"/>
            <a:ext cx="2016125" cy="655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273" name="Rectangle 12"/>
          <p:cNvSpPr>
            <a:spLocks noChangeArrowheads="1"/>
          </p:cNvSpPr>
          <p:nvPr/>
        </p:nvSpPr>
        <p:spPr bwMode="auto">
          <a:xfrm>
            <a:off x="5076825" y="2133600"/>
            <a:ext cx="21272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sz="1600"/>
              <a:t>Příklad takové funkce</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endParaRPr lang="cs-CZ" smtClean="0"/>
          </a:p>
        </p:txBody>
      </p:sp>
      <p:sp>
        <p:nvSpPr>
          <p:cNvPr id="13315" name="AutoShape 3"/>
          <p:cNvSpPr>
            <a:spLocks noGrp="1" noChangeAspect="1" noChangeArrowheads="1"/>
          </p:cNvSpPr>
          <p:nvPr>
            <p:ph type="body" idx="1"/>
          </p:nvPr>
        </p:nvSpPr>
        <p:spPr/>
        <p:txBody>
          <a:bodyPr/>
          <a:lstStyle/>
          <a:p>
            <a:pPr eaLnBrk="1" hangingPunct="1"/>
            <a:r>
              <a:rPr lang="cs-CZ" smtClean="0"/>
              <a:t>Rovnice LOGREG</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cs-CZ" sz="3600" b="1" smtClean="0"/>
              <a:t>Vícenásobný logistický regresní model</a:t>
            </a:r>
            <a:endParaRPr lang="en-GB" sz="3600" b="1" smtClean="0"/>
          </a:p>
        </p:txBody>
      </p:sp>
      <p:sp>
        <p:nvSpPr>
          <p:cNvPr id="14339" name="Rectangle 3"/>
          <p:cNvSpPr>
            <a:spLocks noGrp="1" noChangeArrowheads="1"/>
          </p:cNvSpPr>
          <p:nvPr>
            <p:ph type="body" idx="1"/>
          </p:nvPr>
        </p:nvSpPr>
        <p:spPr/>
        <p:txBody>
          <a:bodyPr/>
          <a:lstStyle/>
          <a:p>
            <a:pPr eaLnBrk="1" hangingPunct="1"/>
            <a:r>
              <a:rPr lang="cs-CZ" smtClean="0"/>
              <a:t>Logaritmus pravděpodobnostního poměru ln(L</a:t>
            </a:r>
            <a:r>
              <a:rPr lang="cs-CZ" baseline="-25000" smtClean="0"/>
              <a:t>1</a:t>
            </a:r>
            <a:r>
              <a:rPr lang="cs-CZ" smtClean="0"/>
              <a:t>/L</a:t>
            </a:r>
            <a:r>
              <a:rPr lang="cs-CZ" baseline="-25000" smtClean="0"/>
              <a:t>0</a:t>
            </a:r>
            <a:r>
              <a:rPr lang="cs-CZ" smtClean="0"/>
              <a:t>) je lineární funkcí nezávislých proměnných.</a:t>
            </a:r>
          </a:p>
          <a:p>
            <a:pPr eaLnBrk="1" hangingPunct="1"/>
            <a:r>
              <a:rPr lang="cs-CZ" smtClean="0"/>
              <a:t>Předpoklady o rozdělení nezávislých proměnných nejsou: mohou být kategoriální - diskrétní (faktory) nebo číselné – spojité (prediktory).</a:t>
            </a:r>
          </a:p>
          <a:p>
            <a:pPr eaLnBrk="1" hangingPunct="1"/>
            <a:endParaRPr lang="cs-CZ" smtClean="0"/>
          </a:p>
          <a:p>
            <a:pPr eaLnBrk="1" hangingPunct="1"/>
            <a:endParaRPr lang="cs-CZ" smtClean="0"/>
          </a:p>
          <a:p>
            <a:pPr eaLnBrk="1" hangingPunct="1"/>
            <a:endParaRPr lang="en-GB" baseline="-2500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cs-CZ" smtClean="0"/>
              <a:t>Logistický model – cut off</a:t>
            </a:r>
          </a:p>
        </p:txBody>
      </p:sp>
      <p:sp>
        <p:nvSpPr>
          <p:cNvPr id="15363" name="Rectangle 3"/>
          <p:cNvSpPr>
            <a:spLocks noGrp="1" noChangeArrowheads="1"/>
          </p:cNvSpPr>
          <p:nvPr>
            <p:ph type="body" idx="1"/>
          </p:nvPr>
        </p:nvSpPr>
        <p:spPr/>
        <p:txBody>
          <a:bodyPr/>
          <a:lstStyle/>
          <a:p>
            <a:pPr eaLnBrk="1" hangingPunct="1"/>
            <a:r>
              <a:rPr lang="cs-CZ" smtClean="0"/>
              <a:t>Nev</a:t>
            </a:r>
            <a:r>
              <a:rPr lang="en-US" smtClean="0"/>
              <a:t>hodn</a:t>
            </a:r>
            <a:r>
              <a:rPr lang="cs-CZ" smtClean="0"/>
              <a:t>ý				vhodný</a:t>
            </a:r>
          </a:p>
        </p:txBody>
      </p:sp>
      <p:pic>
        <p:nvPicPr>
          <p:cNvPr id="1536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0888" y="2133600"/>
            <a:ext cx="7640637" cy="3668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365" name="Text Box 5"/>
          <p:cNvSpPr txBox="1">
            <a:spLocks noChangeArrowheads="1"/>
          </p:cNvSpPr>
          <p:nvPr/>
        </p:nvSpPr>
        <p:spPr bwMode="auto">
          <a:xfrm>
            <a:off x="900113" y="6205538"/>
            <a:ext cx="7777162"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cs-CZ"/>
              <a:t>Lze nastavit v LogReg pomocí „cut off“</a:t>
            </a:r>
          </a:p>
        </p:txBody>
      </p:sp>
      <p:sp>
        <p:nvSpPr>
          <p:cNvPr id="15366" name="TextovéPole 1"/>
          <p:cNvSpPr txBox="1">
            <a:spLocks noChangeArrowheads="1"/>
          </p:cNvSpPr>
          <p:nvPr/>
        </p:nvSpPr>
        <p:spPr bwMode="auto">
          <a:xfrm>
            <a:off x="900112" y="5802313"/>
            <a:ext cx="51840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cs-CZ" dirty="0" smtClean="0"/>
              <a:t>→ Nedostatečně diskriminuje hodnoty v datech</a:t>
            </a:r>
            <a:endParaRPr lang="cs-CZ" dirty="0"/>
          </a:p>
        </p:txBody>
      </p:sp>
      <p:sp>
        <p:nvSpPr>
          <p:cNvPr id="2" name="TextovéPole 1"/>
          <p:cNvSpPr txBox="1"/>
          <p:nvPr/>
        </p:nvSpPr>
        <p:spPr>
          <a:xfrm>
            <a:off x="6372200" y="5987256"/>
            <a:ext cx="2160240" cy="246221"/>
          </a:xfrm>
          <a:prstGeom prst="rect">
            <a:avLst/>
          </a:prstGeom>
          <a:noFill/>
        </p:spPr>
        <p:txBody>
          <a:bodyPr wrap="square" rtlCol="0">
            <a:spAutoFit/>
          </a:bodyPr>
          <a:lstStyle/>
          <a:p>
            <a:r>
              <a:rPr lang="cs-CZ" sz="1000" dirty="0" smtClean="0"/>
              <a:t>Zdroj: [Meloun</a:t>
            </a:r>
            <a:r>
              <a:rPr lang="cs-CZ" sz="1000" dirty="0"/>
              <a:t>, </a:t>
            </a:r>
            <a:r>
              <a:rPr lang="cs-CZ" sz="1000" dirty="0" err="1" smtClean="0"/>
              <a:t>Militský</a:t>
            </a:r>
            <a:r>
              <a:rPr lang="cs-CZ" sz="1000" dirty="0"/>
              <a:t>, </a:t>
            </a:r>
            <a:r>
              <a:rPr lang="cs-CZ" sz="1000" dirty="0" err="1" smtClean="0"/>
              <a:t>Hill</a:t>
            </a:r>
            <a:r>
              <a:rPr lang="cs-CZ" sz="1000" dirty="0"/>
              <a:t>. </a:t>
            </a:r>
            <a:r>
              <a:rPr lang="cs-CZ" sz="1000" dirty="0" smtClean="0"/>
              <a:t>2005]</a:t>
            </a:r>
            <a:endParaRPr lang="cs-CZ" sz="10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57200" y="21382"/>
            <a:ext cx="8229600" cy="648072"/>
          </a:xfrm>
        </p:spPr>
        <p:txBody>
          <a:bodyPr/>
          <a:lstStyle/>
          <a:p>
            <a:pPr eaLnBrk="1" hangingPunct="1"/>
            <a:r>
              <a:rPr lang="cs-CZ" sz="4000" dirty="0" smtClean="0"/>
              <a:t>Interpretace regresních koeficientů</a:t>
            </a:r>
            <a:endParaRPr lang="en-GB" sz="4000" dirty="0" smtClean="0"/>
          </a:p>
        </p:txBody>
      </p:sp>
      <p:sp>
        <p:nvSpPr>
          <p:cNvPr id="16387" name="Rectangle 3"/>
          <p:cNvSpPr>
            <a:spLocks noGrp="1" noChangeArrowheads="1"/>
          </p:cNvSpPr>
          <p:nvPr>
            <p:ph type="body" idx="1"/>
          </p:nvPr>
        </p:nvSpPr>
        <p:spPr>
          <a:xfrm>
            <a:off x="179512" y="620688"/>
            <a:ext cx="8928992" cy="5976664"/>
          </a:xfrm>
        </p:spPr>
        <p:txBody>
          <a:bodyPr/>
          <a:lstStyle/>
          <a:p>
            <a:pPr eaLnBrk="1" hangingPunct="1">
              <a:lnSpc>
                <a:spcPct val="80000"/>
              </a:lnSpc>
            </a:pPr>
            <a:r>
              <a:rPr lang="cs-CZ" sz="2600" dirty="0" smtClean="0"/>
              <a:t>Máme možnost buď interpretovat regresní koeficient </a:t>
            </a:r>
            <a:r>
              <a:rPr lang="cs-CZ" sz="2600" b="1" dirty="0" smtClean="0"/>
              <a:t>b </a:t>
            </a:r>
            <a:r>
              <a:rPr lang="cs-CZ" sz="2600" dirty="0" smtClean="0"/>
              <a:t>tj. </a:t>
            </a:r>
            <a:r>
              <a:rPr lang="cs-CZ" sz="2600" b="1" dirty="0" err="1" smtClean="0"/>
              <a:t>logit</a:t>
            </a:r>
            <a:r>
              <a:rPr lang="cs-CZ" sz="2600" dirty="0" smtClean="0"/>
              <a:t>, ten je ale vyjádřen v logaritmech, proto někdy je transformujeme zpět na</a:t>
            </a:r>
            <a:r>
              <a:rPr lang="cs-CZ" sz="2600" b="1" dirty="0" smtClean="0"/>
              <a:t> šanci (</a:t>
            </a:r>
            <a:r>
              <a:rPr lang="cs-CZ" sz="2600" b="1" dirty="0" err="1" smtClean="0"/>
              <a:t>exp</a:t>
            </a:r>
            <a:r>
              <a:rPr lang="cs-CZ" sz="2600" b="1" dirty="0" smtClean="0"/>
              <a:t>(b</a:t>
            </a:r>
            <a:r>
              <a:rPr lang="cs-CZ" sz="2600" b="1" dirty="0" smtClean="0"/>
              <a:t>)) </a:t>
            </a:r>
            <a:r>
              <a:rPr lang="cs-CZ" sz="2600" dirty="0" smtClean="0"/>
              <a:t>Poměrům šancí (OR) lidé lépe rozumí, ale ani to není úplně bez problémů (k OR viz výše).</a:t>
            </a:r>
            <a:endParaRPr lang="cs-CZ" sz="2600" dirty="0" smtClean="0"/>
          </a:p>
          <a:p>
            <a:pPr eaLnBrk="1" hangingPunct="1">
              <a:lnSpc>
                <a:spcPct val="80000"/>
              </a:lnSpc>
            </a:pPr>
            <a:r>
              <a:rPr lang="cs-CZ" sz="2600" b="1" dirty="0" err="1" smtClean="0"/>
              <a:t>Logit</a:t>
            </a:r>
            <a:r>
              <a:rPr lang="cs-CZ" sz="2600" dirty="0" smtClean="0"/>
              <a:t>: Kladné hodnoty </a:t>
            </a:r>
            <a:r>
              <a:rPr lang="cs-CZ" sz="2600" dirty="0" err="1" smtClean="0"/>
              <a:t>b</a:t>
            </a:r>
            <a:r>
              <a:rPr lang="cs-CZ" sz="2600" baseline="-25000" dirty="0" err="1" smtClean="0"/>
              <a:t>i</a:t>
            </a:r>
            <a:r>
              <a:rPr lang="cs-CZ" sz="2600" dirty="0" smtClean="0"/>
              <a:t> zvyšují pravděpodobnost </a:t>
            </a:r>
            <a:r>
              <a:rPr lang="cs-CZ" sz="2600" dirty="0" smtClean="0"/>
              <a:t>jevu </a:t>
            </a:r>
            <a:r>
              <a:rPr lang="cs-CZ" sz="2600" dirty="0" smtClean="0"/>
              <a:t>L</a:t>
            </a:r>
            <a:r>
              <a:rPr lang="cs-CZ" sz="2600" baseline="-25000" dirty="0" smtClean="0"/>
              <a:t>1</a:t>
            </a:r>
            <a:r>
              <a:rPr lang="cs-CZ" sz="2600" dirty="0" smtClean="0"/>
              <a:t> ; záporné snižují</a:t>
            </a:r>
          </a:p>
          <a:p>
            <a:pPr eaLnBrk="1" hangingPunct="1">
              <a:lnSpc>
                <a:spcPct val="80000"/>
              </a:lnSpc>
            </a:pPr>
            <a:r>
              <a:rPr lang="cs-CZ" sz="2600" dirty="0" smtClean="0"/>
              <a:t>Logistický koeficient (</a:t>
            </a:r>
            <a:r>
              <a:rPr lang="cs-CZ" sz="2600" dirty="0" err="1" smtClean="0"/>
              <a:t>logit</a:t>
            </a:r>
            <a:r>
              <a:rPr lang="cs-CZ" sz="2600" dirty="0" smtClean="0"/>
              <a:t>) </a:t>
            </a:r>
            <a:r>
              <a:rPr lang="cs-CZ" sz="2600" dirty="0" smtClean="0"/>
              <a:t>β</a:t>
            </a:r>
            <a:r>
              <a:rPr lang="cs-CZ" sz="2600" baseline="-25000" dirty="0" smtClean="0"/>
              <a:t>k</a:t>
            </a:r>
            <a:r>
              <a:rPr lang="cs-CZ" sz="2600" dirty="0" smtClean="0"/>
              <a:t> lze interpretovat jako </a:t>
            </a:r>
            <a:r>
              <a:rPr lang="cs-CZ" sz="2600" i="1" dirty="0" smtClean="0"/>
              <a:t>změnu </a:t>
            </a:r>
            <a:r>
              <a:rPr lang="cs-CZ" sz="2600" i="1" dirty="0" err="1" smtClean="0"/>
              <a:t>logitu</a:t>
            </a:r>
            <a:r>
              <a:rPr lang="cs-CZ" sz="2600" i="1" dirty="0" smtClean="0"/>
              <a:t> </a:t>
            </a:r>
            <a:r>
              <a:rPr lang="cs-CZ" sz="2600" dirty="0" smtClean="0"/>
              <a:t>spojenou s jednotkovou změnou hodnoty nezávislé proměnné </a:t>
            </a:r>
            <a:r>
              <a:rPr lang="cs-CZ" sz="2600" i="1" dirty="0" err="1" smtClean="0"/>
              <a:t>X</a:t>
            </a:r>
            <a:r>
              <a:rPr lang="cs-CZ" sz="2600" dirty="0" err="1" smtClean="0"/>
              <a:t>k</a:t>
            </a:r>
            <a:r>
              <a:rPr lang="cs-CZ" sz="2600" dirty="0" smtClean="0"/>
              <a:t> za předpokladu, že </a:t>
            </a:r>
            <a:r>
              <a:rPr lang="cs-CZ" sz="2600" dirty="0" smtClean="0"/>
              <a:t>hodnoty ostatních </a:t>
            </a:r>
            <a:r>
              <a:rPr lang="cs-CZ" sz="2600" dirty="0" smtClean="0"/>
              <a:t>nezávislých proměnných se </a:t>
            </a:r>
            <a:r>
              <a:rPr lang="cs-CZ" sz="2600" dirty="0" smtClean="0"/>
              <a:t>nezmění.</a:t>
            </a:r>
            <a:endParaRPr lang="cs-CZ" sz="2600" dirty="0" smtClean="0"/>
          </a:p>
          <a:p>
            <a:pPr eaLnBrk="1" hangingPunct="1">
              <a:lnSpc>
                <a:spcPct val="80000"/>
              </a:lnSpc>
            </a:pPr>
            <a:r>
              <a:rPr lang="cs-CZ" sz="2600" dirty="0" smtClean="0"/>
              <a:t>Ale pozor, u spojitých nezávislých proměnných záleží na jejich </a:t>
            </a:r>
            <a:r>
              <a:rPr lang="cs-CZ" sz="2600" dirty="0" smtClean="0"/>
              <a:t>konkrétní hodnotě (→ multiplikativní </a:t>
            </a:r>
            <a:r>
              <a:rPr lang="cs-CZ" sz="2600" dirty="0" smtClean="0"/>
              <a:t>efekt</a:t>
            </a:r>
            <a:r>
              <a:rPr lang="cs-CZ" sz="2600" dirty="0" smtClean="0"/>
              <a:t>).</a:t>
            </a:r>
          </a:p>
          <a:p>
            <a:pPr eaLnBrk="1" hangingPunct="1">
              <a:lnSpc>
                <a:spcPct val="80000"/>
              </a:lnSpc>
            </a:pPr>
            <a:r>
              <a:rPr lang="cs-CZ" sz="2600" dirty="0" smtClean="0"/>
              <a:t>Jenže je tady problém interpretace a tedy pro čtenáře:</a:t>
            </a:r>
            <a:br>
              <a:rPr lang="cs-CZ" sz="2600" dirty="0" smtClean="0"/>
            </a:br>
            <a:r>
              <a:rPr lang="cs-CZ" sz="2600" dirty="0" smtClean="0"/>
              <a:t>Jak si konkrétně přestavit, co je to ta „</a:t>
            </a:r>
            <a:r>
              <a:rPr lang="cs-CZ" sz="2600" i="1" dirty="0" smtClean="0"/>
              <a:t>změna </a:t>
            </a:r>
            <a:r>
              <a:rPr lang="cs-CZ" sz="2600" i="1" dirty="0" err="1" smtClean="0"/>
              <a:t>logitu</a:t>
            </a:r>
            <a:r>
              <a:rPr lang="cs-CZ" sz="2600" dirty="0" smtClean="0"/>
              <a:t>“.</a:t>
            </a:r>
          </a:p>
          <a:p>
            <a:pPr eaLnBrk="1" hangingPunct="1">
              <a:lnSpc>
                <a:spcPct val="80000"/>
              </a:lnSpc>
            </a:pPr>
            <a:r>
              <a:rPr lang="cs-CZ" sz="2600" dirty="0" smtClean="0"/>
              <a:t>Proto někdy používáme ke sdělení výsledků </a:t>
            </a:r>
            <a:r>
              <a:rPr lang="cs-CZ" sz="2600" b="1" dirty="0" smtClean="0"/>
              <a:t>predikované hodnoty</a:t>
            </a:r>
            <a:r>
              <a:rPr lang="cs-CZ" sz="2600" dirty="0" smtClean="0"/>
              <a:t> anebo </a:t>
            </a:r>
            <a:r>
              <a:rPr lang="cs-CZ" sz="2600" b="1" dirty="0" smtClean="0"/>
              <a:t>marginální efekty </a:t>
            </a:r>
            <a:r>
              <a:rPr lang="cs-CZ" sz="2600" dirty="0" smtClean="0"/>
              <a:t>(různého typu).</a:t>
            </a:r>
            <a:endParaRPr lang="cs-CZ" sz="2600" dirty="0" smtClean="0"/>
          </a:p>
          <a:p>
            <a:pPr eaLnBrk="1" hangingPunct="1">
              <a:lnSpc>
                <a:spcPct val="80000"/>
              </a:lnSpc>
              <a:buFontTx/>
              <a:buNone/>
            </a:pPr>
            <a:endParaRPr lang="en-GB" sz="2600"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Nadpis 3"/>
          <p:cNvSpPr>
            <a:spLocks noGrp="1"/>
          </p:cNvSpPr>
          <p:nvPr>
            <p:ph type="title"/>
          </p:nvPr>
        </p:nvSpPr>
        <p:spPr>
          <a:xfrm>
            <a:off x="192088" y="188913"/>
            <a:ext cx="8770937" cy="1143000"/>
          </a:xfrm>
        </p:spPr>
        <p:txBody>
          <a:bodyPr/>
          <a:lstStyle/>
          <a:p>
            <a:r>
              <a:rPr lang="cs-CZ" sz="4000" dirty="0" smtClean="0"/>
              <a:t>Interpretace změny hodnot konstanty a směrnice v binárním modelu</a:t>
            </a:r>
            <a:r>
              <a:rPr lang="cs-CZ" dirty="0" smtClean="0"/>
              <a:t/>
            </a:r>
            <a:br>
              <a:rPr lang="cs-CZ" dirty="0" smtClean="0"/>
            </a:br>
            <a:r>
              <a:rPr lang="es-ES" sz="1800" dirty="0" smtClean="0"/>
              <a:t>Model: Pr(</a:t>
            </a:r>
            <a:r>
              <a:rPr lang="es-ES" sz="1800" i="1" dirty="0" smtClean="0"/>
              <a:t>y</a:t>
            </a:r>
            <a:r>
              <a:rPr lang="es-ES" sz="1800" dirty="0" smtClean="0"/>
              <a:t> = 1</a:t>
            </a:r>
            <a:r>
              <a:rPr lang="cs-CZ" sz="1800" dirty="0" smtClean="0"/>
              <a:t>|</a:t>
            </a:r>
            <a:r>
              <a:rPr lang="es-ES" sz="1800" i="1" dirty="0" smtClean="0"/>
              <a:t>x</a:t>
            </a:r>
            <a:r>
              <a:rPr lang="es-ES" sz="1800" dirty="0" smtClean="0"/>
              <a:t>)</a:t>
            </a:r>
            <a:r>
              <a:rPr lang="es-ES" sz="1800" i="1" dirty="0" smtClean="0"/>
              <a:t> </a:t>
            </a:r>
            <a:r>
              <a:rPr lang="es-ES" sz="1800" dirty="0" smtClean="0"/>
              <a:t>= </a:t>
            </a:r>
            <a:r>
              <a:rPr lang="es-ES" sz="1800" i="1" dirty="0" smtClean="0"/>
              <a:t>F(</a:t>
            </a:r>
            <a:r>
              <a:rPr lang="el-GR" sz="1800" i="1" dirty="0" smtClean="0"/>
              <a:t>α</a:t>
            </a:r>
            <a:r>
              <a:rPr lang="es-ES" sz="1800" i="1" dirty="0" smtClean="0"/>
              <a:t> </a:t>
            </a:r>
            <a:r>
              <a:rPr lang="es-ES" sz="1800" dirty="0" smtClean="0"/>
              <a:t>+ </a:t>
            </a:r>
            <a:r>
              <a:rPr lang="el-GR" sz="1800" i="1" dirty="0" smtClean="0"/>
              <a:t>β</a:t>
            </a:r>
            <a:r>
              <a:rPr lang="es-ES" sz="1800" i="1" dirty="0" smtClean="0"/>
              <a:t>x)</a:t>
            </a:r>
            <a:endParaRPr lang="cs-CZ" dirty="0" smtClean="0"/>
          </a:p>
        </p:txBody>
      </p:sp>
      <p:sp>
        <p:nvSpPr>
          <p:cNvPr id="17411" name="Zástupný symbol pro obsah 4"/>
          <p:cNvSpPr>
            <a:spLocks noGrp="1"/>
          </p:cNvSpPr>
          <p:nvPr>
            <p:ph sz="half" idx="1"/>
          </p:nvPr>
        </p:nvSpPr>
        <p:spPr/>
        <p:txBody>
          <a:bodyPr/>
          <a:lstStyle/>
          <a:p>
            <a:r>
              <a:rPr lang="cs-CZ" dirty="0" smtClean="0"/>
              <a:t>změna </a:t>
            </a:r>
            <a:r>
              <a:rPr lang="cs-CZ" b="1" dirty="0" smtClean="0">
                <a:solidFill>
                  <a:srgbClr val="C00000"/>
                </a:solidFill>
              </a:rPr>
              <a:t>konstanty</a:t>
            </a:r>
          </a:p>
        </p:txBody>
      </p:sp>
      <p:sp>
        <p:nvSpPr>
          <p:cNvPr id="17412" name="Zástupný symbol pro obsah 5"/>
          <p:cNvSpPr>
            <a:spLocks noGrp="1"/>
          </p:cNvSpPr>
          <p:nvPr>
            <p:ph sz="half" idx="2"/>
          </p:nvPr>
        </p:nvSpPr>
        <p:spPr/>
        <p:txBody>
          <a:bodyPr/>
          <a:lstStyle/>
          <a:p>
            <a:r>
              <a:rPr lang="cs-CZ" dirty="0" smtClean="0"/>
              <a:t>změna </a:t>
            </a:r>
            <a:r>
              <a:rPr lang="cs-CZ" b="1" dirty="0" smtClean="0">
                <a:solidFill>
                  <a:srgbClr val="C00000"/>
                </a:solidFill>
              </a:rPr>
              <a:t>směrnice</a:t>
            </a:r>
          </a:p>
        </p:txBody>
      </p:sp>
      <p:pic>
        <p:nvPicPr>
          <p:cNvPr id="1741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1475" y="2349500"/>
            <a:ext cx="4200525" cy="2628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41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73613" y="2216150"/>
            <a:ext cx="4162425" cy="289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415" name="TextovéPole 5"/>
          <p:cNvSpPr txBox="1">
            <a:spLocks noChangeArrowheads="1"/>
          </p:cNvSpPr>
          <p:nvPr/>
        </p:nvSpPr>
        <p:spPr bwMode="auto">
          <a:xfrm>
            <a:off x="6943725" y="6370638"/>
            <a:ext cx="19923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cs-CZ" sz="1400"/>
              <a:t>Zdroj: [Long 1997: 63]</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Nadpis 1"/>
          <p:cNvSpPr>
            <a:spLocks noGrp="1"/>
          </p:cNvSpPr>
          <p:nvPr>
            <p:ph type="title"/>
          </p:nvPr>
        </p:nvSpPr>
        <p:spPr>
          <a:xfrm>
            <a:off x="447675" y="3175"/>
            <a:ext cx="8315325" cy="1338263"/>
          </a:xfrm>
        </p:spPr>
        <p:txBody>
          <a:bodyPr/>
          <a:lstStyle/>
          <a:p>
            <a:pPr>
              <a:lnSpc>
                <a:spcPts val="3400"/>
              </a:lnSpc>
            </a:pPr>
            <a:r>
              <a:rPr lang="cs-CZ" sz="3600" dirty="0" smtClean="0"/>
              <a:t>Problém 1: interpretace regresních koeficientů v logistické regresi </a:t>
            </a:r>
            <a:br>
              <a:rPr lang="cs-CZ" sz="3600" dirty="0" smtClean="0"/>
            </a:br>
            <a:r>
              <a:rPr lang="cs-CZ" sz="2800" dirty="0" smtClean="0"/>
              <a:t>(kardinální nezávislé proměnné)</a:t>
            </a:r>
          </a:p>
        </p:txBody>
      </p:sp>
      <p:sp>
        <p:nvSpPr>
          <p:cNvPr id="3" name="Zástupný symbol pro obsah 2"/>
          <p:cNvSpPr>
            <a:spLocks noGrp="1"/>
          </p:cNvSpPr>
          <p:nvPr>
            <p:ph sz="half" idx="1"/>
          </p:nvPr>
        </p:nvSpPr>
        <p:spPr>
          <a:xfrm>
            <a:off x="401440" y="1268760"/>
            <a:ext cx="4038600" cy="4525962"/>
          </a:xfrm>
        </p:spPr>
        <p:txBody>
          <a:bodyPr/>
          <a:lstStyle/>
          <a:p>
            <a:pPr>
              <a:defRPr/>
            </a:pPr>
            <a:r>
              <a:rPr lang="cs-CZ" b="1" dirty="0" smtClean="0"/>
              <a:t>Lineární</a:t>
            </a:r>
            <a:r>
              <a:rPr lang="cs-CZ" dirty="0" smtClean="0"/>
              <a:t> model</a:t>
            </a:r>
          </a:p>
          <a:p>
            <a:pPr marL="0" indent="0">
              <a:buFontTx/>
              <a:buNone/>
              <a:defRPr/>
            </a:pPr>
            <a:endParaRPr lang="cs-CZ" dirty="0" smtClean="0"/>
          </a:p>
          <a:p>
            <a:pPr marL="0" indent="0">
              <a:buFontTx/>
              <a:buNone/>
              <a:defRPr/>
            </a:pPr>
            <a:endParaRPr lang="cs-CZ" dirty="0"/>
          </a:p>
          <a:p>
            <a:pPr marL="0" indent="0">
              <a:buFontTx/>
              <a:buNone/>
              <a:defRPr/>
            </a:pPr>
            <a:endParaRPr lang="cs-CZ" dirty="0" smtClean="0"/>
          </a:p>
          <a:p>
            <a:pPr marL="0" indent="0">
              <a:buFontTx/>
              <a:buNone/>
              <a:defRPr/>
            </a:pPr>
            <a:endParaRPr lang="cs-CZ" dirty="0"/>
          </a:p>
          <a:p>
            <a:pPr marL="0" indent="0">
              <a:buFontTx/>
              <a:buNone/>
              <a:defRPr/>
            </a:pPr>
            <a:endParaRPr lang="cs-CZ" dirty="0" smtClean="0"/>
          </a:p>
          <a:p>
            <a:pPr marL="0" indent="0">
              <a:buFontTx/>
              <a:buNone/>
              <a:defRPr/>
            </a:pPr>
            <a:endParaRPr lang="cs-CZ" sz="2000" dirty="0" smtClean="0"/>
          </a:p>
          <a:p>
            <a:pPr marL="0" indent="0">
              <a:buFontTx/>
              <a:buNone/>
              <a:defRPr/>
            </a:pPr>
            <a:r>
              <a:rPr lang="cs-CZ" sz="1800" dirty="0" smtClean="0"/>
              <a:t>Jednotková změna závislé proměnné </a:t>
            </a:r>
            <a:r>
              <a:rPr lang="cs-CZ" sz="1800" b="1" dirty="0" smtClean="0"/>
              <a:t>kdekoliv-v jakékoliv její hodnotě</a:t>
            </a:r>
            <a:r>
              <a:rPr lang="cs-CZ" sz="1800" dirty="0" smtClean="0"/>
              <a:t>, vyvolá stejnou změnu v závislé proměnné.</a:t>
            </a:r>
            <a:br>
              <a:rPr lang="cs-CZ" sz="1800" dirty="0" smtClean="0"/>
            </a:br>
            <a:r>
              <a:rPr lang="cs-CZ" sz="1800" dirty="0" smtClean="0"/>
              <a:t>→ </a:t>
            </a:r>
            <a:r>
              <a:rPr lang="cs-CZ" sz="1800" b="1" i="1" dirty="0" smtClean="0"/>
              <a:t>aditivní efekt</a:t>
            </a:r>
          </a:p>
          <a:p>
            <a:pPr marL="0" indent="0">
              <a:buFontTx/>
              <a:buNone/>
              <a:defRPr/>
            </a:pPr>
            <a:endParaRPr lang="cs-CZ" dirty="0"/>
          </a:p>
        </p:txBody>
      </p:sp>
      <p:sp>
        <p:nvSpPr>
          <p:cNvPr id="4" name="Zástupný symbol pro obsah 3"/>
          <p:cNvSpPr>
            <a:spLocks noGrp="1"/>
          </p:cNvSpPr>
          <p:nvPr>
            <p:ph sz="half" idx="2"/>
          </p:nvPr>
        </p:nvSpPr>
        <p:spPr>
          <a:xfrm>
            <a:off x="4414838" y="1293813"/>
            <a:ext cx="4729162" cy="5538787"/>
          </a:xfrm>
        </p:spPr>
        <p:txBody>
          <a:bodyPr/>
          <a:lstStyle/>
          <a:p>
            <a:pPr>
              <a:defRPr/>
            </a:pPr>
            <a:r>
              <a:rPr lang="cs-CZ" b="1" dirty="0" smtClean="0">
                <a:solidFill>
                  <a:srgbClr val="C00000"/>
                </a:solidFill>
              </a:rPr>
              <a:t>Nelineární</a:t>
            </a:r>
            <a:r>
              <a:rPr lang="cs-CZ" dirty="0" smtClean="0">
                <a:solidFill>
                  <a:srgbClr val="C00000"/>
                </a:solidFill>
              </a:rPr>
              <a:t> </a:t>
            </a:r>
            <a:r>
              <a:rPr lang="cs-CZ" dirty="0" smtClean="0">
                <a:solidFill>
                  <a:srgbClr val="C00000"/>
                </a:solidFill>
              </a:rPr>
              <a:t>(</a:t>
            </a:r>
            <a:r>
              <a:rPr lang="cs-CZ" b="1" dirty="0" err="1" smtClean="0">
                <a:solidFill>
                  <a:srgbClr val="C00000"/>
                </a:solidFill>
              </a:rPr>
              <a:t>logit</a:t>
            </a:r>
            <a:r>
              <a:rPr lang="cs-CZ" dirty="0" smtClean="0">
                <a:solidFill>
                  <a:srgbClr val="C00000"/>
                </a:solidFill>
              </a:rPr>
              <a:t>) </a:t>
            </a:r>
            <a:r>
              <a:rPr lang="cs-CZ" dirty="0" smtClean="0"/>
              <a:t>model</a:t>
            </a:r>
            <a:endParaRPr lang="cs-CZ" dirty="0" smtClean="0"/>
          </a:p>
          <a:p>
            <a:pPr>
              <a:defRPr/>
            </a:pPr>
            <a:endParaRPr lang="cs-CZ" dirty="0"/>
          </a:p>
          <a:p>
            <a:pPr>
              <a:defRPr/>
            </a:pPr>
            <a:endParaRPr lang="cs-CZ" dirty="0" smtClean="0"/>
          </a:p>
          <a:p>
            <a:pPr>
              <a:defRPr/>
            </a:pPr>
            <a:endParaRPr lang="cs-CZ" dirty="0"/>
          </a:p>
          <a:p>
            <a:pPr>
              <a:defRPr/>
            </a:pPr>
            <a:endParaRPr lang="cs-CZ" dirty="0" smtClean="0"/>
          </a:p>
          <a:p>
            <a:pPr>
              <a:defRPr/>
            </a:pPr>
            <a:endParaRPr lang="cs-CZ" dirty="0"/>
          </a:p>
          <a:p>
            <a:pPr>
              <a:defRPr/>
            </a:pPr>
            <a:endParaRPr lang="cs-CZ" dirty="0" smtClean="0"/>
          </a:p>
          <a:p>
            <a:pPr marL="0" indent="0">
              <a:buFontTx/>
              <a:buNone/>
              <a:defRPr/>
            </a:pPr>
            <a:r>
              <a:rPr lang="cs-CZ" sz="1800" dirty="0"/>
              <a:t>To </a:t>
            </a:r>
            <a:r>
              <a:rPr lang="cs-CZ" sz="1800" dirty="0" smtClean="0"/>
              <a:t>ovšem neplatí </a:t>
            </a:r>
            <a:r>
              <a:rPr lang="cs-CZ" sz="1800" dirty="0"/>
              <a:t>v nelineárních </a:t>
            </a:r>
            <a:r>
              <a:rPr lang="cs-CZ" sz="1800" dirty="0" smtClean="0"/>
              <a:t>(</a:t>
            </a:r>
            <a:r>
              <a:rPr lang="cs-CZ" sz="1800" dirty="0" err="1" smtClean="0"/>
              <a:t>logitových</a:t>
            </a:r>
            <a:r>
              <a:rPr lang="cs-CZ" sz="1800" dirty="0"/>
              <a:t>, </a:t>
            </a:r>
            <a:r>
              <a:rPr lang="cs-CZ" sz="1800" dirty="0" err="1"/>
              <a:t>probitových</a:t>
            </a:r>
            <a:r>
              <a:rPr lang="cs-CZ" sz="1800" dirty="0"/>
              <a:t> modelech</a:t>
            </a:r>
            <a:r>
              <a:rPr lang="cs-CZ" sz="1800" dirty="0" smtClean="0"/>
              <a:t>)! </a:t>
            </a:r>
            <a:br>
              <a:rPr lang="cs-CZ" sz="1800" dirty="0" smtClean="0"/>
            </a:br>
            <a:r>
              <a:rPr lang="cs-CZ" sz="1800" dirty="0" smtClean="0"/>
              <a:t>U </a:t>
            </a:r>
            <a:r>
              <a:rPr lang="cs-CZ" sz="1800" b="1" u="sng" dirty="0"/>
              <a:t>nezávislých </a:t>
            </a:r>
            <a:r>
              <a:rPr lang="cs-CZ" sz="1800" b="1" u="sng" dirty="0" err="1" smtClean="0"/>
              <a:t>kardinálních-číselných</a:t>
            </a:r>
            <a:r>
              <a:rPr lang="cs-CZ" sz="1800" b="1" u="sng" dirty="0" smtClean="0"/>
              <a:t> </a:t>
            </a:r>
            <a:r>
              <a:rPr lang="cs-CZ" sz="1800" b="1" dirty="0" smtClean="0"/>
              <a:t>proměnných </a:t>
            </a:r>
            <a:r>
              <a:rPr lang="cs-CZ" sz="1800" b="1" u="sng" dirty="0" smtClean="0"/>
              <a:t>záleží na hodnotě nezávislé proměnné (regionu hodnot, kde se pohybujeme)</a:t>
            </a:r>
            <a:r>
              <a:rPr lang="cs-CZ" sz="1800" dirty="0" smtClean="0"/>
              <a:t>. </a:t>
            </a:r>
            <a:r>
              <a:rPr lang="cs-CZ" sz="1400" dirty="0" smtClean="0">
                <a:solidFill>
                  <a:srgbClr val="C00000"/>
                </a:solidFill>
              </a:rPr>
              <a:t>Změna hodnoty závislé prom. se nemění o stejnou hodnotu.</a:t>
            </a:r>
            <a:r>
              <a:rPr lang="cs-CZ" sz="1800" dirty="0" smtClean="0"/>
              <a:t>→ </a:t>
            </a:r>
            <a:r>
              <a:rPr lang="cs-CZ" sz="1800" b="1" i="1" dirty="0" smtClean="0"/>
              <a:t>multiplikativní efekt</a:t>
            </a:r>
            <a:endParaRPr lang="cs-CZ" sz="1800" b="1" i="1" dirty="0"/>
          </a:p>
        </p:txBody>
      </p:sp>
      <p:pic>
        <p:nvPicPr>
          <p:cNvPr id="1843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384" y="1752600"/>
            <a:ext cx="4359275" cy="287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4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4838" y="1768475"/>
            <a:ext cx="4405312" cy="3154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439" name="TextovéPole 5"/>
          <p:cNvSpPr txBox="1">
            <a:spLocks noChangeArrowheads="1"/>
          </p:cNvSpPr>
          <p:nvPr/>
        </p:nvSpPr>
        <p:spPr bwMode="auto">
          <a:xfrm>
            <a:off x="209550" y="6524625"/>
            <a:ext cx="37861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cs-CZ" sz="1400"/>
              <a:t>Zdroj: [Long, Freese 2014]</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Nadpis 4"/>
          <p:cNvSpPr>
            <a:spLocks noGrp="1"/>
          </p:cNvSpPr>
          <p:nvPr>
            <p:ph type="title"/>
          </p:nvPr>
        </p:nvSpPr>
        <p:spPr>
          <a:xfrm>
            <a:off x="457200" y="188913"/>
            <a:ext cx="8229600" cy="633412"/>
          </a:xfrm>
        </p:spPr>
        <p:txBody>
          <a:bodyPr/>
          <a:lstStyle/>
          <a:p>
            <a:r>
              <a:rPr lang="en-US" sz="3600" b="1" smtClean="0"/>
              <a:t>Log Likelihood</a:t>
            </a:r>
            <a:r>
              <a:rPr lang="en-US" sz="3600" smtClean="0"/>
              <a:t> </a:t>
            </a:r>
            <a:r>
              <a:rPr lang="cs-CZ" sz="3600" smtClean="0"/>
              <a:t>odhadnutého modelu</a:t>
            </a:r>
          </a:p>
        </p:txBody>
      </p:sp>
      <p:sp>
        <p:nvSpPr>
          <p:cNvPr id="6" name="Zástupný symbol pro obsah 5"/>
          <p:cNvSpPr>
            <a:spLocks noGrp="1"/>
          </p:cNvSpPr>
          <p:nvPr>
            <p:ph idx="1"/>
          </p:nvPr>
        </p:nvSpPr>
        <p:spPr>
          <a:xfrm>
            <a:off x="457200" y="908050"/>
            <a:ext cx="8229600" cy="5218113"/>
          </a:xfrm>
        </p:spPr>
        <p:txBody>
          <a:bodyPr/>
          <a:lstStyle/>
          <a:p>
            <a:pPr marL="0" indent="0">
              <a:buFontTx/>
              <a:buNone/>
              <a:defRPr/>
            </a:pPr>
            <a:r>
              <a:rPr lang="cs-CZ" dirty="0" smtClean="0"/>
              <a:t>Statistiku </a:t>
            </a:r>
            <a:r>
              <a:rPr lang="cs-CZ" i="1" dirty="0" smtClean="0"/>
              <a:t>LL</a:t>
            </a:r>
            <a:r>
              <a:rPr lang="cs-CZ" dirty="0" smtClean="0"/>
              <a:t> používáme v </a:t>
            </a:r>
          </a:p>
          <a:p>
            <a:pPr>
              <a:defRPr/>
            </a:pPr>
            <a:r>
              <a:rPr lang="cs-CZ" dirty="0" smtClean="0"/>
              <a:t>celkovém </a:t>
            </a:r>
            <a:r>
              <a:rPr lang="en-US" dirty="0" smtClean="0"/>
              <a:t>Likelihood Ratio Chi-Square test</a:t>
            </a:r>
            <a:r>
              <a:rPr lang="cs-CZ" dirty="0" smtClean="0"/>
              <a:t>u (</a:t>
            </a:r>
            <a:r>
              <a:rPr lang="cs-CZ" dirty="0" err="1" smtClean="0"/>
              <a:t>Likelihood</a:t>
            </a:r>
            <a:r>
              <a:rPr lang="cs-CZ" dirty="0" smtClean="0"/>
              <a:t> Ratio (LR) </a:t>
            </a:r>
            <a:r>
              <a:rPr lang="cs-CZ" dirty="0" err="1" smtClean="0"/>
              <a:t>Chi</a:t>
            </a:r>
            <a:r>
              <a:rPr lang="cs-CZ" dirty="0" smtClean="0"/>
              <a:t>-Square), kterým ověřujeme, zda všechny prediktory – koeficienty v regresním modelu jsou současně nula (resp. alespoň jeden je nenulový) </a:t>
            </a:r>
            <a:r>
              <a:rPr lang="en-US" dirty="0" smtClean="0"/>
              <a:t>LR Chi-Square statistic</a:t>
            </a:r>
            <a:r>
              <a:rPr lang="cs-CZ" dirty="0" smtClean="0"/>
              <a:t>:</a:t>
            </a:r>
            <a:r>
              <a:rPr lang="en-US" dirty="0" smtClean="0"/>
              <a:t>  </a:t>
            </a:r>
            <a:r>
              <a:rPr lang="cs-CZ" dirty="0" smtClean="0"/>
              <a:t/>
            </a:r>
            <a:br>
              <a:rPr lang="cs-CZ" dirty="0" smtClean="0"/>
            </a:br>
            <a:r>
              <a:rPr lang="en-US" i="1" dirty="0" smtClean="0"/>
              <a:t>-2*( L(null model) – L(fitted model)) =</a:t>
            </a:r>
            <a:r>
              <a:rPr lang="cs-CZ" i="1" dirty="0" smtClean="0"/>
              <a:t/>
            </a:r>
            <a:br>
              <a:rPr lang="cs-CZ" i="1" dirty="0" smtClean="0"/>
            </a:br>
            <a:r>
              <a:rPr lang="en-US" sz="1800" i="1" dirty="0" smtClean="0"/>
              <a:t>L(null model)</a:t>
            </a:r>
            <a:r>
              <a:rPr lang="en-US" sz="1800" dirty="0" smtClean="0"/>
              <a:t> </a:t>
            </a:r>
            <a:r>
              <a:rPr lang="cs-CZ" sz="1800" dirty="0" smtClean="0"/>
              <a:t>je z </a:t>
            </a:r>
            <a:r>
              <a:rPr lang="en-US" sz="1800" dirty="0" smtClean="0"/>
              <a:t>log likelihood </a:t>
            </a:r>
            <a:r>
              <a:rPr lang="cs-CZ" sz="1800" dirty="0" smtClean="0"/>
              <a:t>z modelu s pouze závislou proměnnou </a:t>
            </a:r>
            <a:r>
              <a:rPr lang="en-US" sz="1800" dirty="0" smtClean="0"/>
              <a:t>(Iteration 0) and </a:t>
            </a:r>
            <a:r>
              <a:rPr lang="en-US" sz="1800" i="1" dirty="0" smtClean="0"/>
              <a:t>L(fitted model)</a:t>
            </a:r>
            <a:r>
              <a:rPr lang="en-US" sz="1800" dirty="0" smtClean="0"/>
              <a:t> </a:t>
            </a:r>
            <a:r>
              <a:rPr lang="cs-CZ" sz="1800" dirty="0" smtClean="0"/>
              <a:t>je </a:t>
            </a:r>
            <a:r>
              <a:rPr lang="en-US" sz="1800" dirty="0" smtClean="0"/>
              <a:t>log likelihood </a:t>
            </a:r>
            <a:r>
              <a:rPr lang="cs-CZ" sz="1800" dirty="0" smtClean="0"/>
              <a:t>z poslední </a:t>
            </a:r>
            <a:r>
              <a:rPr lang="en-US" sz="1800" dirty="0" err="1" smtClean="0"/>
              <a:t>itera</a:t>
            </a:r>
            <a:r>
              <a:rPr lang="cs-CZ" sz="1800" dirty="0" err="1" smtClean="0"/>
              <a:t>ce</a:t>
            </a:r>
            <a:r>
              <a:rPr lang="cs-CZ" i="1" dirty="0" smtClean="0"/>
              <a:t/>
            </a:r>
            <a:br>
              <a:rPr lang="cs-CZ" i="1" dirty="0" smtClean="0"/>
            </a:br>
            <a:r>
              <a:rPr lang="en-US" dirty="0" smtClean="0"/>
              <a:t>a</a:t>
            </a:r>
            <a:r>
              <a:rPr lang="cs-CZ" dirty="0" smtClean="0"/>
              <a:t> také k </a:t>
            </a:r>
          </a:p>
          <a:p>
            <a:pPr>
              <a:defRPr/>
            </a:pPr>
            <a:r>
              <a:rPr lang="cs-CZ" dirty="0" smtClean="0"/>
              <a:t>t</a:t>
            </a:r>
            <a:r>
              <a:rPr lang="en-US" dirty="0" err="1" smtClean="0"/>
              <a:t>est</a:t>
            </a:r>
            <a:r>
              <a:rPr lang="cs-CZ" dirty="0" smtClean="0"/>
              <a:t>ování zahnízděných (</a:t>
            </a:r>
            <a:r>
              <a:rPr lang="en-US" dirty="0" smtClean="0"/>
              <a:t>nested</a:t>
            </a:r>
            <a:r>
              <a:rPr lang="cs-CZ" dirty="0" smtClean="0"/>
              <a:t>)</a:t>
            </a:r>
            <a:r>
              <a:rPr lang="en-US" dirty="0" smtClean="0"/>
              <a:t> model</a:t>
            </a:r>
            <a:r>
              <a:rPr lang="cs-CZ" dirty="0" smtClean="0"/>
              <a:t>ů</a:t>
            </a:r>
            <a:endParaRPr lang="cs-CZ"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eaLnBrk="1" hangingPunct="1"/>
            <a:r>
              <a:rPr lang="cs-CZ" b="1" smtClean="0"/>
              <a:t>Logistická regrese</a:t>
            </a:r>
            <a:br>
              <a:rPr lang="cs-CZ" b="1" smtClean="0"/>
            </a:br>
            <a:r>
              <a:rPr lang="cs-CZ" smtClean="0"/>
              <a:t>úvod</a:t>
            </a:r>
            <a:br>
              <a:rPr lang="cs-CZ" smtClean="0"/>
            </a:br>
            <a:endParaRPr lang="cs-CZ" b="1" smtClean="0"/>
          </a:p>
        </p:txBody>
      </p:sp>
      <p:sp>
        <p:nvSpPr>
          <p:cNvPr id="3075" name="Rectangle 3"/>
          <p:cNvSpPr>
            <a:spLocks noGrp="1" noChangeArrowheads="1"/>
          </p:cNvSpPr>
          <p:nvPr>
            <p:ph type="subTitle" idx="1"/>
          </p:nvPr>
        </p:nvSpPr>
        <p:spPr>
          <a:xfrm>
            <a:off x="963588" y="3501008"/>
            <a:ext cx="7216824" cy="2880320"/>
          </a:xfrm>
        </p:spPr>
        <p:txBody>
          <a:bodyPr/>
          <a:lstStyle/>
          <a:p>
            <a:pPr eaLnBrk="1" hangingPunct="1"/>
            <a:r>
              <a:rPr lang="cs-CZ" dirty="0" smtClean="0"/>
              <a:t>Závislé–vysvětlované  </a:t>
            </a:r>
            <a:r>
              <a:rPr lang="cs-CZ" dirty="0"/>
              <a:t>proměnné, které podléhají určitým </a:t>
            </a:r>
            <a:r>
              <a:rPr lang="cs-CZ" dirty="0" smtClean="0"/>
              <a:t/>
            </a:r>
            <a:br>
              <a:rPr lang="cs-CZ" dirty="0" smtClean="0"/>
            </a:br>
            <a:r>
              <a:rPr lang="cs-CZ" dirty="0" smtClean="0"/>
              <a:t>„</a:t>
            </a:r>
            <a:r>
              <a:rPr lang="cs-CZ" dirty="0"/>
              <a:t>omezením“ </a:t>
            </a:r>
            <a:r>
              <a:rPr lang="cs-CZ" dirty="0" smtClean="0"/>
              <a:t>rozsahu hodnot </a:t>
            </a:r>
            <a:br>
              <a:rPr lang="cs-CZ" dirty="0" smtClean="0"/>
            </a:br>
            <a:r>
              <a:rPr lang="cs-CZ" dirty="0" smtClean="0"/>
              <a:t>(např</a:t>
            </a:r>
            <a:r>
              <a:rPr lang="cs-CZ" dirty="0"/>
              <a:t>. proto, že jsou nominální)</a:t>
            </a:r>
          </a:p>
          <a:p>
            <a:pPr eaLnBrk="1" hangingPunct="1"/>
            <a:r>
              <a:rPr lang="cs-CZ" dirty="0" smtClean="0"/>
              <a:t>→ </a:t>
            </a:r>
            <a:r>
              <a:rPr lang="cs-CZ" i="1" dirty="0" smtClean="0"/>
              <a:t>„limited“ </a:t>
            </a:r>
            <a:r>
              <a:rPr lang="cs-CZ" i="1" dirty="0" err="1" smtClean="0"/>
              <a:t>dependent</a:t>
            </a:r>
            <a:r>
              <a:rPr lang="cs-CZ" i="1" dirty="0" smtClean="0"/>
              <a:t> </a:t>
            </a:r>
            <a:r>
              <a:rPr lang="cs-CZ" i="1" dirty="0" err="1" smtClean="0"/>
              <a:t>variable</a:t>
            </a:r>
            <a:endParaRPr lang="cs-CZ" i="1" dirty="0" smtClean="0"/>
          </a:p>
          <a:p>
            <a:pPr eaLnBrk="1" hangingPunct="1"/>
            <a:endParaRPr lang="cs-CZ"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Nadpis 1"/>
          <p:cNvSpPr>
            <a:spLocks noGrp="1"/>
          </p:cNvSpPr>
          <p:nvPr>
            <p:ph type="title"/>
          </p:nvPr>
        </p:nvSpPr>
        <p:spPr>
          <a:xfrm>
            <a:off x="0" y="274638"/>
            <a:ext cx="9144000" cy="1143000"/>
          </a:xfrm>
        </p:spPr>
        <p:txBody>
          <a:bodyPr/>
          <a:lstStyle/>
          <a:p>
            <a:pPr>
              <a:lnSpc>
                <a:spcPct val="90000"/>
              </a:lnSpc>
            </a:pPr>
            <a:r>
              <a:rPr lang="cs-CZ" sz="3600" smtClean="0"/>
              <a:t>Jak odhadnout parametry modelu ? → Metoda </a:t>
            </a:r>
            <a:r>
              <a:rPr lang="cs-CZ" sz="3600" b="1" smtClean="0"/>
              <a:t>maximální věrohodnosti </a:t>
            </a:r>
            <a:r>
              <a:rPr lang="cs-CZ" sz="2400" smtClean="0"/>
              <a:t>(maximum likelihood ML)</a:t>
            </a:r>
            <a:endParaRPr lang="cs-CZ" sz="3600" smtClean="0"/>
          </a:p>
        </p:txBody>
      </p:sp>
      <p:sp>
        <p:nvSpPr>
          <p:cNvPr id="20483" name="Zástupný symbol pro obsah 2"/>
          <p:cNvSpPr>
            <a:spLocks noGrp="1"/>
          </p:cNvSpPr>
          <p:nvPr>
            <p:ph idx="1"/>
          </p:nvPr>
        </p:nvSpPr>
        <p:spPr>
          <a:xfrm>
            <a:off x="250825" y="1600200"/>
            <a:ext cx="8893175" cy="4997450"/>
          </a:xfrm>
        </p:spPr>
        <p:txBody>
          <a:bodyPr/>
          <a:lstStyle/>
          <a:p>
            <a:r>
              <a:rPr lang="cs-CZ" smtClean="0"/>
              <a:t>V lineárním modelu lze odhady parametrů vypočítat jednoduše metodou nejmenších čtverců (OLS). </a:t>
            </a:r>
          </a:p>
          <a:p>
            <a:r>
              <a:rPr lang="cs-CZ" smtClean="0"/>
              <a:t>To ale neplatí v nelineárních modelech (obecně skupina </a:t>
            </a:r>
            <a:r>
              <a:rPr lang="cs-CZ" i="1" smtClean="0"/>
              <a:t>zobecněných lineárních modelů</a:t>
            </a:r>
            <a:r>
              <a:rPr lang="cs-CZ" smtClean="0"/>
              <a:t>). Výpočet odhadů regresních koeficientů je zde složitější. </a:t>
            </a:r>
            <a:br>
              <a:rPr lang="cs-CZ" smtClean="0"/>
            </a:br>
            <a:r>
              <a:rPr lang="cs-CZ" smtClean="0"/>
              <a:t>→ získávají se většinou </a:t>
            </a:r>
            <a:r>
              <a:rPr lang="cs-CZ" b="1" smtClean="0"/>
              <a:t>metodou maximální věrohodnosti </a:t>
            </a:r>
            <a:r>
              <a:rPr lang="cs-CZ" smtClean="0"/>
              <a:t>(pravděpodobnosti) </a:t>
            </a:r>
            <a:br>
              <a:rPr lang="cs-CZ" smtClean="0"/>
            </a:br>
            <a:r>
              <a:rPr lang="cs-CZ" i="1" smtClean="0"/>
              <a:t>Maximum likelihood method</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Nadpis 1"/>
          <p:cNvSpPr>
            <a:spLocks noGrp="1"/>
          </p:cNvSpPr>
          <p:nvPr>
            <p:ph type="title"/>
          </p:nvPr>
        </p:nvSpPr>
        <p:spPr>
          <a:xfrm>
            <a:off x="107950" y="188913"/>
            <a:ext cx="8928100" cy="1143000"/>
          </a:xfrm>
        </p:spPr>
        <p:txBody>
          <a:bodyPr/>
          <a:lstStyle/>
          <a:p>
            <a:pPr>
              <a:lnSpc>
                <a:spcPct val="90000"/>
              </a:lnSpc>
            </a:pPr>
            <a:r>
              <a:rPr lang="cs-CZ" smtClean="0"/>
              <a:t>Metoda </a:t>
            </a:r>
            <a:r>
              <a:rPr lang="cs-CZ" b="1" smtClean="0"/>
              <a:t>maximální věrohodnosti </a:t>
            </a:r>
            <a:r>
              <a:rPr lang="cs-CZ" sz="3600" smtClean="0"/>
              <a:t>(</a:t>
            </a:r>
            <a:r>
              <a:rPr lang="cs-CZ" sz="3200" b="1" i="1" smtClean="0"/>
              <a:t>maximum likelihood </a:t>
            </a:r>
            <a:r>
              <a:rPr lang="cs-CZ" sz="3200" i="1" smtClean="0"/>
              <a:t>estimation ML / MLE</a:t>
            </a:r>
            <a:r>
              <a:rPr lang="cs-CZ" sz="3600" smtClean="0"/>
              <a:t>)</a:t>
            </a:r>
            <a:endParaRPr lang="cs-CZ" smtClean="0"/>
          </a:p>
        </p:txBody>
      </p:sp>
      <p:sp>
        <p:nvSpPr>
          <p:cNvPr id="21507" name="Zástupný symbol pro obsah 2"/>
          <p:cNvSpPr>
            <a:spLocks noGrp="1"/>
          </p:cNvSpPr>
          <p:nvPr>
            <p:ph idx="1"/>
          </p:nvPr>
        </p:nvSpPr>
        <p:spPr>
          <a:xfrm>
            <a:off x="0" y="1304925"/>
            <a:ext cx="9144000" cy="5106988"/>
          </a:xfrm>
        </p:spPr>
        <p:txBody>
          <a:bodyPr/>
          <a:lstStyle/>
          <a:p>
            <a:r>
              <a:rPr lang="cs-CZ" sz="2800" smtClean="0"/>
              <a:t>Logitové modely odhadujeme pomocí metody maximální věrohodnosti (ML). ML odhady jsou hodnoty parametrů, které mají největší věrohodnost (tj. maximální pravděpodobnost) generování pozorovaného vzorku dat, jsou-li předpoklady modelu pravdivé.</a:t>
            </a:r>
          </a:p>
          <a:p>
            <a:r>
              <a:rPr lang="cs-CZ" sz="2800" smtClean="0"/>
              <a:t>Abychom získali maximální odhady pravděpodobnosti, funkce pravděpodobnosti vypočítá, jak je pravděpodobné, že bychom pozorovali data, která jsme skutečně pozorovali, pokud by daná sada odhadů parametrů byla skutečnými parametry.</a:t>
            </a:r>
          </a:p>
        </p:txBody>
      </p:sp>
      <p:sp>
        <p:nvSpPr>
          <p:cNvPr id="21508" name="TextovéPole 4"/>
          <p:cNvSpPr txBox="1">
            <a:spLocks noChangeArrowheads="1"/>
          </p:cNvSpPr>
          <p:nvPr/>
        </p:nvSpPr>
        <p:spPr bwMode="auto">
          <a:xfrm>
            <a:off x="6084888" y="6381750"/>
            <a:ext cx="305911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cs-CZ" sz="1200"/>
              <a:t>Zdroj: [Long, Freese 2014: 84]</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Zástupný symbol pro obsah 2"/>
          <p:cNvSpPr>
            <a:spLocks noGrp="1"/>
          </p:cNvSpPr>
          <p:nvPr>
            <p:ph idx="1"/>
          </p:nvPr>
        </p:nvSpPr>
        <p:spPr>
          <a:xfrm>
            <a:off x="0" y="981075"/>
            <a:ext cx="9117013" cy="4813300"/>
          </a:xfrm>
        </p:spPr>
        <p:txBody>
          <a:bodyPr/>
          <a:lstStyle/>
          <a:p>
            <a:pPr marL="176213" indent="-176213">
              <a:lnSpc>
                <a:spcPct val="90000"/>
              </a:lnSpc>
              <a:spcBef>
                <a:spcPts val="200"/>
              </a:spcBef>
            </a:pPr>
            <a:r>
              <a:rPr lang="cs-CZ" sz="2700" smtClean="0"/>
              <a:t>Například v lineární regresi s jednou nezávislou proměnnou je třeba odhadnout: </a:t>
            </a:r>
            <a:r>
              <a:rPr lang="cs-CZ" sz="2800" smtClean="0"/>
              <a:t>směrnici </a:t>
            </a:r>
            <a:r>
              <a:rPr lang="cs-CZ" sz="2800" i="1" smtClean="0"/>
              <a:t>β</a:t>
            </a:r>
            <a:r>
              <a:rPr lang="cs-CZ" sz="2800" smtClean="0"/>
              <a:t> a konstantu </a:t>
            </a:r>
            <a:r>
              <a:rPr lang="cs-CZ" sz="2800" i="1" smtClean="0"/>
              <a:t>α</a:t>
            </a:r>
            <a:r>
              <a:rPr lang="cs-CZ" sz="2800" smtClean="0"/>
              <a:t> </a:t>
            </a:r>
            <a:r>
              <a:rPr lang="cs-CZ" sz="1800" smtClean="0"/>
              <a:t>(pro jednoduchost ignorujeme parametr </a:t>
            </a:r>
            <a:r>
              <a:rPr lang="cs-CZ" sz="1800" i="1" smtClean="0"/>
              <a:t>σ2</a:t>
            </a:r>
            <a:r>
              <a:rPr lang="cs-CZ" sz="1800" smtClean="0"/>
              <a:t>)</a:t>
            </a:r>
            <a:r>
              <a:rPr lang="cs-CZ" sz="2800" smtClean="0"/>
              <a:t>.</a:t>
            </a:r>
            <a:br>
              <a:rPr lang="cs-CZ" sz="2800" smtClean="0"/>
            </a:br>
            <a:r>
              <a:rPr lang="cs-CZ" sz="2800" smtClean="0"/>
              <a:t>Pro jakoukoli kombinaci možných hodnot </a:t>
            </a:r>
            <a:r>
              <a:rPr lang="cs-CZ" sz="2800" i="1" smtClean="0"/>
              <a:t>α</a:t>
            </a:r>
            <a:r>
              <a:rPr lang="cs-CZ" sz="2800" smtClean="0"/>
              <a:t> a </a:t>
            </a:r>
            <a:r>
              <a:rPr lang="cs-CZ" sz="2800" i="1" smtClean="0"/>
              <a:t>β</a:t>
            </a:r>
            <a:r>
              <a:rPr lang="cs-CZ" sz="2800" smtClean="0"/>
              <a:t> nám pravděpodobnostní funkce říká, jak je pravděpodobné, že bychom pozorovali ta data, která jsme pozorovali, pokud by modelem odhadnuté hodnoty parametrů byly skutečnými parametry v populaci.</a:t>
            </a:r>
          </a:p>
          <a:p>
            <a:pPr marL="176213" indent="-176213">
              <a:lnSpc>
                <a:spcPct val="90000"/>
              </a:lnSpc>
              <a:spcBef>
                <a:spcPts val="200"/>
              </a:spcBef>
            </a:pPr>
            <a:r>
              <a:rPr lang="cs-CZ" sz="2800" smtClean="0"/>
              <a:t>Pokud si představíme povrch, ve kterém rozsah možných hodnot α představuje jednu osu a rozsah β jinou osu, výsledný graf pravděpodobnostní funkce by vypadal jako kopec, kde ML odhady by byly hodnoty parametrů odpovídající vrcholu tohoto kopce. Rozptyl možných odhadů odpovídá zhruba tomu, jak rychle se mění sklon, v místě blízko vrcholu.</a:t>
            </a:r>
          </a:p>
        </p:txBody>
      </p:sp>
      <p:sp>
        <p:nvSpPr>
          <p:cNvPr id="22531" name="Nadpis 1"/>
          <p:cNvSpPr>
            <a:spLocks noGrp="1"/>
          </p:cNvSpPr>
          <p:nvPr>
            <p:ph type="title"/>
          </p:nvPr>
        </p:nvSpPr>
        <p:spPr>
          <a:xfrm>
            <a:off x="0" y="33338"/>
            <a:ext cx="8929688" cy="1143000"/>
          </a:xfrm>
        </p:spPr>
        <p:txBody>
          <a:bodyPr/>
          <a:lstStyle/>
          <a:p>
            <a:pPr>
              <a:lnSpc>
                <a:spcPct val="80000"/>
              </a:lnSpc>
            </a:pPr>
            <a:r>
              <a:rPr lang="cs-CZ" smtClean="0"/>
              <a:t>Metoda </a:t>
            </a:r>
            <a:r>
              <a:rPr lang="cs-CZ" b="1" smtClean="0"/>
              <a:t>maximální věrohodnosti </a:t>
            </a:r>
            <a:r>
              <a:rPr lang="cs-CZ" sz="3200" smtClean="0"/>
              <a:t>(</a:t>
            </a:r>
            <a:r>
              <a:rPr lang="cs-CZ" sz="2800" i="1" smtClean="0"/>
              <a:t>maximum likelihood estimation ML / MLE</a:t>
            </a:r>
            <a:r>
              <a:rPr lang="cs-CZ" sz="3200" smtClean="0"/>
              <a:t>)</a:t>
            </a:r>
            <a:endParaRPr lang="cs-CZ" smtClean="0"/>
          </a:p>
        </p:txBody>
      </p:sp>
      <p:sp>
        <p:nvSpPr>
          <p:cNvPr id="22532" name="TextovéPole 4"/>
          <p:cNvSpPr txBox="1">
            <a:spLocks noChangeArrowheads="1"/>
          </p:cNvSpPr>
          <p:nvPr/>
        </p:nvSpPr>
        <p:spPr bwMode="auto">
          <a:xfrm>
            <a:off x="6867525" y="6521450"/>
            <a:ext cx="22764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cs-CZ" sz="1200"/>
              <a:t>Zdroj: [Long, Freese 2014: 84]</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Zástupný symbol pro obsah 2"/>
          <p:cNvSpPr>
            <a:spLocks noGrp="1"/>
          </p:cNvSpPr>
          <p:nvPr>
            <p:ph idx="1"/>
          </p:nvPr>
        </p:nvSpPr>
        <p:spPr>
          <a:xfrm>
            <a:off x="-22225" y="1071563"/>
            <a:ext cx="9144000" cy="5588000"/>
          </a:xfrm>
        </p:spPr>
        <p:txBody>
          <a:bodyPr/>
          <a:lstStyle/>
          <a:p>
            <a:pPr>
              <a:lnSpc>
                <a:spcPct val="90000"/>
              </a:lnSpc>
              <a:spcBef>
                <a:spcPct val="0"/>
              </a:spcBef>
            </a:pPr>
            <a:r>
              <a:rPr lang="cs-CZ" sz="3000" smtClean="0"/>
              <a:t>Věrohodnost je společná hustota pravděpodobnosti všech pozorovaných odpovědí </a:t>
            </a:r>
            <a:r>
              <a:rPr lang="cs-CZ" sz="3000" i="1" smtClean="0"/>
              <a:t>y</a:t>
            </a:r>
            <a:r>
              <a:rPr lang="cs-CZ" sz="3000" i="1" baseline="-25000" smtClean="0"/>
              <a:t>ij</a:t>
            </a:r>
            <a:r>
              <a:rPr lang="cs-CZ" sz="3000" smtClean="0"/>
              <a:t>, jako funkce parametrů modelu (</a:t>
            </a:r>
            <a:r>
              <a:rPr lang="cs-CZ" sz="3000" i="1" smtClean="0"/>
              <a:t>α,</a:t>
            </a:r>
            <a:r>
              <a:rPr lang="cs-CZ" sz="3000" smtClean="0"/>
              <a:t> </a:t>
            </a:r>
            <a:r>
              <a:rPr lang="cs-CZ" sz="3000" i="1" smtClean="0"/>
              <a:t>β, </a:t>
            </a:r>
            <a:r>
              <a:rPr lang="el-GR" sz="3000" i="1" smtClean="0"/>
              <a:t>σ</a:t>
            </a:r>
            <a:r>
              <a:rPr lang="cs-CZ" sz="3000" i="1" baseline="30000" smtClean="0"/>
              <a:t>2</a:t>
            </a:r>
            <a:r>
              <a:rPr lang="cs-CZ" sz="3000" i="1" smtClean="0"/>
              <a:t>, </a:t>
            </a:r>
            <a:r>
              <a:rPr lang="cs-CZ" sz="1400" smtClean="0"/>
              <a:t>případně ve víceúrovňových modelech i dalších parametrů</a:t>
            </a:r>
            <a:r>
              <a:rPr lang="cs-CZ" sz="2000" smtClean="0"/>
              <a:t>).</a:t>
            </a:r>
          </a:p>
          <a:p>
            <a:pPr>
              <a:lnSpc>
                <a:spcPct val="90000"/>
              </a:lnSpc>
              <a:spcBef>
                <a:spcPct val="0"/>
              </a:spcBef>
            </a:pPr>
            <a:r>
              <a:rPr lang="cs-CZ" sz="3000" smtClean="0"/>
              <a:t>Princip spočívá v tom najít odhad parametrů (</a:t>
            </a:r>
            <a:r>
              <a:rPr lang="cs-CZ" sz="3000" i="1" smtClean="0"/>
              <a:t>α,</a:t>
            </a:r>
            <a:r>
              <a:rPr lang="cs-CZ" sz="3000" smtClean="0"/>
              <a:t> </a:t>
            </a:r>
            <a:r>
              <a:rPr lang="cs-CZ" sz="3000" i="1" smtClean="0"/>
              <a:t>β, </a:t>
            </a:r>
            <a:r>
              <a:rPr lang="el-GR" sz="3000" i="1" smtClean="0"/>
              <a:t>σ</a:t>
            </a:r>
            <a:r>
              <a:rPr lang="cs-CZ" sz="3000" i="1" baseline="30000" smtClean="0"/>
              <a:t>2</a:t>
            </a:r>
            <a:r>
              <a:rPr lang="cs-CZ" sz="3000" smtClean="0"/>
              <a:t>), které maximalizují tuto pravděpodobnostní funkci, což povede k řešení, které se jeví jako "pravděpodobné", jak je to jen možné (→ maximum likelihood).</a:t>
            </a:r>
          </a:p>
          <a:p>
            <a:pPr>
              <a:lnSpc>
                <a:spcPct val="90000"/>
              </a:lnSpc>
              <a:spcBef>
                <a:spcPct val="0"/>
              </a:spcBef>
            </a:pPr>
            <a:r>
              <a:rPr lang="cs-CZ" sz="3000" smtClean="0"/>
              <a:t>ML odhady mají dobré vlastnosti, jsou:</a:t>
            </a:r>
          </a:p>
          <a:p>
            <a:pPr lvl="1">
              <a:lnSpc>
                <a:spcPct val="90000"/>
              </a:lnSpc>
              <a:spcBef>
                <a:spcPct val="0"/>
              </a:spcBef>
            </a:pPr>
            <a:r>
              <a:rPr lang="cs-CZ" sz="2400" b="1" smtClean="0"/>
              <a:t>konzistentní</a:t>
            </a:r>
            <a:r>
              <a:rPr lang="cs-CZ" sz="2400" smtClean="0"/>
              <a:t>: s tím, jak roste velikost výběru odhady se blíží skutečné hodnotě </a:t>
            </a:r>
            <a:r>
              <a:rPr lang="cs-CZ" sz="1400" smtClean="0"/>
              <a:t>(proto čím více informací=dat máme, tím lepší je náš odhad)</a:t>
            </a:r>
            <a:endParaRPr lang="cs-CZ" sz="2400" smtClean="0"/>
          </a:p>
          <a:p>
            <a:pPr lvl="1">
              <a:lnSpc>
                <a:spcPct val="90000"/>
              </a:lnSpc>
              <a:spcBef>
                <a:spcPct val="0"/>
              </a:spcBef>
            </a:pPr>
            <a:r>
              <a:rPr lang="cs-CZ" sz="2400" b="1" smtClean="0"/>
              <a:t>vydatné </a:t>
            </a:r>
            <a:r>
              <a:rPr lang="cs-CZ" sz="2400" smtClean="0"/>
              <a:t>(efficient): ve velkých výběrech mají nejmenší možný výběrový rozptyl)</a:t>
            </a:r>
          </a:p>
          <a:p>
            <a:pPr lvl="1">
              <a:lnSpc>
                <a:spcPct val="90000"/>
              </a:lnSpc>
              <a:spcBef>
                <a:spcPct val="0"/>
              </a:spcBef>
            </a:pPr>
            <a:r>
              <a:rPr lang="cs-CZ" sz="2400" smtClean="0"/>
              <a:t>asymptoticky normální </a:t>
            </a:r>
            <a:r>
              <a:rPr lang="cs-CZ" sz="1200" smtClean="0"/>
              <a:t>(blíží se normálnímu rozložení)</a:t>
            </a:r>
            <a:endParaRPr lang="cs-CZ" sz="2400" smtClean="0"/>
          </a:p>
        </p:txBody>
      </p:sp>
      <p:sp>
        <p:nvSpPr>
          <p:cNvPr id="23555" name="Nadpis 1"/>
          <p:cNvSpPr>
            <a:spLocks noGrp="1"/>
          </p:cNvSpPr>
          <p:nvPr>
            <p:ph type="title"/>
          </p:nvPr>
        </p:nvSpPr>
        <p:spPr>
          <a:xfrm>
            <a:off x="107950" y="0"/>
            <a:ext cx="8928100" cy="1143000"/>
          </a:xfrm>
        </p:spPr>
        <p:txBody>
          <a:bodyPr/>
          <a:lstStyle/>
          <a:p>
            <a:pPr>
              <a:lnSpc>
                <a:spcPct val="90000"/>
              </a:lnSpc>
            </a:pPr>
            <a:r>
              <a:rPr lang="cs-CZ" smtClean="0"/>
              <a:t>Metoda </a:t>
            </a:r>
            <a:r>
              <a:rPr lang="cs-CZ" b="1" smtClean="0"/>
              <a:t>maximální věrohodnosti </a:t>
            </a:r>
            <a:r>
              <a:rPr lang="cs-CZ" sz="3200" smtClean="0"/>
              <a:t>(maximum likelihood ML)</a:t>
            </a:r>
            <a:endParaRPr lang="cs-CZ" smtClean="0"/>
          </a:p>
        </p:txBody>
      </p:sp>
      <p:sp>
        <p:nvSpPr>
          <p:cNvPr id="23556" name="TextovéPole 4"/>
          <p:cNvSpPr txBox="1">
            <a:spLocks noChangeArrowheads="1"/>
          </p:cNvSpPr>
          <p:nvPr/>
        </p:nvSpPr>
        <p:spPr bwMode="auto">
          <a:xfrm>
            <a:off x="6119813" y="6521450"/>
            <a:ext cx="30241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cs-CZ" sz="1200"/>
              <a:t>Zdroj: [Rabe-Hesketh, Skrondal 2008: 81]</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457200" y="115888"/>
            <a:ext cx="8229600" cy="1143000"/>
          </a:xfrm>
        </p:spPr>
        <p:txBody>
          <a:bodyPr/>
          <a:lstStyle/>
          <a:p>
            <a:pPr eaLnBrk="1" hangingPunct="1"/>
            <a:r>
              <a:rPr lang="cs-CZ" sz="4000" dirty="0" smtClean="0"/>
              <a:t>Test statistické významnosti </a:t>
            </a:r>
            <a:r>
              <a:rPr lang="cs-CZ" sz="4000" dirty="0" smtClean="0"/>
              <a:t>hodnot regresních </a:t>
            </a:r>
            <a:r>
              <a:rPr lang="cs-CZ" sz="4000" dirty="0" smtClean="0"/>
              <a:t>koeficientů</a:t>
            </a:r>
            <a:endParaRPr lang="en-GB" sz="4000" dirty="0" smtClean="0"/>
          </a:p>
        </p:txBody>
      </p:sp>
      <p:sp>
        <p:nvSpPr>
          <p:cNvPr id="24579" name="Rectangle 3"/>
          <p:cNvSpPr>
            <a:spLocks noGrp="1" noChangeArrowheads="1"/>
          </p:cNvSpPr>
          <p:nvPr>
            <p:ph type="body" idx="1"/>
          </p:nvPr>
        </p:nvSpPr>
        <p:spPr>
          <a:xfrm>
            <a:off x="0" y="1341438"/>
            <a:ext cx="9144000" cy="4895850"/>
          </a:xfrm>
        </p:spPr>
        <p:txBody>
          <a:bodyPr/>
          <a:lstStyle/>
          <a:p>
            <a:pPr marL="269875" indent="-269875" eaLnBrk="1" hangingPunct="1"/>
            <a:r>
              <a:rPr lang="cs-CZ" sz="2800" smtClean="0"/>
              <a:t>Ověřujeme hypotézu, že regresní koeficient v modelu se liší od nuly (stejně jako v OLS)</a:t>
            </a:r>
          </a:p>
          <a:p>
            <a:pPr marL="269875" indent="-269875" eaLnBrk="1" hangingPunct="1"/>
            <a:r>
              <a:rPr lang="cs-CZ" sz="2800" b="1" smtClean="0"/>
              <a:t>Waldovo testové kritérium</a:t>
            </a:r>
            <a:r>
              <a:rPr lang="cs-CZ" sz="2800" smtClean="0"/>
              <a:t> W = (b</a:t>
            </a:r>
            <a:r>
              <a:rPr lang="cs-CZ" sz="2800" baseline="-25000" smtClean="0"/>
              <a:t>i </a:t>
            </a:r>
            <a:r>
              <a:rPr lang="cs-CZ" sz="2800" smtClean="0"/>
              <a:t>/ s(b</a:t>
            </a:r>
            <a:r>
              <a:rPr lang="cs-CZ" sz="2800" baseline="-25000" smtClean="0"/>
              <a:t>i</a:t>
            </a:r>
            <a:r>
              <a:rPr lang="cs-CZ" sz="2800" smtClean="0"/>
              <a:t>))</a:t>
            </a:r>
            <a:r>
              <a:rPr lang="cs-CZ" sz="2800" baseline="30000" smtClean="0"/>
              <a:t>2  </a:t>
            </a:r>
            <a:br>
              <a:rPr lang="cs-CZ" sz="2800" baseline="30000" smtClean="0"/>
            </a:br>
            <a:r>
              <a:rPr lang="cs-CZ" sz="2400" smtClean="0"/>
              <a:t>(příslušný koeficient dělený vlastní směrodatnou odchylkou)</a:t>
            </a:r>
            <a:r>
              <a:rPr lang="cs-CZ" sz="2800" baseline="30000" smtClean="0"/>
              <a:t>2</a:t>
            </a:r>
            <a:r>
              <a:rPr lang="cs-CZ" sz="2800" smtClean="0"/>
              <a:t> </a:t>
            </a:r>
            <a:br>
              <a:rPr lang="cs-CZ" sz="2800" smtClean="0"/>
            </a:br>
            <a:r>
              <a:rPr lang="cs-CZ" sz="2800" smtClean="0"/>
              <a:t>W má rozložení Chi2 (s df=1 </a:t>
            </a:r>
            <a:r>
              <a:rPr lang="cs-CZ" sz="1800" smtClean="0"/>
              <a:t>pro více-kategoriální znaky </a:t>
            </a:r>
            <a:r>
              <a:rPr lang="cs-CZ" sz="1800" i="1" smtClean="0"/>
              <a:t>k-1</a:t>
            </a:r>
            <a:r>
              <a:rPr lang="cs-CZ" sz="1800" smtClean="0"/>
              <a:t>)</a:t>
            </a:r>
            <a:r>
              <a:rPr lang="cs-CZ" sz="2800" smtClean="0"/>
              <a:t>).</a:t>
            </a:r>
            <a:endParaRPr lang="cs-CZ" sz="2400" smtClean="0"/>
          </a:p>
          <a:p>
            <a:pPr marL="269875" indent="-269875" eaLnBrk="1" hangingPunct="1"/>
            <a:r>
              <a:rPr lang="cs-CZ" sz="2800" smtClean="0"/>
              <a:t>Ale pozor, pokud je </a:t>
            </a:r>
            <a:r>
              <a:rPr lang="cs-CZ" sz="2800" b="1" smtClean="0"/>
              <a:t>hodnota koeficientu b </a:t>
            </a:r>
            <a:r>
              <a:rPr lang="cs-CZ" sz="2800" smtClean="0"/>
              <a:t>(a tedy i jeho směrodatná odch.) </a:t>
            </a:r>
            <a:r>
              <a:rPr lang="cs-CZ" sz="2800" b="1" smtClean="0"/>
              <a:t>vysoká, test není spolehlivý.</a:t>
            </a:r>
            <a:br>
              <a:rPr lang="cs-CZ" sz="2800" b="1" smtClean="0"/>
            </a:br>
            <a:r>
              <a:rPr lang="cs-CZ" sz="2800" smtClean="0"/>
              <a:t>→ použít raději </a:t>
            </a:r>
            <a:r>
              <a:rPr lang="cs-CZ" sz="2800" b="1" smtClean="0"/>
              <a:t>model „s“ a model „bez“ této proměnné </a:t>
            </a:r>
            <a:r>
              <a:rPr lang="cs-CZ" sz="2800" smtClean="0"/>
              <a:t>a modely porovnat (LRtest).</a:t>
            </a:r>
          </a:p>
          <a:p>
            <a:pPr marL="269875" indent="-269875" eaLnBrk="1" hangingPunct="1"/>
            <a:r>
              <a:rPr lang="cs-CZ" sz="2400" b="1" smtClean="0"/>
              <a:t>U malých výběrů</a:t>
            </a:r>
            <a:r>
              <a:rPr lang="cs-CZ" sz="2400" smtClean="0"/>
              <a:t>, vzhledem k nejasnému chování ML odhadů z hlediska normality rozložení, </a:t>
            </a:r>
            <a:r>
              <a:rPr lang="cs-CZ" sz="2400" b="1" smtClean="0"/>
              <a:t>je vhodné akceptovat jen nižší </a:t>
            </a:r>
            <a:r>
              <a:rPr lang="cs-CZ" sz="2400" b="1" i="1" smtClean="0"/>
              <a:t>p-hodnoty </a:t>
            </a:r>
            <a:r>
              <a:rPr lang="cs-CZ" sz="1800" smtClean="0"/>
              <a:t>(než konvenční např. 0,05)</a:t>
            </a:r>
            <a:r>
              <a:rPr lang="cs-CZ" sz="2400" smtClean="0"/>
              <a:t>.</a:t>
            </a:r>
          </a:p>
          <a:p>
            <a:pPr marL="269875" indent="-269875" eaLnBrk="1" hangingPunct="1"/>
            <a:endParaRPr lang="en-GB" sz="280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179388" y="274638"/>
            <a:ext cx="8713787" cy="1143000"/>
          </a:xfrm>
        </p:spPr>
        <p:txBody>
          <a:bodyPr/>
          <a:lstStyle/>
          <a:p>
            <a:pPr eaLnBrk="1" hangingPunct="1"/>
            <a:r>
              <a:rPr lang="cs-CZ" sz="4000" b="1" smtClean="0"/>
              <a:t>Vhodnost modelu </a:t>
            </a:r>
            <a:r>
              <a:rPr lang="cs-CZ" sz="4000" smtClean="0"/>
              <a:t>(Goodnes of fit ) a </a:t>
            </a:r>
            <a:r>
              <a:rPr lang="cs-CZ" sz="4000" b="1" smtClean="0"/>
              <a:t>výběr modelu </a:t>
            </a:r>
            <a:r>
              <a:rPr lang="cs-CZ" sz="2200" smtClean="0"/>
              <a:t>(míra těsnosti proložení dat modelem)</a:t>
            </a:r>
            <a:endParaRPr lang="en-GB" sz="2200" smtClean="0"/>
          </a:p>
        </p:txBody>
      </p:sp>
      <p:sp>
        <p:nvSpPr>
          <p:cNvPr id="25603" name="Rectangle 3"/>
          <p:cNvSpPr>
            <a:spLocks noGrp="1" noChangeArrowheads="1"/>
          </p:cNvSpPr>
          <p:nvPr>
            <p:ph type="body" idx="1"/>
          </p:nvPr>
        </p:nvSpPr>
        <p:spPr>
          <a:xfrm>
            <a:off x="179388" y="1484313"/>
            <a:ext cx="8856662" cy="5141912"/>
          </a:xfrm>
        </p:spPr>
        <p:txBody>
          <a:bodyPr/>
          <a:lstStyle/>
          <a:p>
            <a:pPr eaLnBrk="1" hangingPunct="1">
              <a:lnSpc>
                <a:spcPct val="90000"/>
              </a:lnSpc>
              <a:spcBef>
                <a:spcPct val="0"/>
              </a:spcBef>
            </a:pPr>
            <a:r>
              <a:rPr lang="cs-CZ" smtClean="0"/>
              <a:t>Dva </a:t>
            </a:r>
            <a:r>
              <a:rPr lang="cs-CZ" b="1" smtClean="0"/>
              <a:t>zahnízděné</a:t>
            </a:r>
            <a:r>
              <a:rPr lang="cs-CZ" smtClean="0"/>
              <a:t> (nested) modely můžeme porovnat pomocí </a:t>
            </a:r>
          </a:p>
          <a:p>
            <a:pPr eaLnBrk="1" hangingPunct="1">
              <a:lnSpc>
                <a:spcPct val="90000"/>
              </a:lnSpc>
              <a:spcBef>
                <a:spcPct val="0"/>
              </a:spcBef>
            </a:pPr>
            <a:r>
              <a:rPr lang="cs-CZ" b="1" smtClean="0"/>
              <a:t>Chíkvadrátu</a:t>
            </a:r>
            <a:r>
              <a:rPr lang="cs-CZ" smtClean="0"/>
              <a:t>: nízké hodnoty </a:t>
            </a:r>
            <a:r>
              <a:rPr lang="el-GR" i="1" smtClean="0"/>
              <a:t>χ</a:t>
            </a:r>
            <a:r>
              <a:rPr lang="cs-CZ" baseline="30000" smtClean="0"/>
              <a:t>2</a:t>
            </a:r>
            <a:r>
              <a:rPr lang="cs-CZ" smtClean="0"/>
              <a:t> ukazují na shodu (pozorovaných a očekávaných četností), resp. vysoké </a:t>
            </a:r>
            <a:r>
              <a:rPr lang="el-GR" i="1" smtClean="0"/>
              <a:t>χ</a:t>
            </a:r>
            <a:r>
              <a:rPr lang="cs-CZ" baseline="30000" smtClean="0"/>
              <a:t>2</a:t>
            </a:r>
            <a:r>
              <a:rPr lang="cs-CZ" smtClean="0"/>
              <a:t>→ špatné proložení modelu</a:t>
            </a:r>
          </a:p>
          <a:p>
            <a:pPr eaLnBrk="1" hangingPunct="1">
              <a:lnSpc>
                <a:spcPct val="90000"/>
              </a:lnSpc>
              <a:spcBef>
                <a:spcPct val="0"/>
              </a:spcBef>
            </a:pPr>
            <a:r>
              <a:rPr lang="cs-CZ" b="1" smtClean="0"/>
              <a:t>testu poměru věrohodností </a:t>
            </a:r>
            <a:r>
              <a:rPr lang="cs-CZ" smtClean="0"/>
              <a:t>(</a:t>
            </a:r>
            <a:r>
              <a:rPr lang="cs-CZ" b="1" smtClean="0"/>
              <a:t>Likelihood-Ratio test</a:t>
            </a:r>
            <a:r>
              <a:rPr lang="cs-CZ" smtClean="0"/>
              <a:t>)</a:t>
            </a:r>
          </a:p>
          <a:p>
            <a:pPr eaLnBrk="1" hangingPunct="1">
              <a:lnSpc>
                <a:spcPct val="90000"/>
              </a:lnSpc>
              <a:spcBef>
                <a:spcPct val="0"/>
              </a:spcBef>
            </a:pPr>
            <a:r>
              <a:rPr lang="cs-CZ" smtClean="0"/>
              <a:t>Vhodnost modelu můžeme (podobně jako v OLS) věcně posoudit i </a:t>
            </a:r>
            <a:r>
              <a:rPr lang="cs-CZ" b="1" smtClean="0"/>
              <a:t>změnou R</a:t>
            </a:r>
            <a:r>
              <a:rPr lang="cs-CZ" b="1" baseline="30000" smtClean="0"/>
              <a:t>2</a:t>
            </a:r>
          </a:p>
          <a:p>
            <a:pPr eaLnBrk="1" hangingPunct="1">
              <a:lnSpc>
                <a:spcPct val="90000"/>
              </a:lnSpc>
              <a:spcBef>
                <a:spcPct val="0"/>
              </a:spcBef>
            </a:pPr>
            <a:r>
              <a:rPr lang="cs-CZ" smtClean="0"/>
              <a:t>Ideální je ale doplnit o použití bayesovské statistiky </a:t>
            </a:r>
            <a:r>
              <a:rPr lang="cs-CZ" b="1" smtClean="0"/>
              <a:t>BIC </a:t>
            </a:r>
            <a:r>
              <a:rPr lang="cs-CZ" sz="2400" smtClean="0"/>
              <a:t>(bayesovské informační kritérium)</a:t>
            </a:r>
            <a:endParaRPr lang="en-GB"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Nadpis 1"/>
          <p:cNvSpPr>
            <a:spLocks noGrp="1"/>
          </p:cNvSpPr>
          <p:nvPr>
            <p:ph type="title"/>
          </p:nvPr>
        </p:nvSpPr>
        <p:spPr>
          <a:xfrm>
            <a:off x="457200" y="0"/>
            <a:ext cx="8229600" cy="836712"/>
          </a:xfrm>
        </p:spPr>
        <p:txBody>
          <a:bodyPr/>
          <a:lstStyle/>
          <a:p>
            <a:r>
              <a:rPr lang="cs-CZ" dirty="0" err="1"/>
              <a:t>Hosmer</a:t>
            </a:r>
            <a:r>
              <a:rPr lang="cs-CZ" dirty="0"/>
              <a:t> and </a:t>
            </a:r>
            <a:r>
              <a:rPr lang="cs-CZ" dirty="0" err="1"/>
              <a:t>Lemeshow</a:t>
            </a:r>
            <a:r>
              <a:rPr lang="cs-CZ" dirty="0"/>
              <a:t> Test	</a:t>
            </a:r>
            <a:endParaRPr lang="cs-CZ" dirty="0" smtClean="0"/>
          </a:p>
        </p:txBody>
      </p:sp>
      <p:sp>
        <p:nvSpPr>
          <p:cNvPr id="26627" name="Zástupný symbol pro obsah 2"/>
          <p:cNvSpPr>
            <a:spLocks noGrp="1"/>
          </p:cNvSpPr>
          <p:nvPr>
            <p:ph idx="1"/>
          </p:nvPr>
        </p:nvSpPr>
        <p:spPr>
          <a:xfrm>
            <a:off x="143508" y="692696"/>
            <a:ext cx="8856984" cy="5669062"/>
          </a:xfrm>
        </p:spPr>
        <p:txBody>
          <a:bodyPr/>
          <a:lstStyle/>
          <a:p>
            <a:pPr marL="0" indent="0">
              <a:buNone/>
            </a:pPr>
            <a:r>
              <a:rPr lang="cs-CZ" sz="1900" dirty="0" smtClean="0"/>
              <a:t>Hodnotí</a:t>
            </a:r>
            <a:r>
              <a:rPr lang="cs-CZ" sz="1900" dirty="0"/>
              <a:t>, zda </a:t>
            </a:r>
            <a:r>
              <a:rPr lang="cs-CZ" sz="1900" dirty="0" smtClean="0"/>
              <a:t>pozorované pravděpodobnosti odpovídají </a:t>
            </a:r>
            <a:r>
              <a:rPr lang="cs-CZ" sz="1900" dirty="0"/>
              <a:t>očekávaným </a:t>
            </a:r>
            <a:r>
              <a:rPr lang="cs-CZ" sz="1900" dirty="0" smtClean="0"/>
              <a:t>pravděpodobnostem v </a:t>
            </a:r>
            <a:r>
              <a:rPr lang="cs-CZ" sz="1900" dirty="0"/>
              <a:t>podskupinách modelové </a:t>
            </a:r>
            <a:r>
              <a:rPr lang="cs-CZ" sz="1900" dirty="0" smtClean="0"/>
              <a:t>populace, které test definuje jako (tj. soubor rozdělí na) decily pozorovaných hodnot pravděpodobnosti. </a:t>
            </a:r>
            <a:r>
              <a:rPr lang="cs-CZ" sz="1900" dirty="0"/>
              <a:t>Takže pozorování s podobnou očekávanou pravděpodobností jsou </a:t>
            </a:r>
            <a:r>
              <a:rPr lang="cs-CZ" sz="1900" dirty="0" smtClean="0"/>
              <a:t>ve stejné skupině, většinou se vytvoří cca 10 </a:t>
            </a:r>
            <a:r>
              <a:rPr lang="cs-CZ" sz="1900" dirty="0"/>
              <a:t>skupin</a:t>
            </a:r>
            <a:r>
              <a:rPr lang="cs-CZ" sz="1900" dirty="0" smtClean="0"/>
              <a:t>.</a:t>
            </a:r>
            <a:br>
              <a:rPr lang="cs-CZ" sz="1900" dirty="0" smtClean="0"/>
            </a:br>
            <a:r>
              <a:rPr lang="cs-CZ" sz="1900" dirty="0" smtClean="0"/>
              <a:t>H0: </a:t>
            </a:r>
            <a:r>
              <a:rPr lang="cs-CZ" sz="1900" i="1" dirty="0" smtClean="0"/>
              <a:t>Pozorované </a:t>
            </a:r>
            <a:r>
              <a:rPr lang="cs-CZ" sz="1900" i="1" dirty="0"/>
              <a:t>a očekávané poměry jsou stejné ve všech </a:t>
            </a:r>
            <a:r>
              <a:rPr lang="cs-CZ" sz="1900" i="1" dirty="0" smtClean="0"/>
              <a:t>podskupinách.</a:t>
            </a:r>
            <a:endParaRPr lang="cs-CZ" sz="1900" i="1" dirty="0" smtClean="0"/>
          </a:p>
          <a:p>
            <a:pPr marL="0" indent="0">
              <a:spcBef>
                <a:spcPts val="0"/>
              </a:spcBef>
              <a:buNone/>
            </a:pPr>
            <a:r>
              <a:rPr lang="cs-CZ" sz="3000" dirty="0" smtClean="0"/>
              <a:t>→ Jak </a:t>
            </a:r>
            <a:r>
              <a:rPr lang="cs-CZ" sz="3000" dirty="0" smtClean="0"/>
              <a:t>dobře sedí </a:t>
            </a:r>
            <a:r>
              <a:rPr lang="cs-CZ" sz="3000" dirty="0"/>
              <a:t>model na data</a:t>
            </a:r>
            <a:r>
              <a:rPr lang="cs-CZ" sz="3000" dirty="0" smtClean="0"/>
              <a:t>?	</a:t>
            </a:r>
            <a:r>
              <a:rPr lang="cs-CZ" sz="1800" dirty="0" err="1" smtClean="0"/>
              <a:t>např</a:t>
            </a:r>
            <a:r>
              <a:rPr lang="cs-CZ" sz="1800" dirty="0" smtClean="0"/>
              <a:t>:</a:t>
            </a:r>
            <a:endParaRPr lang="cs-CZ" sz="1800" dirty="0"/>
          </a:p>
          <a:p>
            <a:pPr marL="0" indent="0">
              <a:spcBef>
                <a:spcPts val="0"/>
              </a:spcBef>
              <a:buNone/>
            </a:pPr>
            <a:r>
              <a:rPr lang="cs-CZ" sz="3000" b="1" dirty="0" smtClean="0">
                <a:latin typeface="Courier New" pitchFamily="49" charset="0"/>
                <a:cs typeface="Courier New" pitchFamily="49" charset="0"/>
              </a:rPr>
              <a:t>	</a:t>
            </a:r>
            <a:r>
              <a:rPr lang="cs-CZ" sz="3000" b="1" dirty="0" err="1" smtClean="0">
                <a:latin typeface="Courier New" pitchFamily="49" charset="0"/>
                <a:cs typeface="Courier New" pitchFamily="49" charset="0"/>
              </a:rPr>
              <a:t>Hosmer</a:t>
            </a:r>
            <a:r>
              <a:rPr lang="cs-CZ" sz="3000" b="1" dirty="0" smtClean="0">
                <a:latin typeface="Courier New" pitchFamily="49" charset="0"/>
                <a:cs typeface="Courier New" pitchFamily="49" charset="0"/>
              </a:rPr>
              <a:t> </a:t>
            </a:r>
            <a:r>
              <a:rPr lang="cs-CZ" sz="3000" b="1" dirty="0">
                <a:latin typeface="Courier New" pitchFamily="49" charset="0"/>
                <a:cs typeface="Courier New" pitchFamily="49" charset="0"/>
              </a:rPr>
              <a:t>and </a:t>
            </a:r>
            <a:r>
              <a:rPr lang="cs-CZ" sz="3000" b="1" dirty="0" err="1">
                <a:latin typeface="Courier New" pitchFamily="49" charset="0"/>
                <a:cs typeface="Courier New" pitchFamily="49" charset="0"/>
              </a:rPr>
              <a:t>Lemeshow</a:t>
            </a:r>
            <a:r>
              <a:rPr lang="cs-CZ" sz="3000" b="1" dirty="0">
                <a:latin typeface="Courier New" pitchFamily="49" charset="0"/>
                <a:cs typeface="Courier New" pitchFamily="49" charset="0"/>
              </a:rPr>
              <a:t> Test</a:t>
            </a:r>
            <a:r>
              <a:rPr lang="cs-CZ" sz="3000" dirty="0">
                <a:latin typeface="Courier New" pitchFamily="49" charset="0"/>
                <a:cs typeface="Courier New" pitchFamily="49" charset="0"/>
              </a:rPr>
              <a:t>	</a:t>
            </a:r>
          </a:p>
          <a:p>
            <a:pPr marL="0" indent="0">
              <a:spcBef>
                <a:spcPts val="0"/>
              </a:spcBef>
              <a:buNone/>
            </a:pPr>
            <a:r>
              <a:rPr lang="cs-CZ" sz="3000" dirty="0" smtClean="0">
                <a:latin typeface="Courier New" pitchFamily="49" charset="0"/>
                <a:cs typeface="Courier New" pitchFamily="49" charset="0"/>
              </a:rPr>
              <a:t>	Step</a:t>
            </a:r>
            <a:r>
              <a:rPr lang="cs-CZ" sz="3000" dirty="0">
                <a:latin typeface="Courier New" pitchFamily="49" charset="0"/>
                <a:cs typeface="Courier New" pitchFamily="49" charset="0"/>
              </a:rPr>
              <a:t>	</a:t>
            </a:r>
            <a:r>
              <a:rPr lang="cs-CZ" sz="3000" dirty="0" err="1">
                <a:latin typeface="Courier New" pitchFamily="49" charset="0"/>
                <a:cs typeface="Courier New" pitchFamily="49" charset="0"/>
              </a:rPr>
              <a:t>Chi</a:t>
            </a:r>
            <a:r>
              <a:rPr lang="cs-CZ" sz="3000" dirty="0">
                <a:latin typeface="Courier New" pitchFamily="49" charset="0"/>
                <a:cs typeface="Courier New" pitchFamily="49" charset="0"/>
              </a:rPr>
              <a:t>-square	</a:t>
            </a:r>
            <a:r>
              <a:rPr lang="cs-CZ" sz="3000" dirty="0" err="1">
                <a:latin typeface="Courier New" pitchFamily="49" charset="0"/>
                <a:cs typeface="Courier New" pitchFamily="49" charset="0"/>
              </a:rPr>
              <a:t>df</a:t>
            </a:r>
            <a:r>
              <a:rPr lang="cs-CZ" sz="3000" dirty="0">
                <a:latin typeface="Courier New" pitchFamily="49" charset="0"/>
                <a:cs typeface="Courier New" pitchFamily="49" charset="0"/>
              </a:rPr>
              <a:t>	</a:t>
            </a:r>
            <a:r>
              <a:rPr lang="cs-CZ" sz="3000" b="1" dirty="0" err="1">
                <a:latin typeface="Courier New" pitchFamily="49" charset="0"/>
                <a:cs typeface="Courier New" pitchFamily="49" charset="0"/>
              </a:rPr>
              <a:t>Sig</a:t>
            </a:r>
            <a:r>
              <a:rPr lang="cs-CZ" sz="3000" b="1" dirty="0">
                <a:latin typeface="Courier New" pitchFamily="49" charset="0"/>
                <a:cs typeface="Courier New" pitchFamily="49" charset="0"/>
              </a:rPr>
              <a:t>.</a:t>
            </a:r>
            <a:r>
              <a:rPr lang="cs-CZ" sz="3000" dirty="0">
                <a:latin typeface="Courier New" pitchFamily="49" charset="0"/>
                <a:cs typeface="Courier New" pitchFamily="49" charset="0"/>
              </a:rPr>
              <a:t>	</a:t>
            </a:r>
          </a:p>
          <a:p>
            <a:pPr marL="0" indent="0">
              <a:spcBef>
                <a:spcPts val="0"/>
              </a:spcBef>
              <a:buNone/>
            </a:pPr>
            <a:r>
              <a:rPr lang="cs-CZ" sz="3000" dirty="0" smtClean="0">
                <a:latin typeface="Courier New" pitchFamily="49" charset="0"/>
                <a:cs typeface="Courier New" pitchFamily="49" charset="0"/>
              </a:rPr>
              <a:t>	</a:t>
            </a:r>
            <a:r>
              <a:rPr lang="cs-CZ" sz="3000" dirty="0" smtClean="0">
                <a:latin typeface="Courier New" pitchFamily="49" charset="0"/>
                <a:cs typeface="Courier New" pitchFamily="49" charset="0"/>
              </a:rPr>
              <a:t>	1</a:t>
            </a:r>
            <a:r>
              <a:rPr lang="cs-CZ" sz="3000" dirty="0">
                <a:latin typeface="Courier New" pitchFamily="49" charset="0"/>
                <a:cs typeface="Courier New" pitchFamily="49" charset="0"/>
              </a:rPr>
              <a:t>	13,617	</a:t>
            </a:r>
            <a:r>
              <a:rPr lang="cs-CZ" sz="3000" dirty="0" smtClean="0">
                <a:latin typeface="Courier New" pitchFamily="49" charset="0"/>
                <a:cs typeface="Courier New" pitchFamily="49" charset="0"/>
              </a:rPr>
              <a:t>	8	</a:t>
            </a:r>
            <a:r>
              <a:rPr lang="cs-CZ" sz="3000" b="1" dirty="0" smtClean="0">
                <a:solidFill>
                  <a:srgbClr val="339933"/>
                </a:solidFill>
                <a:latin typeface="Courier New" pitchFamily="49" charset="0"/>
                <a:cs typeface="Courier New" pitchFamily="49" charset="0"/>
              </a:rPr>
              <a:t>,</a:t>
            </a:r>
            <a:r>
              <a:rPr lang="cs-CZ" sz="3000" b="1" dirty="0">
                <a:solidFill>
                  <a:srgbClr val="339933"/>
                </a:solidFill>
                <a:latin typeface="Courier New" pitchFamily="49" charset="0"/>
                <a:cs typeface="Courier New" pitchFamily="49" charset="0"/>
              </a:rPr>
              <a:t>092</a:t>
            </a:r>
            <a:r>
              <a:rPr lang="cs-CZ" sz="3000" dirty="0">
                <a:latin typeface="Courier New" pitchFamily="49" charset="0"/>
                <a:cs typeface="Courier New" pitchFamily="49" charset="0"/>
              </a:rPr>
              <a:t>	</a:t>
            </a:r>
          </a:p>
          <a:p>
            <a:r>
              <a:rPr lang="cs-CZ" sz="3000" dirty="0" smtClean="0"/>
              <a:t>Zde H0 nezamítáme </a:t>
            </a:r>
            <a:r>
              <a:rPr lang="cs-CZ" sz="2000" dirty="0" smtClean="0"/>
              <a:t>(rozdíly mezi skupinami „nejsou“)</a:t>
            </a:r>
            <a:r>
              <a:rPr lang="cs-CZ" sz="3000" dirty="0" smtClean="0"/>
              <a:t>.</a:t>
            </a:r>
            <a:br>
              <a:rPr lang="cs-CZ" sz="3000" dirty="0" smtClean="0"/>
            </a:br>
            <a:r>
              <a:rPr lang="cs-CZ" sz="2100" dirty="0" smtClean="0"/>
              <a:t>V H-L </a:t>
            </a:r>
            <a:r>
              <a:rPr lang="cs-CZ" sz="2100" dirty="0"/>
              <a:t>testu chceme </a:t>
            </a:r>
            <a:r>
              <a:rPr lang="cs-CZ" sz="2100" b="1" dirty="0" smtClean="0"/>
              <a:t>vysokou</a:t>
            </a:r>
            <a:r>
              <a:rPr lang="cs-CZ" sz="2100" dirty="0" smtClean="0"/>
              <a:t> </a:t>
            </a:r>
            <a:r>
              <a:rPr lang="cs-CZ" sz="2100" dirty="0" smtClean="0"/>
              <a:t>statistickou významnost (např. </a:t>
            </a:r>
            <a:r>
              <a:rPr lang="cs-CZ" sz="2100" dirty="0"/>
              <a:t>&gt;</a:t>
            </a:r>
            <a:r>
              <a:rPr lang="cs-CZ" sz="2100" dirty="0" smtClean="0"/>
              <a:t>0,05).</a:t>
            </a:r>
            <a:endParaRPr lang="cs-CZ" sz="2100" dirty="0"/>
          </a:p>
          <a:p>
            <a:r>
              <a:rPr lang="cs-CZ" sz="3000" dirty="0"/>
              <a:t> </a:t>
            </a:r>
            <a:r>
              <a:rPr lang="cs-CZ" sz="3000" dirty="0" smtClean="0"/>
              <a:t>Pozor, ačkoliv je </a:t>
            </a:r>
            <a:r>
              <a:rPr lang="cs-CZ" sz="3000" dirty="0" smtClean="0"/>
              <a:t>H-L test stále </a:t>
            </a:r>
            <a:r>
              <a:rPr lang="cs-CZ" sz="3000" dirty="0" smtClean="0"/>
              <a:t>populární, tak je to </a:t>
            </a:r>
            <a:r>
              <a:rPr lang="cs-CZ" sz="3000" i="1" dirty="0" smtClean="0"/>
              <a:t>problematická </a:t>
            </a:r>
            <a:r>
              <a:rPr lang="cs-CZ" sz="3000" i="1" dirty="0"/>
              <a:t>a </a:t>
            </a:r>
            <a:r>
              <a:rPr lang="cs-CZ" sz="3000" i="1" dirty="0" smtClean="0"/>
              <a:t>nespolehlivá </a:t>
            </a:r>
            <a:r>
              <a:rPr lang="cs-CZ" sz="3000" i="1" dirty="0"/>
              <a:t>metoda</a:t>
            </a:r>
            <a:r>
              <a:rPr lang="cs-CZ" sz="3000" dirty="0"/>
              <a:t>, mj. </a:t>
            </a:r>
            <a:r>
              <a:rPr lang="cs-CZ" sz="3000" dirty="0" smtClean="0"/>
              <a:t>citlivé na počty případů v podskupinách.</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Nadpis 1"/>
          <p:cNvSpPr>
            <a:spLocks noGrp="1"/>
          </p:cNvSpPr>
          <p:nvPr>
            <p:ph type="title"/>
          </p:nvPr>
        </p:nvSpPr>
        <p:spPr>
          <a:xfrm>
            <a:off x="457200" y="116632"/>
            <a:ext cx="8229600" cy="792088"/>
          </a:xfrm>
        </p:spPr>
        <p:txBody>
          <a:bodyPr/>
          <a:lstStyle/>
          <a:p>
            <a:r>
              <a:rPr lang="cs-CZ" b="1" dirty="0" err="1" smtClean="0"/>
              <a:t>Pseudo</a:t>
            </a:r>
            <a:r>
              <a:rPr lang="cs-CZ" b="1" dirty="0" smtClean="0"/>
              <a:t> R2</a:t>
            </a:r>
            <a:endParaRPr lang="cs-CZ" dirty="0" smtClean="0"/>
          </a:p>
        </p:txBody>
      </p:sp>
      <p:sp>
        <p:nvSpPr>
          <p:cNvPr id="27651" name="Zástupný symbol pro obsah 2"/>
          <p:cNvSpPr>
            <a:spLocks noGrp="1"/>
          </p:cNvSpPr>
          <p:nvPr>
            <p:ph idx="1"/>
          </p:nvPr>
        </p:nvSpPr>
        <p:spPr>
          <a:xfrm>
            <a:off x="457200" y="836712"/>
            <a:ext cx="8147248" cy="5832648"/>
          </a:xfrm>
        </p:spPr>
        <p:txBody>
          <a:bodyPr/>
          <a:lstStyle/>
          <a:p>
            <a:r>
              <a:rPr lang="cs-CZ" b="1" dirty="0" smtClean="0"/>
              <a:t>V logistickém modelu nelze přímo spočítat velikost „vysvětleného rozptylu“ závislé proměnné</a:t>
            </a:r>
            <a:r>
              <a:rPr lang="cs-CZ" dirty="0" smtClean="0"/>
              <a:t>, tj. nemáme ekvivalent R2 z lineárního OLS </a:t>
            </a:r>
            <a:r>
              <a:rPr lang="cs-CZ" dirty="0" smtClean="0"/>
              <a:t>modelu.</a:t>
            </a:r>
          </a:p>
          <a:p>
            <a:r>
              <a:rPr lang="cs-CZ" dirty="0" smtClean="0"/>
              <a:t>O vysvětleném </a:t>
            </a:r>
            <a:r>
              <a:rPr lang="cs-CZ" i="1" dirty="0" smtClean="0"/>
              <a:t>rozptylu </a:t>
            </a:r>
            <a:r>
              <a:rPr lang="cs-CZ" dirty="0" smtClean="0"/>
              <a:t>zde nelze hovořit.</a:t>
            </a:r>
            <a:endParaRPr lang="cs-CZ" dirty="0" smtClean="0"/>
          </a:p>
          <a:p>
            <a:r>
              <a:rPr lang="cs-CZ" dirty="0" smtClean="0"/>
              <a:t>Existují pokusy o náhradu různé </a:t>
            </a:r>
            <a:r>
              <a:rPr lang="cs-CZ" dirty="0" err="1" smtClean="0"/>
              <a:t>pseudo</a:t>
            </a:r>
            <a:r>
              <a:rPr lang="cs-CZ" dirty="0" smtClean="0"/>
              <a:t> R-</a:t>
            </a:r>
            <a:r>
              <a:rPr lang="cs-CZ" dirty="0" err="1" smtClean="0"/>
              <a:t>squared</a:t>
            </a:r>
            <a:endParaRPr lang="cs-CZ" dirty="0" smtClean="0"/>
          </a:p>
          <a:p>
            <a:r>
              <a:rPr lang="cs-CZ" dirty="0" smtClean="0"/>
              <a:t>Ale pozor na jejich interpretaci</a:t>
            </a:r>
          </a:p>
          <a:p>
            <a:r>
              <a:rPr lang="cs-CZ" dirty="0" smtClean="0"/>
              <a:t>Možností je také odhadnout lineární model (OLS) a použít </a:t>
            </a:r>
            <a:r>
              <a:rPr lang="cs-CZ" dirty="0" smtClean="0"/>
              <a:t>R2</a:t>
            </a:r>
            <a:endParaRPr lang="cs-CZ" dirty="0" smtClean="0"/>
          </a:p>
          <a:p>
            <a:r>
              <a:rPr lang="cs-CZ" dirty="0" smtClean="0"/>
              <a:t>K němu </a:t>
            </a:r>
            <a:r>
              <a:rPr lang="cs-CZ" dirty="0"/>
              <a:t>se blíží </a:t>
            </a:r>
            <a:r>
              <a:rPr lang="cs-CZ" dirty="0" err="1" smtClean="0"/>
              <a:t>Tjur</a:t>
            </a:r>
            <a:r>
              <a:rPr lang="cs-CZ" dirty="0" smtClean="0"/>
              <a:t> R2 (</a:t>
            </a:r>
            <a:r>
              <a:rPr lang="cs-CZ" dirty="0" err="1" smtClean="0"/>
              <a:t>Tjur</a:t>
            </a:r>
            <a:r>
              <a:rPr lang="cs-CZ" dirty="0" smtClean="0"/>
              <a:t> 2009).</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cs-CZ" smtClean="0"/>
              <a:t>Na co pozor v logreg</a:t>
            </a:r>
          </a:p>
        </p:txBody>
      </p:sp>
      <p:sp>
        <p:nvSpPr>
          <p:cNvPr id="28675" name="Rectangle 3"/>
          <p:cNvSpPr>
            <a:spLocks noGrp="1" noChangeArrowheads="1"/>
          </p:cNvSpPr>
          <p:nvPr>
            <p:ph type="body" idx="1"/>
          </p:nvPr>
        </p:nvSpPr>
        <p:spPr>
          <a:xfrm>
            <a:off x="388938" y="1268413"/>
            <a:ext cx="8431212" cy="5113337"/>
          </a:xfrm>
        </p:spPr>
        <p:txBody>
          <a:bodyPr/>
          <a:lstStyle/>
          <a:p>
            <a:pPr eaLnBrk="1" hangingPunct="1"/>
            <a:r>
              <a:rPr lang="cs-CZ" smtClean="0"/>
              <a:t>Pozor na „díry v datech“ tj. prázdné buňky (empty cells) – nejprve např. CROSSTABS </a:t>
            </a:r>
            <a:r>
              <a:rPr lang="cs-CZ" sz="2400" smtClean="0"/>
              <a:t>(některé procedury varují, např. PLUM v SPSS)</a:t>
            </a:r>
          </a:p>
          <a:p>
            <a:pPr eaLnBrk="1" hangingPunct="1"/>
            <a:r>
              <a:rPr lang="cs-CZ" smtClean="0"/>
              <a:t>Celkový počet případů a odhadovaných parametrů (MLE je citlivější na velikost výběru než OLS; </a:t>
            </a:r>
            <a:r>
              <a:rPr lang="cs-CZ" sz="2400" smtClean="0"/>
              <a:t>viz dále</a:t>
            </a:r>
            <a:r>
              <a:rPr lang="cs-CZ" smtClean="0"/>
              <a:t>)</a:t>
            </a:r>
          </a:p>
          <a:p>
            <a:pPr eaLnBrk="1" hangingPunct="1"/>
            <a:r>
              <a:rPr lang="cs-CZ" smtClean="0"/>
              <a:t>Nelze porovnávat regresní koeficienty (logity) ze dvou nezahnízděných i zahnízděných modelů.</a:t>
            </a:r>
          </a:p>
          <a:p>
            <a:pPr eaLnBrk="1" hangingPunct="1"/>
            <a:r>
              <a:rPr lang="cs-CZ" smtClean="0"/>
              <a:t>Složitější interpretace koeficientů </a:t>
            </a:r>
            <a:r>
              <a:rPr lang="cs-CZ" sz="2400" smtClean="0"/>
              <a:t>(viz dále)</a:t>
            </a:r>
            <a:endParaRPr lang="en-GB" sz="2400" smtClean="0"/>
          </a:p>
          <a:p>
            <a:pPr eaLnBrk="1" hangingPunct="1">
              <a:buFontTx/>
              <a:buNone/>
            </a:pPr>
            <a:endParaRPr lang="cs-CZ"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9698" name="Nadpis 1"/>
          <p:cNvSpPr>
            <a:spLocks noGrp="1"/>
          </p:cNvSpPr>
          <p:nvPr>
            <p:ph type="title"/>
          </p:nvPr>
        </p:nvSpPr>
        <p:spPr>
          <a:xfrm>
            <a:off x="457200" y="115888"/>
            <a:ext cx="8229600" cy="1143000"/>
          </a:xfrm>
        </p:spPr>
        <p:txBody>
          <a:bodyPr/>
          <a:lstStyle/>
          <a:p>
            <a:pPr>
              <a:lnSpc>
                <a:spcPct val="90000"/>
              </a:lnSpc>
            </a:pPr>
            <a:r>
              <a:rPr lang="cs-CZ" smtClean="0"/>
              <a:t>Velikost výběrového souboru v logitovém modelu (MLE)</a:t>
            </a:r>
          </a:p>
        </p:txBody>
      </p:sp>
      <p:sp>
        <p:nvSpPr>
          <p:cNvPr id="3" name="Zástupný symbol pro obsah 2"/>
          <p:cNvSpPr>
            <a:spLocks noGrp="1"/>
          </p:cNvSpPr>
          <p:nvPr>
            <p:ph idx="1"/>
          </p:nvPr>
        </p:nvSpPr>
        <p:spPr>
          <a:xfrm>
            <a:off x="76200" y="1341438"/>
            <a:ext cx="9067800" cy="5318125"/>
          </a:xfrm>
        </p:spPr>
        <p:txBody>
          <a:bodyPr/>
          <a:lstStyle/>
          <a:p>
            <a:pPr marL="176213" indent="-176213">
              <a:lnSpc>
                <a:spcPct val="90000"/>
              </a:lnSpc>
              <a:spcBef>
                <a:spcPts val="0"/>
              </a:spcBef>
              <a:defRPr/>
            </a:pPr>
            <a:r>
              <a:rPr lang="cs-CZ" sz="2300" dirty="0" smtClean="0"/>
              <a:t>ML model má dobré vlastnosti (konzistence, vydatnost, asymptotická normalita), pokud se velikost výběru blíží nekonečnu.</a:t>
            </a:r>
          </a:p>
          <a:p>
            <a:pPr marL="176213" indent="-176213">
              <a:lnSpc>
                <a:spcPct val="90000"/>
              </a:lnSpc>
              <a:spcBef>
                <a:spcPts val="0"/>
              </a:spcBef>
              <a:defRPr/>
            </a:pPr>
            <a:r>
              <a:rPr lang="cs-CZ" sz="2300" dirty="0" smtClean="0"/>
              <a:t>Otázkou je, jak se chovají odhady parametrů z malých výběrů.</a:t>
            </a:r>
          </a:p>
          <a:p>
            <a:pPr marL="269875" indent="-269875">
              <a:lnSpc>
                <a:spcPct val="90000"/>
              </a:lnSpc>
              <a:spcBef>
                <a:spcPts val="0"/>
              </a:spcBef>
              <a:defRPr/>
            </a:pPr>
            <a:r>
              <a:rPr lang="cs-CZ" b="1" dirty="0" smtClean="0"/>
              <a:t>Je riskantní používat ML odhady pro n &lt;100, výběry s </a:t>
            </a:r>
            <a:r>
              <a:rPr lang="cs-CZ" b="1" u="sng" dirty="0" smtClean="0"/>
              <a:t>n &gt; 500 jsou ok</a:t>
            </a:r>
            <a:r>
              <a:rPr lang="cs-CZ" b="1" dirty="0" smtClean="0"/>
              <a:t>.</a:t>
            </a:r>
          </a:p>
          <a:p>
            <a:pPr marL="269875" indent="-269875">
              <a:lnSpc>
                <a:spcPct val="90000"/>
              </a:lnSpc>
              <a:spcBef>
                <a:spcPts val="0"/>
              </a:spcBef>
              <a:defRPr/>
            </a:pPr>
            <a:r>
              <a:rPr lang="cs-CZ" dirty="0" smtClean="0"/>
              <a:t>Záleží ale na modelu: </a:t>
            </a:r>
            <a:r>
              <a:rPr lang="cs-CZ" b="1" dirty="0" smtClean="0"/>
              <a:t>čím více parametrů odhadujeme, tím větší výběr potřebujeme</a:t>
            </a:r>
            <a:r>
              <a:rPr lang="cs-CZ" dirty="0" smtClean="0"/>
              <a:t>. Pravidlo palce: </a:t>
            </a:r>
          </a:p>
          <a:p>
            <a:pPr marL="269875" indent="-269875">
              <a:lnSpc>
                <a:spcPct val="90000"/>
              </a:lnSpc>
              <a:spcBef>
                <a:spcPts val="0"/>
              </a:spcBef>
              <a:defRPr/>
            </a:pPr>
            <a:r>
              <a:rPr lang="cs-CZ" b="1" u="sng" dirty="0" smtClean="0">
                <a:solidFill>
                  <a:srgbClr val="C00000"/>
                </a:solidFill>
              </a:rPr>
              <a:t>Minimálně 10 pozorování na 1 parametr</a:t>
            </a:r>
            <a:r>
              <a:rPr lang="cs-CZ" b="1" dirty="0" smtClean="0"/>
              <a:t>, ale </a:t>
            </a:r>
            <a:r>
              <a:rPr lang="cs-CZ" b="1" u="sng" dirty="0" smtClean="0">
                <a:solidFill>
                  <a:srgbClr val="C00000"/>
                </a:solidFill>
              </a:rPr>
              <a:t>celkově min. n 100</a:t>
            </a:r>
            <a:r>
              <a:rPr lang="cs-CZ" b="1" dirty="0" smtClean="0"/>
              <a:t>.</a:t>
            </a:r>
          </a:p>
          <a:p>
            <a:pPr marL="269875" indent="-269875">
              <a:lnSpc>
                <a:spcPct val="90000"/>
              </a:lnSpc>
              <a:spcBef>
                <a:spcPts val="0"/>
              </a:spcBef>
              <a:defRPr/>
            </a:pPr>
            <a:r>
              <a:rPr lang="cs-CZ" dirty="0" smtClean="0"/>
              <a:t>Ale záleží na „kvalitě“ dat</a:t>
            </a:r>
            <a:r>
              <a:rPr lang="cs-CZ" sz="2400" dirty="0" smtClean="0"/>
              <a:t>: </a:t>
            </a:r>
            <a:r>
              <a:rPr lang="cs-CZ" sz="2400" b="1" dirty="0" smtClean="0"/>
              <a:t>kolinearita nezávislých proměnných, velmi nízká variance v závislé proměnné (skoro všichni „mají 1“)</a:t>
            </a:r>
            <a:r>
              <a:rPr lang="cs-CZ" b="1" dirty="0" smtClean="0"/>
              <a:t> → větší výběr. </a:t>
            </a:r>
          </a:p>
          <a:p>
            <a:pPr>
              <a:lnSpc>
                <a:spcPct val="90000"/>
              </a:lnSpc>
              <a:spcBef>
                <a:spcPts val="0"/>
              </a:spcBef>
              <a:defRPr/>
            </a:pPr>
            <a:endParaRPr lang="cs-CZ" dirty="0"/>
          </a:p>
        </p:txBody>
      </p:sp>
      <p:sp>
        <p:nvSpPr>
          <p:cNvPr id="29700" name="TextovéPole 3"/>
          <p:cNvSpPr txBox="1">
            <a:spLocks noChangeArrowheads="1"/>
          </p:cNvSpPr>
          <p:nvPr/>
        </p:nvSpPr>
        <p:spPr bwMode="auto">
          <a:xfrm>
            <a:off x="6048375" y="6521450"/>
            <a:ext cx="30956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cs-CZ" sz="1200"/>
              <a:t>Zdroj: [Long  1997; Long, Freese 2014: 85]</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a:spLocks noGrp="1"/>
          </p:cNvSpPr>
          <p:nvPr>
            <p:ph type="title"/>
          </p:nvPr>
        </p:nvSpPr>
        <p:spPr>
          <a:xfrm>
            <a:off x="323850" y="115888"/>
            <a:ext cx="4608513" cy="1441450"/>
          </a:xfrm>
        </p:spPr>
        <p:txBody>
          <a:bodyPr/>
          <a:lstStyle/>
          <a:p>
            <a:r>
              <a:rPr lang="cs-CZ" sz="3600" smtClean="0"/>
              <a:t>„Problém“: </a:t>
            </a:r>
            <a:r>
              <a:rPr lang="cs-CZ" sz="3600" b="1" smtClean="0"/>
              <a:t>diskrétní</a:t>
            </a:r>
            <a:r>
              <a:rPr lang="cs-CZ" sz="3600" smtClean="0"/>
              <a:t> hodnoty závislé proměnné</a:t>
            </a:r>
          </a:p>
        </p:txBody>
      </p:sp>
      <p:pic>
        <p:nvPicPr>
          <p:cNvPr id="4099" name="Picture 2" descr="http://www.ats.ucla.edu/stat/stata/webbooks/logistic/chapter1/stata9-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88" y="2349500"/>
            <a:ext cx="4562475" cy="338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Picture 4" descr="http://www.ats.ucla.edu/stat/stata/webbooks/logistic/chapter1/statal9-2.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22738" y="2840038"/>
            <a:ext cx="5000625"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1" name="TextovéPole 3"/>
          <p:cNvSpPr txBox="1">
            <a:spLocks noChangeArrowheads="1"/>
          </p:cNvSpPr>
          <p:nvPr/>
        </p:nvSpPr>
        <p:spPr bwMode="auto">
          <a:xfrm>
            <a:off x="539750" y="6308725"/>
            <a:ext cx="5472113"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cs-CZ" sz="1100"/>
              <a:t>http://www.ats.ucla.edu/stat/stata/webbooks/logistic/chapter1/statalog1.htm</a:t>
            </a:r>
          </a:p>
          <a:p>
            <a:pPr eaLnBrk="1" hangingPunct="1"/>
            <a:r>
              <a:rPr lang="cs-CZ" sz="1100"/>
              <a:t>http://www.ats.ucla.edu/stat/stata/faq/scatter.htm</a:t>
            </a:r>
          </a:p>
        </p:txBody>
      </p:sp>
      <p:pic>
        <p:nvPicPr>
          <p:cNvPr id="4102" name="Picture 2" descr="http://www.ats.ucla.edu/stat/stata/faq/scatte4.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11775" y="115888"/>
            <a:ext cx="3581400" cy="241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3" name="TextovéPole 1"/>
          <p:cNvSpPr txBox="1">
            <a:spLocks noChangeArrowheads="1"/>
          </p:cNvSpPr>
          <p:nvPr/>
        </p:nvSpPr>
        <p:spPr bwMode="auto">
          <a:xfrm>
            <a:off x="5580063" y="1844675"/>
            <a:ext cx="3168650" cy="646113"/>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cs-CZ"/>
              <a:t>Lineárně regresní model pro kardinální proměnné (OLS)</a:t>
            </a:r>
          </a:p>
        </p:txBody>
      </p:sp>
      <p:sp>
        <p:nvSpPr>
          <p:cNvPr id="3" name="TextovéPole 2"/>
          <p:cNvSpPr txBox="1"/>
          <p:nvPr/>
        </p:nvSpPr>
        <p:spPr>
          <a:xfrm>
            <a:off x="450850" y="1611313"/>
            <a:ext cx="4121150" cy="647700"/>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pPr>
              <a:defRPr/>
            </a:pPr>
            <a:r>
              <a:rPr lang="cs-CZ" dirty="0"/>
              <a:t>Lineární (LP) model pro </a:t>
            </a:r>
            <a:r>
              <a:rPr lang="cs-CZ" dirty="0" err="1"/>
              <a:t>dichotom</a:t>
            </a:r>
            <a:r>
              <a:rPr lang="cs-CZ" dirty="0"/>
              <a:t>. závislou proměnnou → </a:t>
            </a:r>
            <a:r>
              <a:rPr lang="cs-CZ" dirty="0">
                <a:solidFill>
                  <a:srgbClr val="FF0000"/>
                </a:solidFill>
              </a:rPr>
              <a:t>problematické</a:t>
            </a:r>
          </a:p>
        </p:txBody>
      </p:sp>
      <p:sp>
        <p:nvSpPr>
          <p:cNvPr id="10" name="TextovéPole 9"/>
          <p:cNvSpPr txBox="1"/>
          <p:nvPr/>
        </p:nvSpPr>
        <p:spPr>
          <a:xfrm>
            <a:off x="4211638" y="2513013"/>
            <a:ext cx="4681537" cy="369887"/>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pPr>
              <a:defRPr/>
            </a:pPr>
            <a:r>
              <a:rPr lang="cs-CZ" dirty="0"/>
              <a:t>Logistický model (</a:t>
            </a:r>
            <a:r>
              <a:rPr lang="cs-CZ" dirty="0" err="1"/>
              <a:t>dichotom</a:t>
            </a:r>
            <a:r>
              <a:rPr lang="cs-CZ" dirty="0"/>
              <a:t>. závislá p.)</a:t>
            </a:r>
          </a:p>
        </p:txBody>
      </p:sp>
      <p:sp>
        <p:nvSpPr>
          <p:cNvPr id="4106" name="TextovéPole 1"/>
          <p:cNvSpPr txBox="1">
            <a:spLocks noChangeArrowheads="1"/>
          </p:cNvSpPr>
          <p:nvPr/>
        </p:nvSpPr>
        <p:spPr bwMode="auto">
          <a:xfrm>
            <a:off x="323850" y="5710238"/>
            <a:ext cx="38877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cs-CZ"/>
              <a:t>zde </a:t>
            </a:r>
            <a:r>
              <a:rPr lang="cs-CZ" b="1"/>
              <a:t>dichotomie</a:t>
            </a:r>
            <a:r>
              <a:rPr lang="cs-CZ"/>
              <a:t> (0/1) </a:t>
            </a:r>
            <a:br>
              <a:rPr lang="cs-CZ"/>
            </a:br>
            <a:r>
              <a:rPr lang="cs-CZ" sz="1400"/>
              <a:t>např. „nadprůměrný výkon v testu“ (</a:t>
            </a:r>
            <a:r>
              <a:rPr lang="cs-CZ" sz="1400" i="1"/>
              <a:t>hiqual</a:t>
            </a:r>
            <a:r>
              <a:rPr lang="cs-CZ" sz="1400"/>
              <a:t>)</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cs-CZ" dirty="0" smtClean="0"/>
              <a:t>Problém 1: v logistické </a:t>
            </a:r>
            <a:r>
              <a:rPr lang="cs-CZ" dirty="0" smtClean="0"/>
              <a:t>regresi </a:t>
            </a:r>
            <a:r>
              <a:rPr lang="cs-CZ" sz="2400" dirty="0" smtClean="0"/>
              <a:t>(</a:t>
            </a:r>
            <a:r>
              <a:rPr lang="cs-CZ" sz="2400" dirty="0" err="1" smtClean="0"/>
              <a:t>pokrač</a:t>
            </a:r>
            <a:r>
              <a:rPr lang="cs-CZ" sz="2400" dirty="0" smtClean="0"/>
              <a:t>.)</a:t>
            </a:r>
            <a:endParaRPr lang="en-GB" dirty="0" smtClean="0"/>
          </a:p>
        </p:txBody>
      </p:sp>
      <p:sp>
        <p:nvSpPr>
          <p:cNvPr id="23555" name="Rectangle 3"/>
          <p:cNvSpPr>
            <a:spLocks noGrp="1" noChangeArrowheads="1"/>
          </p:cNvSpPr>
          <p:nvPr>
            <p:ph type="body" idx="1"/>
          </p:nvPr>
        </p:nvSpPr>
        <p:spPr>
          <a:xfrm>
            <a:off x="223838" y="1268413"/>
            <a:ext cx="8696325" cy="5257800"/>
          </a:xfrm>
        </p:spPr>
        <p:txBody>
          <a:bodyPr/>
          <a:lstStyle/>
          <a:p>
            <a:pPr marL="0" indent="0" eaLnBrk="1" hangingPunct="1">
              <a:spcBef>
                <a:spcPts val="0"/>
              </a:spcBef>
              <a:buFontTx/>
              <a:buNone/>
              <a:defRPr/>
            </a:pPr>
            <a:r>
              <a:rPr lang="cs-CZ" sz="3600" b="1" dirty="0" smtClean="0"/>
              <a:t>Interpretace odhadnutých parametrů</a:t>
            </a:r>
          </a:p>
          <a:p>
            <a:pPr eaLnBrk="1" hangingPunct="1">
              <a:spcBef>
                <a:spcPts val="0"/>
              </a:spcBef>
              <a:defRPr/>
            </a:pPr>
            <a:r>
              <a:rPr lang="cs-CZ" dirty="0" smtClean="0"/>
              <a:t>Rozsah </a:t>
            </a:r>
            <a:r>
              <a:rPr lang="cs-CZ" dirty="0" err="1" smtClean="0"/>
              <a:t>Odds</a:t>
            </a:r>
            <a:r>
              <a:rPr lang="cs-CZ" dirty="0" smtClean="0"/>
              <a:t> ratio (podíl šancí) </a:t>
            </a:r>
            <a:r>
              <a:rPr lang="cs-CZ" b="1" dirty="0" smtClean="0"/>
              <a:t>není symetrický </a:t>
            </a:r>
            <a:r>
              <a:rPr lang="cs-CZ" dirty="0" smtClean="0"/>
              <a:t>(0-1;ale 1-∞</a:t>
            </a:r>
            <a:r>
              <a:rPr lang="cs-CZ" dirty="0" smtClean="0"/>
              <a:t>). </a:t>
            </a:r>
            <a:r>
              <a:rPr lang="cs-CZ" sz="2000" dirty="0" smtClean="0"/>
              <a:t>→ nesrovnatelná čísla pro (+) a (-) efekty</a:t>
            </a:r>
            <a:endParaRPr lang="cs-CZ" dirty="0" smtClean="0"/>
          </a:p>
          <a:p>
            <a:pPr eaLnBrk="1" hangingPunct="1">
              <a:spcBef>
                <a:spcPts val="0"/>
              </a:spcBef>
              <a:defRPr/>
            </a:pPr>
            <a:r>
              <a:rPr lang="cs-CZ" dirty="0" smtClean="0"/>
              <a:t>Efekty pro kardinální nezávislé proměnné jsou </a:t>
            </a:r>
            <a:r>
              <a:rPr lang="cs-CZ" i="1" dirty="0" smtClean="0"/>
              <a:t>multiplikativní</a:t>
            </a:r>
            <a:r>
              <a:rPr lang="cs-CZ" i="1" dirty="0" smtClean="0"/>
              <a:t>.</a:t>
            </a:r>
            <a:endParaRPr lang="cs-CZ" i="1" dirty="0" smtClean="0"/>
          </a:p>
          <a:p>
            <a:pPr algn="just" eaLnBrk="1" hangingPunct="1">
              <a:spcBef>
                <a:spcPts val="0"/>
              </a:spcBef>
              <a:defRPr/>
            </a:pPr>
            <a:r>
              <a:rPr lang="cs-CZ" dirty="0" smtClean="0"/>
              <a:t>Řešením může být prezentovat kromě koeficientů (</a:t>
            </a:r>
            <a:r>
              <a:rPr lang="cs-CZ" dirty="0" err="1" smtClean="0"/>
              <a:t>logity</a:t>
            </a:r>
            <a:r>
              <a:rPr lang="cs-CZ" dirty="0" smtClean="0"/>
              <a:t> či šance):</a:t>
            </a:r>
          </a:p>
          <a:p>
            <a:pPr eaLnBrk="1" hangingPunct="1">
              <a:spcBef>
                <a:spcPts val="0"/>
              </a:spcBef>
              <a:defRPr/>
            </a:pPr>
            <a:r>
              <a:rPr lang="cs-CZ" b="1" dirty="0" smtClean="0"/>
              <a:t>Podíly odhadnuté modelem </a:t>
            </a:r>
            <a:r>
              <a:rPr lang="cs-CZ" dirty="0" smtClean="0"/>
              <a:t>(</a:t>
            </a:r>
            <a:r>
              <a:rPr lang="cs-CZ" i="1" dirty="0" err="1" smtClean="0"/>
              <a:t>predicted</a:t>
            </a:r>
            <a:r>
              <a:rPr lang="cs-CZ" i="1" dirty="0" smtClean="0"/>
              <a:t> </a:t>
            </a:r>
            <a:r>
              <a:rPr lang="cs-CZ" i="1" dirty="0" err="1" smtClean="0"/>
              <a:t>probabilities</a:t>
            </a:r>
            <a:r>
              <a:rPr lang="cs-CZ" dirty="0" smtClean="0"/>
              <a:t>)</a:t>
            </a:r>
          </a:p>
          <a:p>
            <a:pPr eaLnBrk="1" hangingPunct="1">
              <a:spcBef>
                <a:spcPts val="0"/>
              </a:spcBef>
              <a:defRPr/>
            </a:pPr>
            <a:r>
              <a:rPr lang="cs-CZ" b="1" dirty="0" smtClean="0"/>
              <a:t>Marginální efekty  </a:t>
            </a:r>
            <a:r>
              <a:rPr lang="cs-CZ" dirty="0" smtClean="0"/>
              <a:t>(</a:t>
            </a:r>
            <a:r>
              <a:rPr lang="cs-CZ" dirty="0" err="1" smtClean="0"/>
              <a:t>marginal</a:t>
            </a:r>
            <a:r>
              <a:rPr lang="cs-CZ" dirty="0" smtClean="0"/>
              <a:t> </a:t>
            </a:r>
            <a:r>
              <a:rPr lang="cs-CZ" dirty="0" err="1" smtClean="0"/>
              <a:t>effects</a:t>
            </a:r>
            <a:r>
              <a:rPr lang="cs-CZ" dirty="0" smtClean="0"/>
              <a:t>)</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Nadpis 1"/>
          <p:cNvSpPr>
            <a:spLocks noGrp="1"/>
          </p:cNvSpPr>
          <p:nvPr>
            <p:ph type="title"/>
          </p:nvPr>
        </p:nvSpPr>
        <p:spPr/>
        <p:txBody>
          <a:bodyPr/>
          <a:lstStyle/>
          <a:p>
            <a:r>
              <a:rPr lang="cs-CZ" smtClean="0"/>
              <a:t>Interpretace a prezentace</a:t>
            </a:r>
          </a:p>
        </p:txBody>
      </p:sp>
      <p:sp>
        <p:nvSpPr>
          <p:cNvPr id="31747" name="Zástupný symbol pro obsah 2"/>
          <p:cNvSpPr>
            <a:spLocks noGrp="1"/>
          </p:cNvSpPr>
          <p:nvPr>
            <p:ph idx="1"/>
          </p:nvPr>
        </p:nvSpPr>
        <p:spPr/>
        <p:txBody>
          <a:bodyPr/>
          <a:lstStyle/>
          <a:p>
            <a:r>
              <a:rPr lang="cs-CZ" dirty="0" smtClean="0"/>
              <a:t>Nejlepší postup a také nejpřímější pro čtenáře je při interpretaci výsledků logistické regrese spočítat a prezentovat modelem </a:t>
            </a:r>
            <a:r>
              <a:rPr lang="cs-CZ" b="1" dirty="0" smtClean="0"/>
              <a:t>předpokládané pravděpodobnosti výskytu </a:t>
            </a:r>
            <a:r>
              <a:rPr lang="cs-CZ" dirty="0" smtClean="0"/>
              <a:t>události/jevu </a:t>
            </a:r>
            <a:r>
              <a:rPr lang="cs-CZ" dirty="0" smtClean="0"/>
              <a:t>(</a:t>
            </a:r>
            <a:r>
              <a:rPr lang="cs-CZ" dirty="0" err="1" smtClean="0"/>
              <a:t>predicted</a:t>
            </a:r>
            <a:r>
              <a:rPr lang="cs-CZ" dirty="0" smtClean="0"/>
              <a:t> </a:t>
            </a:r>
            <a:r>
              <a:rPr lang="cs-CZ" dirty="0" err="1" smtClean="0"/>
              <a:t>probabilities</a:t>
            </a:r>
            <a:r>
              <a:rPr lang="cs-CZ" dirty="0" smtClean="0"/>
              <a:t>) </a:t>
            </a:r>
            <a:r>
              <a:rPr lang="cs-CZ" b="1" dirty="0" smtClean="0"/>
              <a:t>pro různé hodnoty nezávislých proměnných</a:t>
            </a:r>
            <a:r>
              <a:rPr lang="cs-CZ" dirty="0" smtClean="0"/>
              <a:t>.</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Nadpis 1"/>
          <p:cNvSpPr>
            <a:spLocks noGrp="1"/>
          </p:cNvSpPr>
          <p:nvPr>
            <p:ph type="title"/>
          </p:nvPr>
        </p:nvSpPr>
        <p:spPr>
          <a:xfrm>
            <a:off x="122239" y="1588"/>
            <a:ext cx="8872536" cy="561975"/>
          </a:xfrm>
        </p:spPr>
        <p:txBody>
          <a:bodyPr/>
          <a:lstStyle/>
          <a:p>
            <a:r>
              <a:rPr lang="cs-CZ" sz="3200" b="1" dirty="0" smtClean="0"/>
              <a:t>Predikované hodnoty </a:t>
            </a:r>
            <a:r>
              <a:rPr lang="cs-CZ" sz="3200" dirty="0" smtClean="0"/>
              <a:t>(</a:t>
            </a:r>
            <a:r>
              <a:rPr lang="cs-CZ" sz="3200" dirty="0" err="1" smtClean="0"/>
              <a:t>Predicted</a:t>
            </a:r>
            <a:r>
              <a:rPr lang="cs-CZ" sz="3200" dirty="0" smtClean="0"/>
              <a:t> </a:t>
            </a:r>
            <a:r>
              <a:rPr lang="cs-CZ" sz="3200" dirty="0" err="1" smtClean="0"/>
              <a:t>probabilities</a:t>
            </a:r>
            <a:r>
              <a:rPr lang="cs-CZ" sz="3200" dirty="0" smtClean="0"/>
              <a:t>)</a:t>
            </a:r>
            <a:endParaRPr lang="cs-CZ" sz="3200" dirty="0" smtClean="0"/>
          </a:p>
        </p:txBody>
      </p:sp>
      <p:sp>
        <p:nvSpPr>
          <p:cNvPr id="32771" name="Zástupný symbol pro obsah 2"/>
          <p:cNvSpPr>
            <a:spLocks noGrp="1"/>
          </p:cNvSpPr>
          <p:nvPr>
            <p:ph idx="1"/>
          </p:nvPr>
        </p:nvSpPr>
        <p:spPr>
          <a:xfrm>
            <a:off x="5076056" y="4221088"/>
            <a:ext cx="3888432" cy="2220813"/>
          </a:xfrm>
        </p:spPr>
        <p:txBody>
          <a:bodyPr/>
          <a:lstStyle/>
          <a:p>
            <a:pPr marL="0" indent="0">
              <a:buNone/>
            </a:pPr>
            <a:r>
              <a:rPr lang="cs-CZ" sz="2000" dirty="0" smtClean="0"/>
              <a:t>Modelem odhadnuté hodnoty závislé proměnné –  </a:t>
            </a:r>
            <a:r>
              <a:rPr lang="cs-CZ" sz="2000" dirty="0" smtClean="0"/>
              <a:t>pravděpodobnost </a:t>
            </a:r>
            <a:r>
              <a:rPr lang="cs-CZ" sz="2000" dirty="0"/>
              <a:t>(*100 → podíl</a:t>
            </a:r>
            <a:r>
              <a:rPr lang="cs-CZ" sz="2000" dirty="0" smtClean="0"/>
              <a:t>) vždy pro konkrétní (vybrané) hodnoty nezávislých proměnných</a:t>
            </a:r>
            <a:endParaRPr lang="cs-CZ" sz="2000" dirty="0" smtClean="0"/>
          </a:p>
        </p:txBody>
      </p:sp>
      <p:pic>
        <p:nvPicPr>
          <p:cNvPr id="3277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2238" y="692150"/>
            <a:ext cx="4848225"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277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62450" y="1066800"/>
            <a:ext cx="4781550" cy="32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774" name="Obdélník 3"/>
          <p:cNvSpPr>
            <a:spLocks noChangeArrowheads="1"/>
          </p:cNvSpPr>
          <p:nvPr/>
        </p:nvSpPr>
        <p:spPr bwMode="auto">
          <a:xfrm>
            <a:off x="179388" y="6334125"/>
            <a:ext cx="224131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cs-CZ" sz="1400" dirty="0"/>
              <a:t>Zdroj: [Long  1997: 66-68]</a:t>
            </a:r>
          </a:p>
        </p:txBody>
      </p:sp>
      <p:pic>
        <p:nvPicPr>
          <p:cNvPr id="32775"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388" y="2997200"/>
            <a:ext cx="4819650" cy="32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Nadpis 1"/>
          <p:cNvSpPr>
            <a:spLocks noGrp="1"/>
          </p:cNvSpPr>
          <p:nvPr>
            <p:ph type="title"/>
          </p:nvPr>
        </p:nvSpPr>
        <p:spPr>
          <a:xfrm>
            <a:off x="457200" y="188913"/>
            <a:ext cx="8229600" cy="1143000"/>
          </a:xfrm>
        </p:spPr>
        <p:txBody>
          <a:bodyPr/>
          <a:lstStyle/>
          <a:p>
            <a:r>
              <a:rPr lang="cs-CZ" b="1" smtClean="0"/>
              <a:t>Parciální</a:t>
            </a:r>
            <a:r>
              <a:rPr lang="cs-CZ" smtClean="0"/>
              <a:t> změna vs. </a:t>
            </a:r>
            <a:r>
              <a:rPr lang="cs-CZ" b="1" smtClean="0"/>
              <a:t>diskrétní</a:t>
            </a:r>
            <a:r>
              <a:rPr lang="cs-CZ" smtClean="0"/>
              <a:t> změna v nelineárním modelu</a:t>
            </a:r>
          </a:p>
        </p:txBody>
      </p:sp>
      <p:sp>
        <p:nvSpPr>
          <p:cNvPr id="33795" name="Zástupný symbol pro obsah 2"/>
          <p:cNvSpPr>
            <a:spLocks noGrp="1"/>
          </p:cNvSpPr>
          <p:nvPr>
            <p:ph idx="1"/>
          </p:nvPr>
        </p:nvSpPr>
        <p:spPr>
          <a:xfrm>
            <a:off x="0" y="1412875"/>
            <a:ext cx="9144000" cy="4713288"/>
          </a:xfrm>
        </p:spPr>
        <p:txBody>
          <a:bodyPr/>
          <a:lstStyle/>
          <a:p>
            <a:r>
              <a:rPr lang="cs-CZ" sz="3100" smtClean="0"/>
              <a:t>Pokud máme numerickou nezávislou proměnnou X, pak změna v hodnotách X z „1 na 2“ neznamená ve změně pravděpodobnosti jevu Y to samé jako změna v X z „2 na 3“.</a:t>
            </a:r>
          </a:p>
          <a:p>
            <a:r>
              <a:rPr lang="cs-CZ" sz="2800" smtClean="0"/>
              <a:t>Pokud se změna </a:t>
            </a:r>
            <a:br>
              <a:rPr lang="cs-CZ" sz="2800" smtClean="0"/>
            </a:br>
            <a:r>
              <a:rPr lang="cs-CZ" sz="2800" smtClean="0"/>
              <a:t>odehrává v oblasti, </a:t>
            </a:r>
            <a:br>
              <a:rPr lang="cs-CZ" sz="2800" smtClean="0"/>
            </a:br>
            <a:r>
              <a:rPr lang="cs-CZ" sz="2800" smtClean="0"/>
              <a:t>kde je křivka zhruba</a:t>
            </a:r>
            <a:br>
              <a:rPr lang="cs-CZ" sz="2800" smtClean="0"/>
            </a:br>
            <a:r>
              <a:rPr lang="cs-CZ" sz="2800" smtClean="0"/>
              <a:t>lineární, pak jsou </a:t>
            </a:r>
            <a:br>
              <a:rPr lang="cs-CZ" sz="2800" smtClean="0"/>
            </a:br>
            <a:r>
              <a:rPr lang="cs-CZ" sz="2800" smtClean="0"/>
              <a:t>si podobné. </a:t>
            </a:r>
          </a:p>
        </p:txBody>
      </p:sp>
      <p:pic>
        <p:nvPicPr>
          <p:cNvPr id="3379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41750" y="3433763"/>
            <a:ext cx="5226050" cy="3424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3797" name="Obdélník 4"/>
          <p:cNvSpPr>
            <a:spLocks noChangeArrowheads="1"/>
          </p:cNvSpPr>
          <p:nvPr/>
        </p:nvSpPr>
        <p:spPr bwMode="auto">
          <a:xfrm>
            <a:off x="323850" y="6334125"/>
            <a:ext cx="25050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cs-CZ"/>
              <a:t>Zdroj: [Long  1997: 76]</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Nadpis 1"/>
          <p:cNvSpPr>
            <a:spLocks noGrp="1"/>
          </p:cNvSpPr>
          <p:nvPr>
            <p:ph type="title"/>
          </p:nvPr>
        </p:nvSpPr>
        <p:spPr/>
        <p:txBody>
          <a:bodyPr/>
          <a:lstStyle/>
          <a:p>
            <a:endParaRPr lang="cs-CZ" smtClean="0"/>
          </a:p>
        </p:txBody>
      </p:sp>
      <p:sp>
        <p:nvSpPr>
          <p:cNvPr id="34819" name="Zástupný symbol pro obsah 2"/>
          <p:cNvSpPr>
            <a:spLocks noGrp="1"/>
          </p:cNvSpPr>
          <p:nvPr>
            <p:ph idx="1"/>
          </p:nvPr>
        </p:nvSpPr>
        <p:spPr/>
        <p:txBody>
          <a:bodyPr/>
          <a:lstStyle/>
          <a:p>
            <a:r>
              <a:rPr lang="cs-CZ" b="1" dirty="0" smtClean="0"/>
              <a:t>Marginální efekty</a:t>
            </a:r>
            <a:r>
              <a:rPr lang="cs-CZ" dirty="0" smtClean="0"/>
              <a:t> = parciální změna v </a:t>
            </a:r>
            <a:r>
              <a:rPr lang="cs-CZ" dirty="0" smtClean="0"/>
              <a:t>pravděpodobnosti</a:t>
            </a:r>
          </a:p>
          <a:p>
            <a:r>
              <a:rPr lang="cs-CZ" dirty="0" smtClean="0"/>
              <a:t>Pro kategoriální vysvětlující proměnnou je to rozdíl v odhadnuté pravděpodobnosti mezi jednotlivými kategoriemi této nezávislé proměnné.</a:t>
            </a:r>
            <a:endParaRPr lang="cs-CZ" dirty="0" smtClean="0"/>
          </a:p>
          <a:p>
            <a:endParaRPr lang="cs-CZ" dirty="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251520" y="44624"/>
            <a:ext cx="8784976" cy="1143000"/>
          </a:xfrm>
        </p:spPr>
        <p:txBody>
          <a:bodyPr/>
          <a:lstStyle/>
          <a:p>
            <a:pPr eaLnBrk="1" hangingPunct="1"/>
            <a:r>
              <a:rPr lang="cs-CZ" dirty="0" smtClean="0"/>
              <a:t>Problém </a:t>
            </a:r>
            <a:r>
              <a:rPr lang="cs-CZ" dirty="0" smtClean="0"/>
              <a:t>1: </a:t>
            </a:r>
            <a:r>
              <a:rPr lang="cs-CZ" dirty="0" smtClean="0"/>
              <a:t>v </a:t>
            </a:r>
            <a:r>
              <a:rPr lang="cs-CZ" dirty="0" smtClean="0"/>
              <a:t>logistické regresi </a:t>
            </a:r>
            <a:r>
              <a:rPr lang="cs-CZ" sz="2800" dirty="0" smtClean="0"/>
              <a:t>(</a:t>
            </a:r>
            <a:r>
              <a:rPr lang="cs-CZ" sz="2800" dirty="0" err="1" smtClean="0"/>
              <a:t>pokrač</a:t>
            </a:r>
            <a:r>
              <a:rPr lang="cs-CZ" sz="2800" dirty="0" smtClean="0"/>
              <a:t>.)</a:t>
            </a:r>
            <a:endParaRPr lang="en-GB" sz="2800" dirty="0" smtClean="0"/>
          </a:p>
        </p:txBody>
      </p:sp>
      <p:sp>
        <p:nvSpPr>
          <p:cNvPr id="35843" name="Rectangle 3"/>
          <p:cNvSpPr>
            <a:spLocks noGrp="1" noChangeArrowheads="1"/>
          </p:cNvSpPr>
          <p:nvPr>
            <p:ph type="body" idx="1"/>
          </p:nvPr>
        </p:nvSpPr>
        <p:spPr>
          <a:xfrm>
            <a:off x="179512" y="1268760"/>
            <a:ext cx="8784976" cy="5400600"/>
          </a:xfrm>
        </p:spPr>
        <p:txBody>
          <a:bodyPr/>
          <a:lstStyle/>
          <a:p>
            <a:pPr marL="0" indent="0" eaLnBrk="1" hangingPunct="1">
              <a:buNone/>
            </a:pPr>
            <a:r>
              <a:rPr lang="cs-CZ" sz="3600" dirty="0" smtClean="0"/>
              <a:t>Interpretace </a:t>
            </a:r>
            <a:r>
              <a:rPr lang="cs-CZ" sz="3600" b="1" dirty="0" smtClean="0"/>
              <a:t>interakčních efektů u (kardinálních) nezávislých </a:t>
            </a:r>
            <a:r>
              <a:rPr lang="cs-CZ" sz="3600" dirty="0" smtClean="0"/>
              <a:t>proměnných</a:t>
            </a:r>
          </a:p>
          <a:p>
            <a:pPr marL="0" indent="0" eaLnBrk="1" hangingPunct="1">
              <a:buNone/>
            </a:pPr>
            <a:r>
              <a:rPr lang="cs-CZ" dirty="0" smtClean="0"/>
              <a:t>V </a:t>
            </a:r>
            <a:r>
              <a:rPr lang="cs-CZ" b="1" dirty="0" smtClean="0"/>
              <a:t>lineární</a:t>
            </a:r>
            <a:r>
              <a:rPr lang="cs-CZ" dirty="0" smtClean="0"/>
              <a:t> regresi regresní koeficient vyjadřující interakci </a:t>
            </a:r>
            <a:r>
              <a:rPr lang="cs-CZ" sz="2400" dirty="0" smtClean="0"/>
              <a:t>(nejčastěji jako násobek hodnot individuálních proměnných v interakci)</a:t>
            </a:r>
            <a:r>
              <a:rPr lang="cs-CZ" dirty="0" smtClean="0"/>
              <a:t> interpretujeme jako </a:t>
            </a:r>
            <a:r>
              <a:rPr lang="cs-CZ" b="1" dirty="0" smtClean="0"/>
              <a:t>odklon od </a:t>
            </a:r>
            <a:r>
              <a:rPr lang="cs-CZ" b="1" dirty="0" err="1" smtClean="0"/>
              <a:t>aditivity</a:t>
            </a:r>
            <a:r>
              <a:rPr lang="cs-CZ" dirty="0" smtClean="0"/>
              <a:t>.  (b</a:t>
            </a:r>
            <a:r>
              <a:rPr lang="cs-CZ" baseline="-25000" dirty="0" smtClean="0"/>
              <a:t>1</a:t>
            </a:r>
            <a:r>
              <a:rPr lang="cs-CZ" dirty="0" smtClean="0"/>
              <a:t>+b</a:t>
            </a:r>
            <a:r>
              <a:rPr lang="cs-CZ" baseline="-25000" dirty="0" smtClean="0"/>
              <a:t>2</a:t>
            </a:r>
            <a:r>
              <a:rPr lang="cs-CZ" b="1" dirty="0" smtClean="0">
                <a:solidFill>
                  <a:srgbClr val="0070C0"/>
                </a:solidFill>
              </a:rPr>
              <a:t>+</a:t>
            </a:r>
            <a:r>
              <a:rPr lang="cs-CZ" dirty="0" smtClean="0"/>
              <a:t>b</a:t>
            </a:r>
            <a:r>
              <a:rPr lang="cs-CZ" baseline="-25000" dirty="0" smtClean="0"/>
              <a:t>1</a:t>
            </a:r>
            <a:r>
              <a:rPr lang="cs-CZ" dirty="0" smtClean="0"/>
              <a:t>*b</a:t>
            </a:r>
            <a:r>
              <a:rPr lang="cs-CZ" baseline="-25000" dirty="0" smtClean="0"/>
              <a:t>2</a:t>
            </a:r>
            <a:r>
              <a:rPr lang="cs-CZ" dirty="0" smtClean="0"/>
              <a:t>) </a:t>
            </a:r>
            <a:r>
              <a:rPr lang="cs-CZ" sz="1800" dirty="0" smtClean="0">
                <a:solidFill>
                  <a:srgbClr val="000000"/>
                </a:solidFill>
              </a:rPr>
              <a:t>→ </a:t>
            </a:r>
            <a:r>
              <a:rPr lang="cs-CZ" sz="2800" b="1" dirty="0" smtClean="0">
                <a:solidFill>
                  <a:srgbClr val="0070C0"/>
                </a:solidFill>
              </a:rPr>
              <a:t>součet</a:t>
            </a:r>
            <a:r>
              <a:rPr lang="cs-CZ" sz="2800" b="1" dirty="0" smtClean="0"/>
              <a:t> </a:t>
            </a:r>
            <a:r>
              <a:rPr lang="cs-CZ" sz="2800" dirty="0"/>
              <a:t>koeficientů.</a:t>
            </a:r>
            <a:endParaRPr lang="cs-CZ" dirty="0" smtClean="0"/>
          </a:p>
          <a:p>
            <a:pPr marL="0" indent="0" eaLnBrk="1" hangingPunct="1">
              <a:buNone/>
            </a:pPr>
            <a:r>
              <a:rPr lang="cs-CZ" dirty="0" smtClean="0"/>
              <a:t>Ovšem v </a:t>
            </a:r>
            <a:r>
              <a:rPr lang="cs-CZ" b="1" dirty="0"/>
              <a:t>logistické</a:t>
            </a:r>
            <a:r>
              <a:rPr lang="cs-CZ" dirty="0"/>
              <a:t> regresi </a:t>
            </a:r>
            <a:r>
              <a:rPr lang="cs-CZ" dirty="0" smtClean="0"/>
              <a:t>interakce vyjadřuje </a:t>
            </a:r>
            <a:r>
              <a:rPr lang="cs-CZ" b="1" dirty="0" smtClean="0"/>
              <a:t>odklon </a:t>
            </a:r>
            <a:r>
              <a:rPr lang="cs-CZ" b="1" dirty="0"/>
              <a:t>z </a:t>
            </a:r>
            <a:r>
              <a:rPr lang="cs-CZ" b="1" dirty="0" err="1" smtClean="0"/>
              <a:t>multiplikativity</a:t>
            </a:r>
            <a:r>
              <a:rPr lang="cs-CZ" b="1" dirty="0" smtClean="0"/>
              <a:t> </a:t>
            </a:r>
            <a:r>
              <a:rPr lang="cs-CZ" sz="2000" dirty="0" smtClean="0"/>
              <a:t>→ </a:t>
            </a:r>
            <a:r>
              <a:rPr lang="cs-CZ" sz="2900" b="1" dirty="0" smtClean="0">
                <a:solidFill>
                  <a:srgbClr val="C00000"/>
                </a:solidFill>
              </a:rPr>
              <a:t>násobek </a:t>
            </a:r>
            <a:r>
              <a:rPr lang="cs-CZ" sz="2900" dirty="0" smtClean="0"/>
              <a:t>koeficientů.</a:t>
            </a:r>
            <a:endParaRPr lang="cs-CZ" sz="2900" dirty="0" smtClean="0"/>
          </a:p>
          <a:p>
            <a:pPr marL="0" indent="0">
              <a:buNone/>
            </a:pPr>
            <a:r>
              <a:rPr lang="cs-CZ" dirty="0" smtClean="0"/>
              <a:t>(</a:t>
            </a:r>
            <a:r>
              <a:rPr lang="en-US" dirty="0" smtClean="0"/>
              <a:t>OR</a:t>
            </a:r>
            <a:r>
              <a:rPr lang="en-US" baseline="-25000" dirty="0" smtClean="0"/>
              <a:t>A</a:t>
            </a:r>
            <a:r>
              <a:rPr lang="cs-CZ" b="1" dirty="0" smtClean="0">
                <a:solidFill>
                  <a:srgbClr val="C00000"/>
                </a:solidFill>
              </a:rPr>
              <a:t>ˣ </a:t>
            </a:r>
            <a:r>
              <a:rPr lang="en-US" dirty="0" smtClean="0"/>
              <a:t>OR</a:t>
            </a:r>
            <a:r>
              <a:rPr lang="en-US" baseline="-25000" dirty="0" smtClean="0"/>
              <a:t>B</a:t>
            </a:r>
            <a:r>
              <a:rPr lang="cs-CZ" b="1" dirty="0" smtClean="0">
                <a:solidFill>
                  <a:srgbClr val="C00000"/>
                </a:solidFill>
              </a:rPr>
              <a:t>ˣ </a:t>
            </a:r>
            <a:r>
              <a:rPr lang="cs-CZ" dirty="0" smtClean="0"/>
              <a:t>O</a:t>
            </a:r>
            <a:r>
              <a:rPr lang="en-US" dirty="0" smtClean="0"/>
              <a:t>R</a:t>
            </a:r>
            <a:r>
              <a:rPr lang="en-US" baseline="-25000" dirty="0" smtClean="0"/>
              <a:t>AB</a:t>
            </a:r>
            <a:r>
              <a:rPr lang="cs-CZ" dirty="0" smtClean="0"/>
              <a:t>) 	</a:t>
            </a:r>
            <a:r>
              <a:rPr lang="cs-CZ" sz="2000" dirty="0" smtClean="0"/>
              <a:t>protože </a:t>
            </a:r>
          </a:p>
          <a:p>
            <a:pPr marL="0" indent="0">
              <a:buNone/>
            </a:pPr>
            <a:r>
              <a:rPr lang="cs-CZ" sz="1600" dirty="0" smtClean="0"/>
              <a:t>						</a:t>
            </a:r>
            <a:r>
              <a:rPr lang="cs-CZ" sz="1500" dirty="0" smtClean="0"/>
              <a:t>kde </a:t>
            </a:r>
            <a:r>
              <a:rPr lang="el-GR" sz="1500" i="1" dirty="0" smtClean="0"/>
              <a:t>β</a:t>
            </a:r>
            <a:r>
              <a:rPr lang="cs-CZ" sz="1500" i="1" baseline="-25000" dirty="0"/>
              <a:t>3</a:t>
            </a:r>
            <a:r>
              <a:rPr lang="cs-CZ" sz="1500" dirty="0"/>
              <a:t> </a:t>
            </a:r>
            <a:r>
              <a:rPr lang="cs-CZ" sz="1500" dirty="0" smtClean="0"/>
              <a:t>je kombinovaný </a:t>
            </a:r>
            <a:r>
              <a:rPr lang="cs-CZ" sz="1500" dirty="0"/>
              <a:t>efekt A </a:t>
            </a:r>
            <a:r>
              <a:rPr lang="cs-CZ" sz="1500" dirty="0" err="1"/>
              <a:t>a</a:t>
            </a:r>
            <a:r>
              <a:rPr lang="cs-CZ" sz="1500" dirty="0"/>
              <a:t> B</a:t>
            </a:r>
            <a:endParaRPr lang="cs-CZ" sz="1500" dirty="0" smtClean="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9150" y="5755105"/>
            <a:ext cx="3719314" cy="378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7449078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cs-CZ" dirty="0" smtClean="0"/>
              <a:t>Problém </a:t>
            </a:r>
            <a:r>
              <a:rPr lang="cs-CZ" dirty="0" smtClean="0"/>
              <a:t>2: </a:t>
            </a:r>
            <a:r>
              <a:rPr lang="cs-CZ" dirty="0" smtClean="0"/>
              <a:t>v </a:t>
            </a:r>
            <a:r>
              <a:rPr lang="cs-CZ" dirty="0" smtClean="0"/>
              <a:t>logistické </a:t>
            </a:r>
            <a:r>
              <a:rPr lang="cs-CZ" dirty="0" smtClean="0"/>
              <a:t>regresi</a:t>
            </a:r>
            <a:endParaRPr lang="en-GB" dirty="0" smtClean="0"/>
          </a:p>
        </p:txBody>
      </p:sp>
      <p:sp>
        <p:nvSpPr>
          <p:cNvPr id="35843" name="Rectangle 3"/>
          <p:cNvSpPr>
            <a:spLocks noGrp="1" noChangeArrowheads="1"/>
          </p:cNvSpPr>
          <p:nvPr>
            <p:ph type="body" idx="1"/>
          </p:nvPr>
        </p:nvSpPr>
        <p:spPr/>
        <p:txBody>
          <a:bodyPr/>
          <a:lstStyle/>
          <a:p>
            <a:pPr eaLnBrk="1" hangingPunct="1"/>
            <a:r>
              <a:rPr lang="cs-CZ" dirty="0" smtClean="0"/>
              <a:t>Směrodatná odchylka je přímo funkcí odvislé od střední hodnoty. Ta je ale v případě pravděpodobnosti konstantní.</a:t>
            </a:r>
          </a:p>
          <a:p>
            <a:pPr eaLnBrk="1" hangingPunct="1"/>
            <a:r>
              <a:rPr lang="cs-CZ" dirty="0" smtClean="0"/>
              <a:t>V </a:t>
            </a:r>
            <a:r>
              <a:rPr lang="en-US" dirty="0" err="1" smtClean="0"/>
              <a:t>logit</a:t>
            </a:r>
            <a:r>
              <a:rPr lang="cs-CZ" dirty="0" err="1" smtClean="0"/>
              <a:t>ových</a:t>
            </a:r>
            <a:r>
              <a:rPr lang="cs-CZ" dirty="0" smtClean="0"/>
              <a:t> </a:t>
            </a:r>
            <a:r>
              <a:rPr lang="en-US" dirty="0" smtClean="0"/>
              <a:t>model</a:t>
            </a:r>
            <a:r>
              <a:rPr lang="cs-CZ" dirty="0" smtClean="0"/>
              <a:t>ech</a:t>
            </a:r>
            <a:r>
              <a:rPr lang="en-US" dirty="0" smtClean="0"/>
              <a:t> </a:t>
            </a:r>
            <a:r>
              <a:rPr lang="cs-CZ" dirty="0" smtClean="0"/>
              <a:t>je </a:t>
            </a:r>
            <a:r>
              <a:rPr lang="en-US" dirty="0" smtClean="0"/>
              <a:t>variance </a:t>
            </a:r>
            <a:r>
              <a:rPr lang="cs-CZ" dirty="0" smtClean="0"/>
              <a:t>určena fixně jako </a:t>
            </a:r>
            <a:r>
              <a:rPr lang="en-US" i="1" dirty="0" smtClean="0"/>
              <a:t>π</a:t>
            </a:r>
            <a:r>
              <a:rPr lang="en-US" i="1" baseline="30000" dirty="0" smtClean="0"/>
              <a:t>2</a:t>
            </a:r>
            <a:r>
              <a:rPr lang="en-US" i="1" dirty="0" smtClean="0"/>
              <a:t>/3</a:t>
            </a:r>
            <a:r>
              <a:rPr lang="cs-CZ" i="1" dirty="0" smtClean="0"/>
              <a:t>.</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Nadpis 1"/>
          <p:cNvSpPr>
            <a:spLocks noGrp="1"/>
          </p:cNvSpPr>
          <p:nvPr>
            <p:ph type="title"/>
          </p:nvPr>
        </p:nvSpPr>
        <p:spPr>
          <a:xfrm>
            <a:off x="457200" y="116632"/>
            <a:ext cx="8229600" cy="1143000"/>
          </a:xfrm>
        </p:spPr>
        <p:txBody>
          <a:bodyPr/>
          <a:lstStyle/>
          <a:p>
            <a:r>
              <a:rPr lang="cs-CZ" dirty="0" smtClean="0"/>
              <a:t>Logistická regrese v SPSS</a:t>
            </a:r>
          </a:p>
        </p:txBody>
      </p:sp>
      <p:sp>
        <p:nvSpPr>
          <p:cNvPr id="36867" name="Zástupný symbol pro obsah 2"/>
          <p:cNvSpPr>
            <a:spLocks noGrp="1"/>
          </p:cNvSpPr>
          <p:nvPr>
            <p:ph idx="1"/>
          </p:nvPr>
        </p:nvSpPr>
        <p:spPr>
          <a:xfrm>
            <a:off x="390364" y="1196752"/>
            <a:ext cx="8363272" cy="4857403"/>
          </a:xfrm>
        </p:spPr>
        <p:txBody>
          <a:bodyPr/>
          <a:lstStyle/>
          <a:p>
            <a:r>
              <a:rPr lang="cs-CZ" sz="2800" dirty="0" smtClean="0"/>
              <a:t>Problém je, že v </a:t>
            </a:r>
            <a:r>
              <a:rPr lang="cs-CZ" sz="2800" dirty="0"/>
              <a:t>SPSS licenci BASE </a:t>
            </a:r>
            <a:r>
              <a:rPr lang="cs-CZ" sz="2800" dirty="0" smtClean="0"/>
              <a:t>chybí klasická procedura </a:t>
            </a:r>
            <a:r>
              <a:rPr lang="cs-CZ" sz="2800" b="1" dirty="0" smtClean="0"/>
              <a:t>LOGISTIC REGRESSION</a:t>
            </a:r>
            <a:r>
              <a:rPr lang="cs-CZ" sz="2800" dirty="0" smtClean="0"/>
              <a:t>, ale je alespoň k dispozici výpočet </a:t>
            </a:r>
            <a:r>
              <a:rPr lang="cs-CZ" sz="2800" b="1" dirty="0" smtClean="0"/>
              <a:t>ordinální</a:t>
            </a:r>
            <a:r>
              <a:rPr lang="cs-CZ" sz="2800" dirty="0" smtClean="0"/>
              <a:t> regrese </a:t>
            </a:r>
            <a:r>
              <a:rPr lang="cs-CZ" sz="2800" b="1" dirty="0" smtClean="0"/>
              <a:t>PLUM</a:t>
            </a:r>
            <a:r>
              <a:rPr lang="cs-CZ" sz="2800" dirty="0" smtClean="0"/>
              <a:t> (ale zde pozor na kódování referenčních kategorií a </a:t>
            </a:r>
            <a:r>
              <a:rPr lang="cs-CZ" sz="2800" dirty="0" err="1" smtClean="0"/>
              <a:t>odds</a:t>
            </a:r>
            <a:r>
              <a:rPr lang="cs-CZ" sz="2800" dirty="0" smtClean="0"/>
              <a:t> ratio Exp(B) je třeba dopočítat z </a:t>
            </a:r>
            <a:r>
              <a:rPr lang="cs-CZ" sz="2800" dirty="0" err="1" smtClean="0"/>
              <a:t>logitu</a:t>
            </a:r>
            <a:r>
              <a:rPr lang="cs-CZ" sz="2800" dirty="0" smtClean="0"/>
              <a:t>, např. v Excelu).</a:t>
            </a:r>
          </a:p>
          <a:p>
            <a:r>
              <a:rPr lang="cs-CZ" sz="2800" dirty="0" smtClean="0"/>
              <a:t>Máte-li </a:t>
            </a:r>
            <a:r>
              <a:rPr lang="cs-CZ" sz="2800" dirty="0" err="1" smtClean="0"/>
              <a:t>Advanced</a:t>
            </a:r>
            <a:r>
              <a:rPr lang="cs-CZ" sz="2800" dirty="0" smtClean="0"/>
              <a:t> licenci využijte zobecněný lineární model </a:t>
            </a:r>
            <a:r>
              <a:rPr lang="cs-CZ" sz="2800" b="1" dirty="0" smtClean="0"/>
              <a:t>GENLIN</a:t>
            </a:r>
            <a:r>
              <a:rPr lang="cs-CZ" sz="2800" dirty="0" smtClean="0"/>
              <a:t>, kde můžete spočítat </a:t>
            </a:r>
            <a:r>
              <a:rPr lang="cs-CZ" sz="2800" dirty="0" err="1"/>
              <a:t>predikovane</a:t>
            </a:r>
            <a:r>
              <a:rPr lang="cs-CZ" sz="2800" dirty="0"/>
              <a:t> hodnoty Y pro </a:t>
            </a:r>
            <a:r>
              <a:rPr lang="cs-CZ" sz="2800" dirty="0" smtClean="0"/>
              <a:t>určité </a:t>
            </a:r>
            <a:r>
              <a:rPr lang="cs-CZ" sz="2800" dirty="0"/>
              <a:t>hodnoty X</a:t>
            </a:r>
            <a:r>
              <a:rPr lang="cs-CZ" sz="2800" baseline="-25000" dirty="0"/>
              <a:t>1</a:t>
            </a:r>
            <a:r>
              <a:rPr lang="cs-CZ" sz="2800" dirty="0"/>
              <a:t>, X</a:t>
            </a:r>
            <a:r>
              <a:rPr lang="cs-CZ" sz="2800" baseline="-25000" dirty="0"/>
              <a:t>2</a:t>
            </a:r>
            <a:r>
              <a:rPr lang="cs-CZ" sz="2800" dirty="0" smtClean="0"/>
              <a:t>,... </a:t>
            </a:r>
            <a:r>
              <a:rPr lang="cs-CZ" sz="2800" dirty="0" err="1" smtClean="0"/>
              <a:t>X</a:t>
            </a:r>
            <a:r>
              <a:rPr lang="cs-CZ" sz="2800" baseline="-25000" dirty="0" err="1" smtClean="0"/>
              <a:t>n</a:t>
            </a:r>
            <a:r>
              <a:rPr lang="cs-CZ" sz="2800" dirty="0" smtClean="0"/>
              <a:t> včetně testu rozdílů mezi kategoriemi (</a:t>
            </a:r>
            <a:r>
              <a:rPr lang="cs-CZ" sz="2800" dirty="0" err="1" smtClean="0"/>
              <a:t>Estimated</a:t>
            </a:r>
            <a:r>
              <a:rPr lang="cs-CZ" sz="2800" dirty="0" smtClean="0"/>
              <a:t> </a:t>
            </a:r>
            <a:r>
              <a:rPr lang="cs-CZ" sz="2800" dirty="0" err="1" smtClean="0"/>
              <a:t>marginals</a:t>
            </a:r>
            <a:r>
              <a:rPr lang="cs-CZ" sz="2800" dirty="0" smtClean="0"/>
              <a:t> </a:t>
            </a:r>
            <a:r>
              <a:rPr lang="cs-CZ" sz="2800" dirty="0" err="1" smtClean="0"/>
              <a:t>means</a:t>
            </a:r>
            <a:r>
              <a:rPr lang="cs-CZ" sz="2800" dirty="0" smtClean="0"/>
              <a:t>). A umí i </a:t>
            </a:r>
            <a:r>
              <a:rPr lang="cs-CZ" sz="2800" dirty="0" err="1" smtClean="0"/>
              <a:t>Odds</a:t>
            </a:r>
            <a:r>
              <a:rPr lang="cs-CZ" sz="2800" dirty="0"/>
              <a:t> </a:t>
            </a:r>
            <a:r>
              <a:rPr lang="cs-CZ" sz="2800" dirty="0" smtClean="0"/>
              <a:t>Ratio </a:t>
            </a:r>
            <a:r>
              <a:rPr lang="cs-CZ" sz="2800" dirty="0"/>
              <a:t>(SOLUTION (EXPONENTIATED</a:t>
            </a:r>
            <a:r>
              <a:rPr lang="cs-CZ" sz="2800" dirty="0" smtClean="0"/>
              <a:t>)).</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23528" y="274638"/>
            <a:ext cx="8640960" cy="1143000"/>
          </a:xfrm>
        </p:spPr>
        <p:txBody>
          <a:bodyPr/>
          <a:lstStyle/>
          <a:p>
            <a:r>
              <a:rPr lang="cs-CZ" sz="3600" dirty="0">
                <a:solidFill>
                  <a:srgbClr val="000000"/>
                </a:solidFill>
              </a:rPr>
              <a:t>SPSS: </a:t>
            </a:r>
            <a:r>
              <a:rPr lang="cs-CZ" sz="3600" b="1" dirty="0">
                <a:solidFill>
                  <a:srgbClr val="000000"/>
                </a:solidFill>
              </a:rPr>
              <a:t>LOGISTIC REGRESSION </a:t>
            </a:r>
            <a:r>
              <a:rPr lang="cs-CZ" sz="3600" dirty="0" smtClean="0">
                <a:solidFill>
                  <a:srgbClr val="000000"/>
                </a:solidFill>
              </a:rPr>
              <a:t>(1)</a:t>
            </a:r>
            <a:endParaRPr lang="cs-CZ" sz="3600" b="1" dirty="0"/>
          </a:p>
        </p:txBody>
      </p:sp>
      <p:sp>
        <p:nvSpPr>
          <p:cNvPr id="3" name="Zástupný symbol pro obsah 2"/>
          <p:cNvSpPr>
            <a:spLocks noGrp="1"/>
          </p:cNvSpPr>
          <p:nvPr>
            <p:ph idx="1"/>
          </p:nvPr>
        </p:nvSpPr>
        <p:spPr>
          <a:xfrm>
            <a:off x="457200" y="1600200"/>
            <a:ext cx="8291264" cy="4781128"/>
          </a:xfrm>
        </p:spPr>
        <p:txBody>
          <a:bodyPr/>
          <a:lstStyle/>
          <a:p>
            <a:pPr marL="0" indent="0">
              <a:buNone/>
            </a:pPr>
            <a:r>
              <a:rPr lang="cs-CZ" dirty="0"/>
              <a:t>Základní zadání (jen 1 model</a:t>
            </a:r>
            <a:r>
              <a:rPr lang="cs-CZ" dirty="0" smtClean="0"/>
              <a:t>):</a:t>
            </a:r>
            <a:endParaRPr lang="cs-CZ" dirty="0"/>
          </a:p>
          <a:p>
            <a:pPr marL="0" indent="0">
              <a:buNone/>
            </a:pPr>
            <a:r>
              <a:rPr lang="cs-CZ" dirty="0" smtClean="0">
                <a:solidFill>
                  <a:srgbClr val="0070C0"/>
                </a:solidFill>
              </a:rPr>
              <a:t>LOGISTIC </a:t>
            </a:r>
            <a:r>
              <a:rPr lang="cs-CZ" dirty="0">
                <a:solidFill>
                  <a:srgbClr val="0070C0"/>
                </a:solidFill>
              </a:rPr>
              <a:t>REGRESSION</a:t>
            </a:r>
            <a:r>
              <a:rPr lang="cs-CZ" dirty="0"/>
              <a:t>  </a:t>
            </a:r>
            <a:r>
              <a:rPr lang="cs-CZ" i="1" dirty="0" err="1" smtClean="0"/>
              <a:t>zavislapromenna</a:t>
            </a:r>
            <a:endParaRPr lang="cs-CZ" i="1" dirty="0"/>
          </a:p>
          <a:p>
            <a:pPr marL="0" indent="0">
              <a:buNone/>
            </a:pPr>
            <a:r>
              <a:rPr lang="cs-CZ" dirty="0"/>
              <a:t>  </a:t>
            </a:r>
            <a:r>
              <a:rPr lang="cs-CZ" dirty="0">
                <a:solidFill>
                  <a:srgbClr val="339933"/>
                </a:solidFill>
              </a:rPr>
              <a:t>/METHOD</a:t>
            </a:r>
            <a:r>
              <a:rPr lang="cs-CZ" dirty="0"/>
              <a:t>=</a:t>
            </a:r>
            <a:r>
              <a:rPr lang="cs-CZ" dirty="0">
                <a:solidFill>
                  <a:srgbClr val="C00000"/>
                </a:solidFill>
              </a:rPr>
              <a:t>ENTER</a:t>
            </a:r>
            <a:r>
              <a:rPr lang="cs-CZ" dirty="0"/>
              <a:t> </a:t>
            </a:r>
            <a:r>
              <a:rPr lang="cs-CZ" i="1" dirty="0" smtClean="0"/>
              <a:t>nezavisl1</a:t>
            </a:r>
            <a:r>
              <a:rPr lang="cs-CZ" dirty="0" smtClean="0"/>
              <a:t> </a:t>
            </a:r>
            <a:r>
              <a:rPr lang="cs-CZ" i="1" dirty="0" smtClean="0"/>
              <a:t>nezavisl2</a:t>
            </a:r>
            <a:endParaRPr lang="cs-CZ" dirty="0"/>
          </a:p>
          <a:p>
            <a:pPr marL="0" indent="0">
              <a:buNone/>
            </a:pPr>
            <a:r>
              <a:rPr lang="cs-CZ" dirty="0"/>
              <a:t>  </a:t>
            </a:r>
            <a:r>
              <a:rPr lang="cs-CZ" dirty="0">
                <a:solidFill>
                  <a:srgbClr val="339933"/>
                </a:solidFill>
              </a:rPr>
              <a:t>/CONTRAST </a:t>
            </a:r>
            <a:r>
              <a:rPr lang="cs-CZ" dirty="0" smtClean="0"/>
              <a:t>(</a:t>
            </a:r>
            <a:r>
              <a:rPr lang="cs-CZ" i="1" dirty="0"/>
              <a:t>nezavisl2</a:t>
            </a:r>
            <a:r>
              <a:rPr lang="cs-CZ" dirty="0" smtClean="0"/>
              <a:t>)=</a:t>
            </a:r>
            <a:r>
              <a:rPr lang="cs-CZ" dirty="0" err="1" smtClean="0">
                <a:solidFill>
                  <a:srgbClr val="C00000"/>
                </a:solidFill>
              </a:rPr>
              <a:t>Indicator</a:t>
            </a:r>
            <a:r>
              <a:rPr lang="cs-CZ" dirty="0" smtClean="0"/>
              <a:t>(1)</a:t>
            </a:r>
            <a:r>
              <a:rPr lang="cs-CZ" sz="2000" dirty="0" smtClean="0"/>
              <a:t>  /* můžeme definovat referenční </a:t>
            </a:r>
            <a:r>
              <a:rPr lang="cs-CZ" sz="2000" dirty="0"/>
              <a:t>kategorie pro </a:t>
            </a:r>
            <a:r>
              <a:rPr lang="cs-CZ" sz="2000" dirty="0" smtClean="0"/>
              <a:t>kategoriální vysvětlující </a:t>
            </a:r>
            <a:r>
              <a:rPr lang="cs-CZ" sz="2000" dirty="0"/>
              <a:t>znaky </a:t>
            </a:r>
            <a:r>
              <a:rPr lang="cs-CZ" sz="2000" dirty="0" smtClean="0"/>
              <a:t>a </a:t>
            </a:r>
            <a:r>
              <a:rPr lang="cs-CZ" sz="2000" dirty="0"/>
              <a:t>typ jejich kontrastu*/</a:t>
            </a:r>
          </a:p>
          <a:p>
            <a:pPr marL="0" indent="0">
              <a:buNone/>
            </a:pPr>
            <a:r>
              <a:rPr lang="cs-CZ" dirty="0"/>
              <a:t>  </a:t>
            </a:r>
            <a:r>
              <a:rPr lang="cs-CZ" dirty="0">
                <a:solidFill>
                  <a:srgbClr val="339933"/>
                </a:solidFill>
              </a:rPr>
              <a:t>/</a:t>
            </a:r>
            <a:r>
              <a:rPr lang="cs-CZ" dirty="0" smtClean="0">
                <a:solidFill>
                  <a:srgbClr val="339933"/>
                </a:solidFill>
              </a:rPr>
              <a:t>PRINT</a:t>
            </a:r>
            <a:r>
              <a:rPr lang="cs-CZ" dirty="0" smtClean="0"/>
              <a:t>=</a:t>
            </a:r>
            <a:r>
              <a:rPr lang="cs-CZ" dirty="0" smtClean="0">
                <a:solidFill>
                  <a:srgbClr val="C00000"/>
                </a:solidFill>
              </a:rPr>
              <a:t>SUMMARY</a:t>
            </a:r>
            <a:r>
              <a:rPr lang="cs-CZ" dirty="0" smtClean="0"/>
              <a:t>.</a:t>
            </a:r>
          </a:p>
          <a:p>
            <a:pPr marL="0" indent="0">
              <a:buNone/>
            </a:pPr>
            <a:endParaRPr lang="cs-CZ" sz="2400" dirty="0" smtClean="0"/>
          </a:p>
          <a:p>
            <a:pPr marL="0" indent="0">
              <a:buNone/>
            </a:pPr>
            <a:r>
              <a:rPr lang="cs-CZ" sz="2400" dirty="0" smtClean="0"/>
              <a:t>*Pozn.: </a:t>
            </a:r>
            <a:r>
              <a:rPr lang="cs-CZ" sz="2400" i="1" dirty="0" smtClean="0"/>
              <a:t>nezavisl1 </a:t>
            </a:r>
            <a:r>
              <a:rPr lang="cs-CZ" sz="2400" dirty="0" smtClean="0"/>
              <a:t>je zde </a:t>
            </a:r>
            <a:r>
              <a:rPr lang="cs-CZ" sz="2400" dirty="0" err="1" smtClean="0"/>
              <a:t>kardinální-číselná</a:t>
            </a:r>
            <a:r>
              <a:rPr lang="cs-CZ" sz="2400" dirty="0" smtClean="0"/>
              <a:t> proměnná; </a:t>
            </a:r>
            <a:br>
              <a:rPr lang="cs-CZ" sz="2400" dirty="0" smtClean="0"/>
            </a:br>
            <a:r>
              <a:rPr lang="cs-CZ" sz="2400" i="1" dirty="0" smtClean="0"/>
              <a:t>nezavisl2 </a:t>
            </a:r>
            <a:r>
              <a:rPr lang="cs-CZ" sz="2400" dirty="0" smtClean="0"/>
              <a:t>je kategoriální (</a:t>
            </a:r>
            <a:r>
              <a:rPr lang="cs-CZ" sz="2400" dirty="0" err="1" smtClean="0"/>
              <a:t>ref.kat</a:t>
            </a:r>
            <a:r>
              <a:rPr lang="cs-CZ" sz="2400" dirty="0" smtClean="0"/>
              <a:t> je zde 1, lze změnit).</a:t>
            </a:r>
            <a:endParaRPr lang="cs-CZ" sz="2400" dirty="0"/>
          </a:p>
        </p:txBody>
      </p:sp>
    </p:spTree>
    <p:extLst>
      <p:ext uri="{BB962C8B-B14F-4D97-AF65-F5344CB8AC3E}">
        <p14:creationId xmlns:p14="http://schemas.microsoft.com/office/powerpoint/2010/main" val="139871008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3600" dirty="0">
                <a:solidFill>
                  <a:srgbClr val="000000"/>
                </a:solidFill>
              </a:rPr>
              <a:t>SPSS: </a:t>
            </a:r>
            <a:r>
              <a:rPr lang="cs-CZ" sz="3600" b="1" dirty="0">
                <a:solidFill>
                  <a:srgbClr val="000000"/>
                </a:solidFill>
              </a:rPr>
              <a:t>LOGISTIC </a:t>
            </a:r>
            <a:r>
              <a:rPr lang="cs-CZ" sz="3600" b="1" dirty="0" smtClean="0">
                <a:solidFill>
                  <a:srgbClr val="000000"/>
                </a:solidFill>
              </a:rPr>
              <a:t>REGRESSION </a:t>
            </a:r>
            <a:r>
              <a:rPr lang="cs-CZ" sz="3600" dirty="0" smtClean="0">
                <a:solidFill>
                  <a:srgbClr val="000000"/>
                </a:solidFill>
              </a:rPr>
              <a:t>(2) </a:t>
            </a:r>
            <a:endParaRPr lang="cs-CZ" sz="4000" dirty="0"/>
          </a:p>
        </p:txBody>
      </p:sp>
      <p:sp>
        <p:nvSpPr>
          <p:cNvPr id="3" name="Zástupný symbol pro obsah 2"/>
          <p:cNvSpPr>
            <a:spLocks noGrp="1"/>
          </p:cNvSpPr>
          <p:nvPr>
            <p:ph idx="1"/>
          </p:nvPr>
        </p:nvSpPr>
        <p:spPr>
          <a:xfrm>
            <a:off x="323528" y="1600200"/>
            <a:ext cx="8568952" cy="4525963"/>
          </a:xfrm>
        </p:spPr>
        <p:txBody>
          <a:bodyPr/>
          <a:lstStyle/>
          <a:p>
            <a:pPr marL="0" indent="0">
              <a:buNone/>
            </a:pPr>
            <a:r>
              <a:rPr lang="cs-CZ" sz="2400" dirty="0" smtClean="0"/>
              <a:t>*zahnízděné </a:t>
            </a:r>
            <a:r>
              <a:rPr lang="cs-CZ" sz="2400" dirty="0"/>
              <a:t>modely 1 a </a:t>
            </a:r>
            <a:r>
              <a:rPr lang="cs-CZ" sz="2400" dirty="0" smtClean="0"/>
              <a:t>2 a další nastavení.</a:t>
            </a:r>
            <a:endParaRPr lang="cs-CZ" sz="2400" dirty="0"/>
          </a:p>
          <a:p>
            <a:pPr marL="0" indent="0">
              <a:buNone/>
            </a:pPr>
            <a:r>
              <a:rPr lang="cs-CZ" sz="2400" dirty="0"/>
              <a:t>LOGISTIC REGRESSION  PerfVenk5t</a:t>
            </a:r>
          </a:p>
          <a:p>
            <a:pPr marL="0" indent="0">
              <a:buNone/>
            </a:pPr>
            <a:r>
              <a:rPr lang="cs-CZ" sz="2400" dirty="0"/>
              <a:t> /METHOD=ENTER vek3b vzd3        </a:t>
            </a:r>
            <a:r>
              <a:rPr lang="cs-CZ" sz="1800" dirty="0" smtClean="0"/>
              <a:t>/* </a:t>
            </a:r>
            <a:r>
              <a:rPr lang="cs-CZ" sz="1800" dirty="0"/>
              <a:t>model 1*/</a:t>
            </a:r>
            <a:r>
              <a:rPr lang="cs-CZ" sz="2400" dirty="0"/>
              <a:t> </a:t>
            </a:r>
          </a:p>
          <a:p>
            <a:pPr marL="0" indent="0">
              <a:buNone/>
            </a:pPr>
            <a:r>
              <a:rPr lang="cs-CZ" sz="2400" dirty="0"/>
              <a:t> /METHOD=ENTER </a:t>
            </a:r>
            <a:r>
              <a:rPr lang="cs-CZ" sz="2400" dirty="0" err="1"/>
              <a:t>EkAk</a:t>
            </a:r>
            <a:r>
              <a:rPr lang="cs-CZ" sz="2400" dirty="0"/>
              <a:t>                  </a:t>
            </a:r>
            <a:r>
              <a:rPr lang="cs-CZ" sz="1800" dirty="0" smtClean="0"/>
              <a:t>/* </a:t>
            </a:r>
            <a:r>
              <a:rPr lang="cs-CZ" sz="1800" dirty="0"/>
              <a:t>model 2: </a:t>
            </a:r>
            <a:r>
              <a:rPr lang="cs-CZ" sz="1800" dirty="0" err="1" smtClean="0"/>
              <a:t>pridává</a:t>
            </a:r>
            <a:r>
              <a:rPr lang="cs-CZ" sz="1800" dirty="0" smtClean="0"/>
              <a:t> </a:t>
            </a:r>
            <a:r>
              <a:rPr lang="cs-CZ" sz="1800" dirty="0" err="1"/>
              <a:t>EkAk</a:t>
            </a:r>
            <a:r>
              <a:rPr lang="cs-CZ" sz="1800" dirty="0"/>
              <a:t> */</a:t>
            </a:r>
          </a:p>
          <a:p>
            <a:pPr marL="0" indent="0">
              <a:buNone/>
            </a:pPr>
            <a:r>
              <a:rPr lang="cs-CZ" sz="2400" dirty="0"/>
              <a:t> /CONTRAST (vek3b)=</a:t>
            </a:r>
            <a:r>
              <a:rPr lang="cs-CZ" sz="2400" dirty="0" err="1"/>
              <a:t>Indicator</a:t>
            </a:r>
            <a:r>
              <a:rPr lang="cs-CZ" sz="2400" dirty="0"/>
              <a:t>(2)    </a:t>
            </a:r>
            <a:r>
              <a:rPr lang="cs-CZ" sz="1800" dirty="0" smtClean="0"/>
              <a:t>/* definice referenční </a:t>
            </a:r>
            <a:r>
              <a:rPr lang="cs-CZ" sz="1800" dirty="0"/>
              <a:t>kategorie </a:t>
            </a:r>
            <a:r>
              <a:rPr lang="cs-CZ" sz="1800" dirty="0" smtClean="0"/>
              <a:t>*/</a:t>
            </a:r>
            <a:endParaRPr lang="cs-CZ" sz="1800" dirty="0"/>
          </a:p>
          <a:p>
            <a:pPr marL="0" indent="0">
              <a:buNone/>
            </a:pPr>
            <a:r>
              <a:rPr lang="cs-CZ" sz="2400" dirty="0"/>
              <a:t> /CONTRAST (vzd3)=</a:t>
            </a:r>
            <a:r>
              <a:rPr lang="cs-CZ" sz="2400" dirty="0" err="1"/>
              <a:t>Indicator</a:t>
            </a:r>
            <a:r>
              <a:rPr lang="cs-CZ" sz="2400" dirty="0"/>
              <a:t>(1)  </a:t>
            </a:r>
          </a:p>
          <a:p>
            <a:pPr marL="0" indent="0">
              <a:buNone/>
            </a:pPr>
            <a:r>
              <a:rPr lang="cs-CZ" sz="2400" dirty="0"/>
              <a:t> /</a:t>
            </a:r>
            <a:r>
              <a:rPr lang="cs-CZ" sz="2400" dirty="0" smtClean="0"/>
              <a:t>PRINT=SUMMARY GOODFIT</a:t>
            </a:r>
          </a:p>
          <a:p>
            <a:pPr marL="0" indent="0">
              <a:buNone/>
            </a:pPr>
            <a:r>
              <a:rPr lang="cs-CZ" sz="2400" dirty="0"/>
              <a:t> /</a:t>
            </a:r>
            <a:r>
              <a:rPr lang="cs-CZ" sz="2400" dirty="0" smtClean="0"/>
              <a:t>CLASSPLOT		 </a:t>
            </a:r>
            <a:r>
              <a:rPr lang="cs-CZ" sz="1800" dirty="0">
                <a:solidFill>
                  <a:srgbClr val="000000"/>
                </a:solidFill>
              </a:rPr>
              <a:t>/* </a:t>
            </a:r>
            <a:r>
              <a:rPr lang="cs-CZ" sz="1800" dirty="0" smtClean="0">
                <a:solidFill>
                  <a:srgbClr val="000000"/>
                </a:solidFill>
              </a:rPr>
              <a:t>graf predikované pravděpodobnosti*/</a:t>
            </a:r>
            <a:endParaRPr lang="cs-CZ" sz="2400" dirty="0"/>
          </a:p>
          <a:p>
            <a:pPr marL="0" indent="0">
              <a:buNone/>
            </a:pPr>
            <a:r>
              <a:rPr lang="cs-CZ" sz="2400" dirty="0"/>
              <a:t> /CRITERIA=PIN(0.05) POUT(0.10) ITERATE(20) CUT(0.5</a:t>
            </a:r>
            <a:r>
              <a:rPr lang="cs-CZ" sz="2400" dirty="0" smtClean="0"/>
              <a:t>).</a:t>
            </a:r>
          </a:p>
          <a:p>
            <a:pPr marL="0" indent="0">
              <a:buNone/>
            </a:pPr>
            <a:endParaRPr lang="cs-CZ" sz="2400" dirty="0"/>
          </a:p>
          <a:p>
            <a:pPr marL="0" indent="0">
              <a:buNone/>
            </a:pPr>
            <a:r>
              <a:rPr lang="cs-CZ" sz="1800" dirty="0" smtClean="0"/>
              <a:t>→ output na dalším snímku</a:t>
            </a:r>
            <a:endParaRPr lang="cs-CZ" sz="2400" dirty="0"/>
          </a:p>
        </p:txBody>
      </p:sp>
    </p:spTree>
    <p:extLst>
      <p:ext uri="{BB962C8B-B14F-4D97-AF65-F5344CB8AC3E}">
        <p14:creationId xmlns:p14="http://schemas.microsoft.com/office/powerpoint/2010/main" val="8768450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Nadpis 1"/>
          <p:cNvSpPr>
            <a:spLocks noGrp="1"/>
          </p:cNvSpPr>
          <p:nvPr>
            <p:ph type="title"/>
          </p:nvPr>
        </p:nvSpPr>
        <p:spPr>
          <a:xfrm>
            <a:off x="0" y="11113"/>
            <a:ext cx="9144000" cy="1143000"/>
          </a:xfrm>
        </p:spPr>
        <p:txBody>
          <a:bodyPr/>
          <a:lstStyle/>
          <a:p>
            <a:pPr>
              <a:lnSpc>
                <a:spcPts val="3900"/>
              </a:lnSpc>
            </a:pPr>
            <a:r>
              <a:rPr lang="cs-CZ" sz="3500" dirty="0" smtClean="0"/>
              <a:t>Proč nemůžeme použít lineární regresi (OLS) pro dichotomickou závislou proměnnou</a:t>
            </a:r>
          </a:p>
        </p:txBody>
      </p:sp>
      <p:sp>
        <p:nvSpPr>
          <p:cNvPr id="5123" name="Zástupný symbol pro obsah 2"/>
          <p:cNvSpPr>
            <a:spLocks noGrp="1"/>
          </p:cNvSpPr>
          <p:nvPr>
            <p:ph idx="1"/>
          </p:nvPr>
        </p:nvSpPr>
        <p:spPr>
          <a:xfrm>
            <a:off x="107950" y="1052512"/>
            <a:ext cx="9036050" cy="5472831"/>
          </a:xfrm>
        </p:spPr>
        <p:txBody>
          <a:bodyPr/>
          <a:lstStyle/>
          <a:p>
            <a:r>
              <a:rPr lang="cs-CZ" sz="2400" dirty="0" smtClean="0"/>
              <a:t>Vlastně i můžeme, např. směr-znaménko koeficientů a výsledek testu H0 „nenulovosti“ koeficientu dává smysl. Ale:</a:t>
            </a:r>
          </a:p>
          <a:p>
            <a:r>
              <a:rPr lang="cs-CZ" sz="2400" b="1" dirty="0" smtClean="0"/>
              <a:t>Chybová složka </a:t>
            </a:r>
            <a:r>
              <a:rPr lang="cs-CZ" sz="2400" dirty="0" smtClean="0"/>
              <a:t>(nevysvětlený rozptyl závislé proměnné) je </a:t>
            </a:r>
            <a:r>
              <a:rPr lang="en-US" sz="2400" b="1" dirty="0" err="1" smtClean="0"/>
              <a:t>heteroskedastic</a:t>
            </a:r>
            <a:r>
              <a:rPr lang="cs-CZ" sz="2400" b="1" dirty="0" err="1" smtClean="0"/>
              <a:t>ká</a:t>
            </a:r>
            <a:r>
              <a:rPr lang="en-US" sz="2400" b="1" dirty="0" smtClean="0"/>
              <a:t> </a:t>
            </a:r>
            <a:r>
              <a:rPr lang="en-US" sz="2400" dirty="0" smtClean="0"/>
              <a:t>(</a:t>
            </a:r>
            <a:r>
              <a:rPr lang="en-US" sz="2400" dirty="0" err="1" smtClean="0"/>
              <a:t>heteroskedasticit</a:t>
            </a:r>
            <a:r>
              <a:rPr lang="cs-CZ" sz="2400" dirty="0" smtClean="0"/>
              <a:t>a</a:t>
            </a:r>
            <a:r>
              <a:rPr lang="en-US" sz="2400" dirty="0" smtClean="0"/>
              <a:t> </a:t>
            </a:r>
            <a:r>
              <a:rPr lang="cs-CZ" sz="2400" dirty="0" smtClean="0"/>
              <a:t>se vyskytne, pokud se rozptyl závislé proměnné liší v závislosti na hodnotách nezávislých proměnných</a:t>
            </a:r>
            <a:r>
              <a:rPr lang="en-US" sz="2400" dirty="0" smtClean="0"/>
              <a:t>)</a:t>
            </a:r>
            <a:r>
              <a:rPr lang="cs-CZ" sz="2400" dirty="0" smtClean="0"/>
              <a:t> → porušena je tak základní podmínka OLS „chyba (e) není nezávislá na hodnotě X“.</a:t>
            </a:r>
          </a:p>
          <a:p>
            <a:r>
              <a:rPr lang="cs-CZ" sz="2400" b="1" dirty="0" smtClean="0"/>
              <a:t>Hodnoty residua </a:t>
            </a:r>
            <a:r>
              <a:rPr lang="cs-CZ" sz="2400" dirty="0" smtClean="0"/>
              <a:t>(chybové složky </a:t>
            </a:r>
            <a:r>
              <a:rPr lang="el-GR" sz="2400" i="1" dirty="0" smtClean="0"/>
              <a:t>ϵ</a:t>
            </a:r>
            <a:r>
              <a:rPr lang="cs-CZ" sz="2400" dirty="0" smtClean="0"/>
              <a:t>)</a:t>
            </a:r>
            <a:r>
              <a:rPr lang="en-US" sz="2400" dirty="0" smtClean="0"/>
              <a:t> </a:t>
            </a:r>
            <a:r>
              <a:rPr lang="cs-CZ" sz="2400" b="1" dirty="0" smtClean="0"/>
              <a:t>nemají normální rozložení</a:t>
            </a:r>
            <a:r>
              <a:rPr lang="cs-CZ" sz="2400" dirty="0" smtClean="0"/>
              <a:t>, protože </a:t>
            </a:r>
            <a:r>
              <a:rPr lang="cs-CZ" sz="2400" i="1" dirty="0" smtClean="0"/>
              <a:t>P</a:t>
            </a:r>
            <a:r>
              <a:rPr lang="cs-CZ" sz="2400" dirty="0" smtClean="0"/>
              <a:t> má jen dvě hodnoty. → porušení dalšího předpokladu OLS.</a:t>
            </a:r>
            <a:endParaRPr lang="en-US" sz="2400" dirty="0" smtClean="0"/>
          </a:p>
          <a:p>
            <a:r>
              <a:rPr lang="cs-CZ" sz="2400" dirty="0" smtClean="0"/>
              <a:t>Modelem p</a:t>
            </a:r>
            <a:r>
              <a:rPr lang="en-US" sz="2400" dirty="0" err="1" smtClean="0"/>
              <a:t>redi</a:t>
            </a:r>
            <a:r>
              <a:rPr lang="cs-CZ" sz="2400" dirty="0" smtClean="0"/>
              <a:t>kované </a:t>
            </a:r>
            <a:r>
              <a:rPr lang="en-US" sz="2400" dirty="0" err="1" smtClean="0"/>
              <a:t>pr</a:t>
            </a:r>
            <a:r>
              <a:rPr lang="cs-CZ" sz="2400" dirty="0" err="1" smtClean="0"/>
              <a:t>avděpodobnosti</a:t>
            </a:r>
            <a:r>
              <a:rPr lang="cs-CZ" sz="2400" dirty="0" smtClean="0"/>
              <a:t> (</a:t>
            </a:r>
            <a:r>
              <a:rPr lang="cs-CZ" sz="2400" dirty="0" err="1" smtClean="0"/>
              <a:t>predicted</a:t>
            </a:r>
            <a:r>
              <a:rPr lang="cs-CZ" sz="2400" dirty="0" smtClean="0"/>
              <a:t> </a:t>
            </a:r>
            <a:r>
              <a:rPr lang="cs-CZ" sz="2400" dirty="0" err="1" smtClean="0"/>
              <a:t>probabilities</a:t>
            </a:r>
            <a:r>
              <a:rPr lang="cs-CZ" sz="2400" dirty="0" smtClean="0"/>
              <a:t>) </a:t>
            </a:r>
            <a:r>
              <a:rPr lang="cs-CZ" sz="2400" b="1" dirty="0" smtClean="0"/>
              <a:t>mohou dosahovat vyšší hodnoty než </a:t>
            </a:r>
            <a:r>
              <a:rPr lang="en-US" sz="2400" b="1" dirty="0" smtClean="0"/>
              <a:t>1 </a:t>
            </a:r>
            <a:r>
              <a:rPr lang="cs-CZ" sz="2400" b="1" dirty="0" smtClean="0"/>
              <a:t>nebo menší něž </a:t>
            </a:r>
            <a:r>
              <a:rPr lang="en-US" sz="2400" b="1" dirty="0" smtClean="0"/>
              <a:t>0</a:t>
            </a:r>
            <a:r>
              <a:rPr lang="cs-CZ" sz="2400" b="1" dirty="0" smtClean="0"/>
              <a:t>, což může být problém</a:t>
            </a:r>
            <a:r>
              <a:rPr lang="cs-CZ" sz="2400" dirty="0" smtClean="0"/>
              <a:t>, zejména pokud je používáme v dalších analýzách</a:t>
            </a:r>
            <a:r>
              <a:rPr lang="en-US" sz="2400" dirty="0" smtClean="0"/>
              <a:t> </a:t>
            </a:r>
            <a:r>
              <a:rPr lang="cs-CZ" sz="1400" dirty="0" smtClean="0"/>
              <a:t>(to lze ošetřit překódováním na </a:t>
            </a:r>
            <a:r>
              <a:rPr lang="cs-CZ" sz="1400" dirty="0" err="1" smtClean="0"/>
              <a:t>max</a:t>
            </a:r>
            <a:r>
              <a:rPr lang="cs-CZ" sz="1400" dirty="0" smtClean="0"/>
              <a:t> 0 nebo 1).</a:t>
            </a:r>
            <a:endParaRPr lang="en-US" sz="1400" dirty="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0" y="0"/>
            <a:ext cx="9144000" cy="836712"/>
          </a:xfrm>
        </p:spPr>
        <p:txBody>
          <a:bodyPr/>
          <a:lstStyle/>
          <a:p>
            <a:r>
              <a:rPr lang="cs-CZ" sz="3600" dirty="0">
                <a:solidFill>
                  <a:srgbClr val="000000"/>
                </a:solidFill>
              </a:rPr>
              <a:t>SPSS: </a:t>
            </a:r>
            <a:r>
              <a:rPr lang="cs-CZ" sz="3600" b="1" dirty="0">
                <a:solidFill>
                  <a:srgbClr val="000000"/>
                </a:solidFill>
              </a:rPr>
              <a:t>LOGISTIC REGRESSION </a:t>
            </a:r>
            <a:r>
              <a:rPr lang="cs-CZ" sz="3600" dirty="0" smtClean="0"/>
              <a:t>(output)</a:t>
            </a:r>
            <a:endParaRPr lang="cs-CZ" sz="3600"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611437" y="4070077"/>
            <a:ext cx="3529701" cy="16868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Obdélník 4"/>
          <p:cNvSpPr/>
          <p:nvPr/>
        </p:nvSpPr>
        <p:spPr>
          <a:xfrm>
            <a:off x="144017" y="692695"/>
            <a:ext cx="2987824" cy="369332"/>
          </a:xfrm>
          <a:prstGeom prst="rect">
            <a:avLst/>
          </a:prstGeom>
        </p:spPr>
        <p:txBody>
          <a:bodyPr wrap="square">
            <a:spAutoFit/>
          </a:bodyPr>
          <a:lstStyle/>
          <a:p>
            <a:r>
              <a:rPr lang="cs-CZ" b="1" dirty="0" err="1" smtClean="0"/>
              <a:t>Block</a:t>
            </a:r>
            <a:r>
              <a:rPr lang="cs-CZ" b="1" dirty="0" smtClean="0"/>
              <a:t> </a:t>
            </a:r>
            <a:r>
              <a:rPr lang="cs-CZ" b="1" dirty="0"/>
              <a:t>2: </a:t>
            </a:r>
            <a:r>
              <a:rPr lang="cs-CZ" b="1" dirty="0" err="1"/>
              <a:t>Method</a:t>
            </a:r>
            <a:r>
              <a:rPr lang="cs-CZ" b="1" dirty="0"/>
              <a:t> = </a:t>
            </a:r>
            <a:r>
              <a:rPr lang="cs-CZ" b="1" dirty="0" smtClean="0"/>
              <a:t>Enter</a:t>
            </a:r>
            <a:endParaRPr lang="cs-CZ" dirty="0"/>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181" y="1202971"/>
            <a:ext cx="3171825" cy="1095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20001" y="1024214"/>
            <a:ext cx="3314700" cy="1362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9608" y="4851574"/>
            <a:ext cx="2619375" cy="71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4017" y="2424102"/>
            <a:ext cx="5292080" cy="16818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554" y="4105944"/>
            <a:ext cx="5732350" cy="2491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5" name="Picture 11"/>
          <p:cNvPicPr>
            <a:picLocks noChangeAspect="1" noChangeArrowheads="1"/>
          </p:cNvPicPr>
          <p:nvPr/>
        </p:nvPicPr>
        <p:blipFill>
          <a:blip r:embed="rId8">
            <a:lum bright="-20000" contrast="20000"/>
            <a:extLst>
              <a:ext uri="{28A0092B-C50C-407E-A947-70E740481C1C}">
                <a14:useLocalDpi xmlns:a14="http://schemas.microsoft.com/office/drawing/2010/main" val="0"/>
              </a:ext>
            </a:extLst>
          </a:blip>
          <a:srcRect/>
          <a:stretch>
            <a:fillRect/>
          </a:stretch>
        </p:blipFill>
        <p:spPr bwMode="auto">
          <a:xfrm>
            <a:off x="6122850" y="2298346"/>
            <a:ext cx="2823702" cy="1706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Rectangle 18"/>
          <p:cNvSpPr>
            <a:spLocks noChangeArrowheads="1"/>
          </p:cNvSpPr>
          <p:nvPr/>
        </p:nvSpPr>
        <p:spPr bwMode="auto">
          <a:xfrm>
            <a:off x="4283968" y="4379540"/>
            <a:ext cx="1327469" cy="1944216"/>
          </a:xfrm>
          <a:prstGeom prst="rect">
            <a:avLst/>
          </a:prstGeom>
          <a:noFill/>
          <a:ln w="222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cs-CZ"/>
          </a:p>
        </p:txBody>
      </p:sp>
      <p:sp>
        <p:nvSpPr>
          <p:cNvPr id="21" name="Rectangle 18"/>
          <p:cNvSpPr>
            <a:spLocks noChangeArrowheads="1"/>
          </p:cNvSpPr>
          <p:nvPr/>
        </p:nvSpPr>
        <p:spPr bwMode="auto">
          <a:xfrm>
            <a:off x="1517152" y="4379540"/>
            <a:ext cx="1327469" cy="1944216"/>
          </a:xfrm>
          <a:prstGeom prst="rect">
            <a:avLst/>
          </a:prstGeom>
          <a:noFill/>
          <a:ln w="222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cs-CZ"/>
          </a:p>
        </p:txBody>
      </p:sp>
      <p:sp>
        <p:nvSpPr>
          <p:cNvPr id="22" name="AutoShape 11"/>
          <p:cNvSpPr>
            <a:spLocks noChangeArrowheads="1"/>
          </p:cNvSpPr>
          <p:nvPr/>
        </p:nvSpPr>
        <p:spPr bwMode="auto">
          <a:xfrm>
            <a:off x="389608" y="4140000"/>
            <a:ext cx="937615" cy="269875"/>
          </a:xfrm>
          <a:prstGeom prst="wedgeRoundRectCallout">
            <a:avLst>
              <a:gd name="adj1" fmla="val 83348"/>
              <a:gd name="adj2" fmla="val 75042"/>
              <a:gd name="adj3" fmla="val 16667"/>
            </a:avLst>
          </a:prstGeom>
          <a:solidFill>
            <a:srgbClr val="EAEAE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cs-CZ" sz="1000" b="1" dirty="0" err="1" smtClean="0">
                <a:solidFill>
                  <a:srgbClr val="800000"/>
                </a:solidFill>
              </a:rPr>
              <a:t>logity</a:t>
            </a:r>
            <a:endParaRPr lang="en-GB" sz="1000" b="1" dirty="0">
              <a:solidFill>
                <a:srgbClr val="800000"/>
              </a:solidFill>
            </a:endParaRPr>
          </a:p>
        </p:txBody>
      </p:sp>
      <p:sp>
        <p:nvSpPr>
          <p:cNvPr id="23" name="AutoShape 11"/>
          <p:cNvSpPr>
            <a:spLocks noChangeArrowheads="1"/>
          </p:cNvSpPr>
          <p:nvPr/>
        </p:nvSpPr>
        <p:spPr bwMode="auto">
          <a:xfrm>
            <a:off x="4773181" y="3945466"/>
            <a:ext cx="1022955" cy="269875"/>
          </a:xfrm>
          <a:prstGeom prst="wedgeRoundRectCallout">
            <a:avLst>
              <a:gd name="adj1" fmla="val -2836"/>
              <a:gd name="adj2" fmla="val 134139"/>
              <a:gd name="adj3" fmla="val 16667"/>
            </a:avLst>
          </a:prstGeom>
          <a:solidFill>
            <a:srgbClr val="EAEAE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cs-CZ" sz="1000" b="1" dirty="0" err="1" smtClean="0">
                <a:solidFill>
                  <a:srgbClr val="800000"/>
                </a:solidFill>
              </a:rPr>
              <a:t>Odds</a:t>
            </a:r>
            <a:r>
              <a:rPr lang="cs-CZ" sz="1000" b="1" dirty="0" smtClean="0">
                <a:solidFill>
                  <a:srgbClr val="800000"/>
                </a:solidFill>
              </a:rPr>
              <a:t> </a:t>
            </a:r>
            <a:r>
              <a:rPr lang="cs-CZ" sz="1000" b="1" dirty="0" err="1">
                <a:solidFill>
                  <a:srgbClr val="800000"/>
                </a:solidFill>
              </a:rPr>
              <a:t>R</a:t>
            </a:r>
            <a:r>
              <a:rPr lang="cs-CZ" sz="1000" b="1" dirty="0" err="1" smtClean="0">
                <a:solidFill>
                  <a:srgbClr val="800000"/>
                </a:solidFill>
              </a:rPr>
              <a:t>atios</a:t>
            </a:r>
            <a:endParaRPr lang="en-GB" sz="1000" b="1" dirty="0">
              <a:solidFill>
                <a:srgbClr val="800000"/>
              </a:solidFill>
            </a:endParaRPr>
          </a:p>
        </p:txBody>
      </p:sp>
      <p:sp>
        <p:nvSpPr>
          <p:cNvPr id="24" name="AutoShape 11"/>
          <p:cNvSpPr>
            <a:spLocks noChangeArrowheads="1"/>
          </p:cNvSpPr>
          <p:nvPr/>
        </p:nvSpPr>
        <p:spPr bwMode="auto">
          <a:xfrm>
            <a:off x="6372200" y="5999720"/>
            <a:ext cx="1728192" cy="648072"/>
          </a:xfrm>
          <a:prstGeom prst="wedgeRoundRectCallout">
            <a:avLst>
              <a:gd name="adj1" fmla="val 53202"/>
              <a:gd name="adj2" fmla="val -132378"/>
              <a:gd name="adj3" fmla="val 16667"/>
            </a:avLst>
          </a:prstGeom>
          <a:solidFill>
            <a:srgbClr val="EAEAE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cs-CZ" sz="1000" b="1" dirty="0" smtClean="0">
                <a:solidFill>
                  <a:srgbClr val="800000"/>
                </a:solidFill>
              </a:rPr>
              <a:t>Kódování nezávislých </a:t>
            </a:r>
            <a:r>
              <a:rPr lang="cs-CZ" sz="1000" b="1" dirty="0" err="1" smtClean="0">
                <a:solidFill>
                  <a:srgbClr val="800000"/>
                </a:solidFill>
              </a:rPr>
              <a:t>kateg</a:t>
            </a:r>
            <a:r>
              <a:rPr lang="cs-CZ" sz="1000" b="1" dirty="0" smtClean="0">
                <a:solidFill>
                  <a:srgbClr val="800000"/>
                </a:solidFill>
              </a:rPr>
              <a:t>. proměnných </a:t>
            </a:r>
            <a:br>
              <a:rPr lang="cs-CZ" sz="1000" b="1" dirty="0" smtClean="0">
                <a:solidFill>
                  <a:srgbClr val="800000"/>
                </a:solidFill>
              </a:rPr>
            </a:br>
            <a:r>
              <a:rPr lang="cs-CZ" sz="1000" b="1" dirty="0" smtClean="0">
                <a:solidFill>
                  <a:srgbClr val="800000"/>
                </a:solidFill>
              </a:rPr>
              <a:t>(0 0 = </a:t>
            </a:r>
            <a:r>
              <a:rPr lang="cs-CZ" sz="1000" b="1" dirty="0" err="1" smtClean="0">
                <a:solidFill>
                  <a:srgbClr val="800000"/>
                </a:solidFill>
              </a:rPr>
              <a:t>refer</a:t>
            </a:r>
            <a:r>
              <a:rPr lang="cs-CZ" sz="1000" b="1" dirty="0" smtClean="0">
                <a:solidFill>
                  <a:srgbClr val="800000"/>
                </a:solidFill>
              </a:rPr>
              <a:t>. kategorie)</a:t>
            </a:r>
            <a:endParaRPr lang="en-GB" sz="1000" b="1" dirty="0">
              <a:solidFill>
                <a:srgbClr val="800000"/>
              </a:solidFill>
            </a:endParaRPr>
          </a:p>
        </p:txBody>
      </p:sp>
      <p:sp>
        <p:nvSpPr>
          <p:cNvPr id="25" name="Rectangle 18"/>
          <p:cNvSpPr>
            <a:spLocks noChangeArrowheads="1"/>
          </p:cNvSpPr>
          <p:nvPr/>
        </p:nvSpPr>
        <p:spPr bwMode="auto">
          <a:xfrm>
            <a:off x="5661327" y="1292739"/>
            <a:ext cx="1873374" cy="524017"/>
          </a:xfrm>
          <a:prstGeom prst="rect">
            <a:avLst/>
          </a:prstGeom>
          <a:noFill/>
          <a:ln w="222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cs-CZ"/>
          </a:p>
        </p:txBody>
      </p:sp>
      <p:sp>
        <p:nvSpPr>
          <p:cNvPr id="26" name="Rectangle 18"/>
          <p:cNvSpPr>
            <a:spLocks noChangeArrowheads="1"/>
          </p:cNvSpPr>
          <p:nvPr/>
        </p:nvSpPr>
        <p:spPr bwMode="auto">
          <a:xfrm>
            <a:off x="701241" y="1818840"/>
            <a:ext cx="2430599" cy="524017"/>
          </a:xfrm>
          <a:prstGeom prst="rect">
            <a:avLst/>
          </a:prstGeom>
          <a:noFill/>
          <a:ln w="222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cs-CZ"/>
          </a:p>
        </p:txBody>
      </p:sp>
      <p:sp>
        <p:nvSpPr>
          <p:cNvPr id="27" name="AutoShape 11"/>
          <p:cNvSpPr>
            <a:spLocks noChangeArrowheads="1"/>
          </p:cNvSpPr>
          <p:nvPr/>
        </p:nvSpPr>
        <p:spPr bwMode="auto">
          <a:xfrm>
            <a:off x="2688344" y="1024214"/>
            <a:ext cx="1595624" cy="357513"/>
          </a:xfrm>
          <a:prstGeom prst="wedgeRoundRectCallout">
            <a:avLst>
              <a:gd name="adj1" fmla="val -61311"/>
              <a:gd name="adj2" fmla="val 94280"/>
              <a:gd name="adj3" fmla="val 16667"/>
            </a:avLst>
          </a:prstGeom>
          <a:solidFill>
            <a:srgbClr val="EAEAE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cs-CZ" sz="800" b="1" dirty="0" smtClean="0">
                <a:solidFill>
                  <a:srgbClr val="800000"/>
                </a:solidFill>
              </a:rPr>
              <a:t>přidání parametrů (proměnných) mezi modely</a:t>
            </a:r>
            <a:endParaRPr lang="en-GB" sz="800" b="1" dirty="0">
              <a:solidFill>
                <a:srgbClr val="800000"/>
              </a:solidFill>
            </a:endParaRPr>
          </a:p>
        </p:txBody>
      </p:sp>
      <p:sp>
        <p:nvSpPr>
          <p:cNvPr id="28" name="AutoShape 11"/>
          <p:cNvSpPr>
            <a:spLocks noChangeArrowheads="1"/>
          </p:cNvSpPr>
          <p:nvPr/>
        </p:nvSpPr>
        <p:spPr bwMode="auto">
          <a:xfrm>
            <a:off x="81699" y="2426012"/>
            <a:ext cx="1753998" cy="586801"/>
          </a:xfrm>
          <a:prstGeom prst="wedgeRoundRectCallout">
            <a:avLst>
              <a:gd name="adj1" fmla="val 22135"/>
              <a:gd name="adj2" fmla="val -139467"/>
              <a:gd name="adj3" fmla="val 16667"/>
            </a:avLst>
          </a:prstGeom>
          <a:solidFill>
            <a:srgbClr val="EAEAE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cs-CZ" sz="800" b="1" dirty="0" err="1" smtClean="0">
                <a:solidFill>
                  <a:srgbClr val="800000"/>
                </a:solidFill>
              </a:rPr>
              <a:t>deviance</a:t>
            </a:r>
            <a:r>
              <a:rPr lang="cs-CZ" sz="800" b="1" dirty="0" smtClean="0">
                <a:solidFill>
                  <a:srgbClr val="800000"/>
                </a:solidFill>
              </a:rPr>
              <a:t> oproti předchozímu modelu </a:t>
            </a:r>
            <a:br>
              <a:rPr lang="cs-CZ" sz="800" b="1" dirty="0" smtClean="0">
                <a:solidFill>
                  <a:srgbClr val="800000"/>
                </a:solidFill>
              </a:rPr>
            </a:br>
            <a:r>
              <a:rPr lang="cs-CZ" sz="800" b="1" dirty="0" smtClean="0">
                <a:solidFill>
                  <a:srgbClr val="800000"/>
                </a:solidFill>
              </a:rPr>
              <a:t>(model 1 v </a:t>
            </a:r>
            <a:r>
              <a:rPr lang="cs-CZ" sz="800" b="1" dirty="0" err="1" smtClean="0">
                <a:solidFill>
                  <a:srgbClr val="800000"/>
                </a:solidFill>
              </a:rPr>
              <a:t>Block</a:t>
            </a:r>
            <a:r>
              <a:rPr lang="cs-CZ" sz="800" b="1" dirty="0" smtClean="0">
                <a:solidFill>
                  <a:srgbClr val="800000"/>
                </a:solidFill>
              </a:rPr>
              <a:t> 1 měl 48,385)</a:t>
            </a:r>
            <a:endParaRPr lang="en-GB" sz="800" b="1" dirty="0">
              <a:solidFill>
                <a:srgbClr val="800000"/>
              </a:solidFill>
            </a:endParaRPr>
          </a:p>
        </p:txBody>
      </p:sp>
      <p:sp>
        <p:nvSpPr>
          <p:cNvPr id="29" name="Rectangle 18"/>
          <p:cNvSpPr>
            <a:spLocks noChangeArrowheads="1"/>
          </p:cNvSpPr>
          <p:nvPr/>
        </p:nvSpPr>
        <p:spPr bwMode="auto">
          <a:xfrm>
            <a:off x="4572000" y="3035987"/>
            <a:ext cx="792088" cy="786026"/>
          </a:xfrm>
          <a:prstGeom prst="rect">
            <a:avLst/>
          </a:prstGeom>
          <a:noFill/>
          <a:ln w="222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cs-CZ"/>
          </a:p>
        </p:txBody>
      </p:sp>
    </p:spTree>
    <p:extLst>
      <p:ext uri="{BB962C8B-B14F-4D97-AF65-F5344CB8AC3E}">
        <p14:creationId xmlns:p14="http://schemas.microsoft.com/office/powerpoint/2010/main" val="362130765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2800" dirty="0" smtClean="0"/>
              <a:t>SPSS: </a:t>
            </a:r>
            <a:r>
              <a:rPr lang="cs-CZ" sz="2800" b="1" dirty="0" smtClean="0"/>
              <a:t>GENILN</a:t>
            </a:r>
            <a:r>
              <a:rPr lang="cs-CZ" sz="2800" dirty="0" smtClean="0"/>
              <a:t> (</a:t>
            </a:r>
            <a:r>
              <a:rPr lang="cs-CZ" sz="2800" dirty="0" err="1" smtClean="0"/>
              <a:t>Generalized</a:t>
            </a:r>
            <a:r>
              <a:rPr lang="cs-CZ" sz="2800" dirty="0" smtClean="0"/>
              <a:t> </a:t>
            </a:r>
            <a:r>
              <a:rPr lang="cs-CZ" sz="2800" dirty="0" err="1"/>
              <a:t>Linear</a:t>
            </a:r>
            <a:r>
              <a:rPr lang="cs-CZ" sz="2800" dirty="0"/>
              <a:t> </a:t>
            </a:r>
            <a:r>
              <a:rPr lang="cs-CZ" sz="2800" dirty="0" err="1" smtClean="0"/>
              <a:t>Models</a:t>
            </a:r>
            <a:r>
              <a:rPr lang="cs-CZ" sz="2800" dirty="0" smtClean="0"/>
              <a:t>)</a:t>
            </a:r>
            <a:endParaRPr lang="cs-CZ" sz="2800" dirty="0"/>
          </a:p>
        </p:txBody>
      </p:sp>
      <p:sp>
        <p:nvSpPr>
          <p:cNvPr id="3" name="Zástupný symbol pro obsah 2"/>
          <p:cNvSpPr>
            <a:spLocks noGrp="1"/>
          </p:cNvSpPr>
          <p:nvPr>
            <p:ph idx="1"/>
          </p:nvPr>
        </p:nvSpPr>
        <p:spPr>
          <a:xfrm>
            <a:off x="457200" y="1340768"/>
            <a:ext cx="8229600" cy="5112568"/>
          </a:xfrm>
        </p:spPr>
        <p:txBody>
          <a:bodyPr/>
          <a:lstStyle/>
          <a:p>
            <a:pPr marL="0" indent="0">
              <a:buNone/>
            </a:pPr>
            <a:r>
              <a:rPr lang="cs-CZ" sz="1600" dirty="0"/>
              <a:t>*</a:t>
            </a:r>
            <a:r>
              <a:rPr lang="cs-CZ" sz="1600" dirty="0" err="1"/>
              <a:t>Estimated</a:t>
            </a:r>
            <a:r>
              <a:rPr lang="cs-CZ" sz="1600" dirty="0"/>
              <a:t> </a:t>
            </a:r>
            <a:r>
              <a:rPr lang="cs-CZ" sz="1600" dirty="0" err="1"/>
              <a:t>marginals</a:t>
            </a:r>
            <a:r>
              <a:rPr lang="cs-CZ" sz="1600" dirty="0"/>
              <a:t> </a:t>
            </a:r>
            <a:r>
              <a:rPr lang="cs-CZ" sz="1600" dirty="0" err="1"/>
              <a:t>means</a:t>
            </a:r>
            <a:r>
              <a:rPr lang="cs-CZ" sz="1600" dirty="0"/>
              <a:t> - </a:t>
            </a:r>
            <a:r>
              <a:rPr lang="cs-CZ" sz="1600" dirty="0" err="1"/>
              <a:t>predikovane</a:t>
            </a:r>
            <a:r>
              <a:rPr lang="cs-CZ" sz="1600" dirty="0"/>
              <a:t> hodnoty Y pro </a:t>
            </a:r>
            <a:r>
              <a:rPr lang="cs-CZ" sz="1600" dirty="0" err="1"/>
              <a:t>urcite</a:t>
            </a:r>
            <a:r>
              <a:rPr lang="cs-CZ" sz="1600" dirty="0"/>
              <a:t> hodnoty X1, X2,....</a:t>
            </a:r>
          </a:p>
          <a:p>
            <a:pPr marL="0" indent="0">
              <a:buNone/>
            </a:pPr>
            <a:r>
              <a:rPr lang="cs-CZ" sz="1600" dirty="0"/>
              <a:t>* </a:t>
            </a:r>
            <a:r>
              <a:rPr lang="cs-CZ" sz="1600" dirty="0" err="1"/>
              <a:t>Generalized</a:t>
            </a:r>
            <a:r>
              <a:rPr lang="cs-CZ" sz="1600" dirty="0"/>
              <a:t> </a:t>
            </a:r>
            <a:r>
              <a:rPr lang="cs-CZ" sz="1600" dirty="0" err="1"/>
              <a:t>Linear</a:t>
            </a:r>
            <a:r>
              <a:rPr lang="cs-CZ" sz="1600" dirty="0"/>
              <a:t> </a:t>
            </a:r>
            <a:r>
              <a:rPr lang="cs-CZ" sz="1600" dirty="0" err="1"/>
              <a:t>Models</a:t>
            </a:r>
            <a:r>
              <a:rPr lang="cs-CZ" sz="1600" dirty="0"/>
              <a:t>.</a:t>
            </a:r>
          </a:p>
          <a:p>
            <a:pPr marL="0" indent="0">
              <a:buNone/>
            </a:pPr>
            <a:r>
              <a:rPr lang="cs-CZ" sz="1600" dirty="0" smtClean="0"/>
              <a:t>*</a:t>
            </a:r>
            <a:r>
              <a:rPr lang="cs-CZ" sz="1600" dirty="0" smtClean="0"/>
              <a:t>Binomická </a:t>
            </a:r>
            <a:r>
              <a:rPr lang="cs-CZ" sz="1600" dirty="0" smtClean="0"/>
              <a:t>regrese: </a:t>
            </a:r>
            <a:r>
              <a:rPr lang="cs-CZ" sz="1600" dirty="0"/>
              <a:t>DISTRIBUTION=</a:t>
            </a:r>
            <a:r>
              <a:rPr lang="cs-CZ" sz="1600" b="1" dirty="0"/>
              <a:t>BINOMIAL</a:t>
            </a:r>
            <a:r>
              <a:rPr lang="cs-CZ" sz="1600" dirty="0"/>
              <a:t> LINK=</a:t>
            </a:r>
            <a:r>
              <a:rPr lang="cs-CZ" sz="1600" b="1" dirty="0"/>
              <a:t>LOGIT</a:t>
            </a:r>
          </a:p>
          <a:p>
            <a:pPr marL="0" indent="0">
              <a:buNone/>
            </a:pPr>
            <a:endParaRPr lang="cs-CZ" sz="1600" dirty="0"/>
          </a:p>
          <a:p>
            <a:pPr marL="0" indent="0">
              <a:buNone/>
            </a:pPr>
            <a:r>
              <a:rPr lang="cs-CZ" sz="1600" dirty="0"/>
              <a:t>*VS ditete2:  model jen </a:t>
            </a:r>
            <a:r>
              <a:rPr lang="cs-CZ" sz="1600" dirty="0" smtClean="0"/>
              <a:t>se </a:t>
            </a:r>
            <a:r>
              <a:rPr lang="cs-CZ" sz="1600" dirty="0" err="1"/>
              <a:t>vzdelanim</a:t>
            </a:r>
            <a:r>
              <a:rPr lang="cs-CZ" sz="1600" dirty="0"/>
              <a:t> </a:t>
            </a:r>
            <a:r>
              <a:rPr lang="cs-CZ" sz="1600" dirty="0" err="1"/>
              <a:t>rodicu</a:t>
            </a:r>
            <a:r>
              <a:rPr lang="cs-CZ" sz="1600" dirty="0"/>
              <a:t>.</a:t>
            </a:r>
          </a:p>
          <a:p>
            <a:pPr marL="0" indent="0">
              <a:buNone/>
            </a:pPr>
            <a:r>
              <a:rPr lang="cs-CZ" sz="1600" b="1" dirty="0"/>
              <a:t>GENLIN</a:t>
            </a:r>
            <a:r>
              <a:rPr lang="cs-CZ" sz="1600" dirty="0"/>
              <a:t> D2VS (REFERENCE=FIRST) BY vzd3Rod (ORDER=ASCENDING) WITH </a:t>
            </a:r>
            <a:r>
              <a:rPr lang="cs-CZ" sz="1600" dirty="0" err="1"/>
              <a:t>vekX</a:t>
            </a:r>
            <a:endParaRPr lang="cs-CZ" sz="1600" dirty="0"/>
          </a:p>
          <a:p>
            <a:pPr marL="0" indent="0">
              <a:buNone/>
            </a:pPr>
            <a:r>
              <a:rPr lang="cs-CZ" sz="1600" dirty="0"/>
              <a:t>  /MODEL vzd3Rod </a:t>
            </a:r>
            <a:r>
              <a:rPr lang="cs-CZ" sz="1600" dirty="0" err="1"/>
              <a:t>vekX</a:t>
            </a:r>
            <a:r>
              <a:rPr lang="cs-CZ" sz="1600" dirty="0"/>
              <a:t> INTERCEPT=YES</a:t>
            </a:r>
          </a:p>
          <a:p>
            <a:pPr marL="0" indent="0">
              <a:buNone/>
            </a:pPr>
            <a:r>
              <a:rPr lang="cs-CZ" sz="1600" dirty="0"/>
              <a:t> DISTRIBUTION=</a:t>
            </a:r>
            <a:r>
              <a:rPr lang="cs-CZ" sz="1600" b="1" dirty="0"/>
              <a:t>BINOMIAL</a:t>
            </a:r>
            <a:r>
              <a:rPr lang="cs-CZ" sz="1600" dirty="0"/>
              <a:t> LINK=</a:t>
            </a:r>
            <a:r>
              <a:rPr lang="cs-CZ" sz="1600" b="1" dirty="0"/>
              <a:t>LOGIT</a:t>
            </a:r>
          </a:p>
          <a:p>
            <a:pPr marL="0" indent="0">
              <a:buNone/>
            </a:pPr>
            <a:r>
              <a:rPr lang="cs-CZ" sz="1600" dirty="0"/>
              <a:t>  /CRITERIA METHOD=FISHER(1) SCALE=1 COVB=MODEL MAXITERATIONS=100 MAXSTEPHALVING=5 </a:t>
            </a:r>
          </a:p>
          <a:p>
            <a:pPr marL="0" indent="0">
              <a:buNone/>
            </a:pPr>
            <a:r>
              <a:rPr lang="cs-CZ" sz="1600" dirty="0"/>
              <a:t>    PCONVERGE=1E-006(ABSOLUTE) SINGULAR=1E-012 ANALYSISTYPE=3(WALD) CILEVEL=95 CITYPE=WALD </a:t>
            </a:r>
          </a:p>
          <a:p>
            <a:pPr marL="0" indent="0">
              <a:buNone/>
            </a:pPr>
            <a:r>
              <a:rPr lang="cs-CZ" sz="1600" dirty="0"/>
              <a:t>    LIKELIHOOD=FULL</a:t>
            </a:r>
          </a:p>
          <a:p>
            <a:pPr marL="0" indent="0">
              <a:buNone/>
            </a:pPr>
            <a:r>
              <a:rPr lang="cs-CZ" sz="1600" dirty="0"/>
              <a:t>  /</a:t>
            </a:r>
            <a:r>
              <a:rPr lang="cs-CZ" sz="1600" b="1" dirty="0">
                <a:solidFill>
                  <a:srgbClr val="FF0000"/>
                </a:solidFill>
              </a:rPr>
              <a:t>EMMEANS TABLES</a:t>
            </a:r>
            <a:r>
              <a:rPr lang="cs-CZ" sz="1600" dirty="0"/>
              <a:t>=vzd3Rod SCALE=ORIGINAL</a:t>
            </a:r>
          </a:p>
          <a:p>
            <a:pPr marL="0" indent="0">
              <a:buNone/>
            </a:pPr>
            <a:r>
              <a:rPr lang="cs-CZ" sz="1600" dirty="0"/>
              <a:t>  /MISSING CLASSMISSING=EXCLUDE</a:t>
            </a:r>
          </a:p>
          <a:p>
            <a:pPr marL="0" indent="0">
              <a:buNone/>
            </a:pPr>
            <a:r>
              <a:rPr lang="cs-CZ" sz="1600" dirty="0"/>
              <a:t>  </a:t>
            </a:r>
            <a:r>
              <a:rPr lang="cs-CZ" sz="1600" dirty="0" smtClean="0"/>
              <a:t> </a:t>
            </a:r>
            <a:r>
              <a:rPr lang="cs-CZ" sz="1600" dirty="0"/>
              <a:t>/PRINT CPS DESCRIPTIVES MODELINFO FIT SUMMARY SOLUTION (</a:t>
            </a:r>
            <a:r>
              <a:rPr lang="cs-CZ" sz="1600" b="1" dirty="0">
                <a:solidFill>
                  <a:srgbClr val="FF0000"/>
                </a:solidFill>
              </a:rPr>
              <a:t>EXPONENTIATED</a:t>
            </a:r>
            <a:r>
              <a:rPr lang="cs-CZ" sz="1600" dirty="0"/>
              <a:t>).</a:t>
            </a:r>
          </a:p>
        </p:txBody>
      </p:sp>
    </p:spTree>
    <p:extLst>
      <p:ext uri="{BB962C8B-B14F-4D97-AF65-F5344CB8AC3E}">
        <p14:creationId xmlns:p14="http://schemas.microsoft.com/office/powerpoint/2010/main" val="380799903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1"/>
          <p:cNvSpPr>
            <a:spLocks noGrp="1"/>
          </p:cNvSpPr>
          <p:nvPr>
            <p:ph type="title"/>
          </p:nvPr>
        </p:nvSpPr>
        <p:spPr/>
        <p:txBody>
          <a:bodyPr/>
          <a:lstStyle/>
          <a:p>
            <a:r>
              <a:rPr lang="cs-CZ" sz="2800" dirty="0" smtClean="0"/>
              <a:t>SPSS: </a:t>
            </a:r>
            <a:r>
              <a:rPr lang="cs-CZ" sz="2800" b="1" dirty="0" smtClean="0"/>
              <a:t>GENILN</a:t>
            </a:r>
            <a:r>
              <a:rPr lang="cs-CZ" sz="2800" dirty="0" smtClean="0"/>
              <a:t> (</a:t>
            </a:r>
            <a:r>
              <a:rPr lang="cs-CZ" sz="2800" dirty="0" err="1" smtClean="0"/>
              <a:t>Generalized</a:t>
            </a:r>
            <a:r>
              <a:rPr lang="cs-CZ" sz="2800" dirty="0" smtClean="0"/>
              <a:t> </a:t>
            </a:r>
            <a:r>
              <a:rPr lang="cs-CZ" sz="2800" dirty="0" err="1"/>
              <a:t>Linear</a:t>
            </a:r>
            <a:r>
              <a:rPr lang="cs-CZ" sz="2800" dirty="0"/>
              <a:t> </a:t>
            </a:r>
            <a:r>
              <a:rPr lang="cs-CZ" sz="2800" dirty="0" err="1" smtClean="0"/>
              <a:t>Models</a:t>
            </a:r>
            <a:r>
              <a:rPr lang="cs-CZ" sz="2800" dirty="0" smtClean="0"/>
              <a:t>), output výběr (1)</a:t>
            </a:r>
            <a:endParaRPr lang="cs-CZ" sz="2800"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724128" y="1484784"/>
            <a:ext cx="2826560" cy="2304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1628800"/>
            <a:ext cx="3186461" cy="18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lum contrast="40000"/>
            <a:extLst>
              <a:ext uri="{28A0092B-C50C-407E-A947-70E740481C1C}">
                <a14:useLocalDpi xmlns:a14="http://schemas.microsoft.com/office/drawing/2010/main" val="0"/>
              </a:ext>
            </a:extLst>
          </a:blip>
          <a:srcRect/>
          <a:stretch>
            <a:fillRect/>
          </a:stretch>
        </p:blipFill>
        <p:spPr bwMode="auto">
          <a:xfrm>
            <a:off x="75563" y="3717032"/>
            <a:ext cx="8992873" cy="3002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5543416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2800" dirty="0">
                <a:solidFill>
                  <a:srgbClr val="000000"/>
                </a:solidFill>
              </a:rPr>
              <a:t>SPSS: </a:t>
            </a:r>
            <a:r>
              <a:rPr lang="cs-CZ" sz="2800" b="1" dirty="0">
                <a:solidFill>
                  <a:srgbClr val="000000"/>
                </a:solidFill>
              </a:rPr>
              <a:t>GENILN</a:t>
            </a:r>
            <a:r>
              <a:rPr lang="cs-CZ" sz="2800" dirty="0">
                <a:solidFill>
                  <a:srgbClr val="000000"/>
                </a:solidFill>
              </a:rPr>
              <a:t> (</a:t>
            </a:r>
            <a:r>
              <a:rPr lang="cs-CZ" sz="2800" dirty="0" err="1">
                <a:solidFill>
                  <a:srgbClr val="000000"/>
                </a:solidFill>
              </a:rPr>
              <a:t>Generalized</a:t>
            </a:r>
            <a:r>
              <a:rPr lang="cs-CZ" sz="2800" dirty="0">
                <a:solidFill>
                  <a:srgbClr val="000000"/>
                </a:solidFill>
              </a:rPr>
              <a:t> </a:t>
            </a:r>
            <a:r>
              <a:rPr lang="cs-CZ" sz="2800" dirty="0" err="1">
                <a:solidFill>
                  <a:srgbClr val="000000"/>
                </a:solidFill>
              </a:rPr>
              <a:t>Linear</a:t>
            </a:r>
            <a:r>
              <a:rPr lang="cs-CZ" sz="2800" dirty="0">
                <a:solidFill>
                  <a:srgbClr val="000000"/>
                </a:solidFill>
              </a:rPr>
              <a:t> </a:t>
            </a:r>
            <a:r>
              <a:rPr lang="cs-CZ" sz="2800" dirty="0" err="1">
                <a:solidFill>
                  <a:srgbClr val="000000"/>
                </a:solidFill>
              </a:rPr>
              <a:t>Models</a:t>
            </a:r>
            <a:r>
              <a:rPr lang="cs-CZ" sz="2800" dirty="0">
                <a:solidFill>
                  <a:srgbClr val="000000"/>
                </a:solidFill>
              </a:rPr>
              <a:t>), output výběr </a:t>
            </a:r>
            <a:r>
              <a:rPr lang="cs-CZ" sz="2800" dirty="0" smtClean="0">
                <a:solidFill>
                  <a:srgbClr val="000000"/>
                </a:solidFill>
              </a:rPr>
              <a:t>(2)</a:t>
            </a:r>
            <a:endParaRPr lang="cs-CZ" dirty="0"/>
          </a:p>
        </p:txBody>
      </p:sp>
      <p:sp>
        <p:nvSpPr>
          <p:cNvPr id="3" name="Zástupný symbol pro obsah 2"/>
          <p:cNvSpPr>
            <a:spLocks noGrp="1"/>
          </p:cNvSpPr>
          <p:nvPr>
            <p:ph idx="1"/>
          </p:nvPr>
        </p:nvSpPr>
        <p:spPr/>
        <p:txBody>
          <a:bodyPr/>
          <a:lstStyle/>
          <a:p>
            <a:pPr marL="0" indent="0">
              <a:buNone/>
            </a:pPr>
            <a:r>
              <a:rPr lang="cs-CZ" b="1" dirty="0" err="1" smtClean="0"/>
              <a:t>Estimated</a:t>
            </a:r>
            <a:r>
              <a:rPr lang="cs-CZ" b="1" dirty="0" smtClean="0"/>
              <a:t> </a:t>
            </a:r>
            <a:r>
              <a:rPr lang="cs-CZ" b="1" dirty="0" err="1"/>
              <a:t>Marginal</a:t>
            </a:r>
            <a:r>
              <a:rPr lang="cs-CZ" b="1" dirty="0"/>
              <a:t> </a:t>
            </a:r>
            <a:r>
              <a:rPr lang="cs-CZ" b="1" dirty="0" err="1"/>
              <a:t>Means</a:t>
            </a:r>
            <a:r>
              <a:rPr lang="cs-CZ" b="1" dirty="0"/>
              <a:t>: </a:t>
            </a:r>
            <a:endParaRPr lang="cs-CZ" b="1" dirty="0" smtClean="0"/>
          </a:p>
          <a:p>
            <a:pPr marL="0" indent="0">
              <a:buNone/>
            </a:pPr>
            <a:r>
              <a:rPr lang="cs-CZ" sz="2000" dirty="0" smtClean="0"/>
              <a:t>vzd3Rod </a:t>
            </a:r>
            <a:r>
              <a:rPr lang="cs-CZ" sz="2000" dirty="0"/>
              <a:t>Rodiče resp.: Vzdělání (&gt;</a:t>
            </a:r>
            <a:r>
              <a:rPr lang="cs-CZ" sz="2000" dirty="0" err="1"/>
              <a:t>Ot</a:t>
            </a:r>
            <a:r>
              <a:rPr lang="cs-CZ" sz="2000" dirty="0"/>
              <a:t>/</a:t>
            </a:r>
            <a:r>
              <a:rPr lang="cs-CZ" sz="2000" dirty="0" err="1"/>
              <a:t>Ma</a:t>
            </a:r>
            <a:r>
              <a:rPr lang="cs-CZ" sz="2000" dirty="0"/>
              <a:t>, 3k)</a:t>
            </a:r>
          </a:p>
          <a:p>
            <a:pPr marL="0" indent="0">
              <a:buNone/>
            </a:pPr>
            <a:endParaRPr lang="cs-CZ" dirty="0" smtClean="0"/>
          </a:p>
          <a:p>
            <a:endParaRPr lang="cs-CZ" dirty="0"/>
          </a:p>
          <a:p>
            <a:endParaRPr lang="cs-CZ"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2593243"/>
            <a:ext cx="7748473" cy="2414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ovéPole 3"/>
          <p:cNvSpPr txBox="1"/>
          <p:nvPr/>
        </p:nvSpPr>
        <p:spPr>
          <a:xfrm>
            <a:off x="395536" y="5373216"/>
            <a:ext cx="8424936" cy="923330"/>
          </a:xfrm>
          <a:prstGeom prst="rect">
            <a:avLst/>
          </a:prstGeom>
          <a:noFill/>
        </p:spPr>
        <p:txBody>
          <a:bodyPr wrap="square" rtlCol="0">
            <a:spAutoFit/>
          </a:bodyPr>
          <a:lstStyle/>
          <a:p>
            <a:r>
              <a:rPr lang="cs-CZ" dirty="0" smtClean="0"/>
              <a:t>→ </a:t>
            </a:r>
            <a:r>
              <a:rPr lang="cs-CZ" b="1" dirty="0" smtClean="0"/>
              <a:t>modelem odhadnuté (predikované) hodnoty pravděpodobností (*100 = %) </a:t>
            </a:r>
            <a:r>
              <a:rPr lang="cs-CZ" dirty="0" smtClean="0"/>
              <a:t>vystudování vysoké školy pro potomky z rodin s různým stupněm </a:t>
            </a:r>
            <a:r>
              <a:rPr lang="cs-CZ" dirty="0" smtClean="0"/>
              <a:t>vzdělání (odhadnuté na základě našeho modelu)</a:t>
            </a:r>
            <a:endParaRPr lang="cs-CZ" dirty="0"/>
          </a:p>
        </p:txBody>
      </p:sp>
      <p:sp>
        <p:nvSpPr>
          <p:cNvPr id="5" name="Obdélník 4"/>
          <p:cNvSpPr/>
          <p:nvPr/>
        </p:nvSpPr>
        <p:spPr>
          <a:xfrm>
            <a:off x="3635896" y="3717032"/>
            <a:ext cx="792378" cy="86409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srgbClr val="FF0000"/>
              </a:solidFill>
            </a:endParaRPr>
          </a:p>
        </p:txBody>
      </p:sp>
    </p:spTree>
    <p:extLst>
      <p:ext uri="{BB962C8B-B14F-4D97-AF65-F5344CB8AC3E}">
        <p14:creationId xmlns:p14="http://schemas.microsoft.com/office/powerpoint/2010/main" val="58850379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2800" dirty="0">
                <a:solidFill>
                  <a:srgbClr val="000000"/>
                </a:solidFill>
              </a:rPr>
              <a:t>SPSS: </a:t>
            </a:r>
            <a:r>
              <a:rPr lang="cs-CZ" sz="2800" b="1" dirty="0">
                <a:solidFill>
                  <a:srgbClr val="000000"/>
                </a:solidFill>
              </a:rPr>
              <a:t>GENILN</a:t>
            </a:r>
            <a:r>
              <a:rPr lang="cs-CZ" sz="2800" dirty="0">
                <a:solidFill>
                  <a:srgbClr val="000000"/>
                </a:solidFill>
              </a:rPr>
              <a:t> (</a:t>
            </a:r>
            <a:r>
              <a:rPr lang="cs-CZ" sz="2800" dirty="0" err="1">
                <a:solidFill>
                  <a:srgbClr val="000000"/>
                </a:solidFill>
              </a:rPr>
              <a:t>Generalized</a:t>
            </a:r>
            <a:r>
              <a:rPr lang="cs-CZ" sz="2800" dirty="0">
                <a:solidFill>
                  <a:srgbClr val="000000"/>
                </a:solidFill>
              </a:rPr>
              <a:t> </a:t>
            </a:r>
            <a:r>
              <a:rPr lang="cs-CZ" sz="2800" dirty="0" err="1">
                <a:solidFill>
                  <a:srgbClr val="000000"/>
                </a:solidFill>
              </a:rPr>
              <a:t>Linear</a:t>
            </a:r>
            <a:r>
              <a:rPr lang="cs-CZ" sz="2800" dirty="0">
                <a:solidFill>
                  <a:srgbClr val="000000"/>
                </a:solidFill>
              </a:rPr>
              <a:t> </a:t>
            </a:r>
            <a:r>
              <a:rPr lang="cs-CZ" sz="2800" dirty="0" err="1">
                <a:solidFill>
                  <a:srgbClr val="000000"/>
                </a:solidFill>
              </a:rPr>
              <a:t>Models</a:t>
            </a:r>
            <a:r>
              <a:rPr lang="cs-CZ" sz="2800" dirty="0">
                <a:solidFill>
                  <a:srgbClr val="000000"/>
                </a:solidFill>
              </a:rPr>
              <a:t>), output výběr </a:t>
            </a:r>
            <a:r>
              <a:rPr lang="cs-CZ" sz="2800" dirty="0" smtClean="0">
                <a:solidFill>
                  <a:srgbClr val="000000"/>
                </a:solidFill>
              </a:rPr>
              <a:t>(3)</a:t>
            </a:r>
            <a:endParaRPr lang="cs-CZ" dirty="0"/>
          </a:p>
        </p:txBody>
      </p:sp>
      <p:sp>
        <p:nvSpPr>
          <p:cNvPr id="3" name="Zástupný symbol pro obsah 2"/>
          <p:cNvSpPr>
            <a:spLocks noGrp="1"/>
          </p:cNvSpPr>
          <p:nvPr>
            <p:ph idx="1"/>
          </p:nvPr>
        </p:nvSpPr>
        <p:spPr/>
        <p:txBody>
          <a:bodyPr/>
          <a:lstStyle/>
          <a:p>
            <a:pPr marL="0" indent="0">
              <a:buNone/>
            </a:pPr>
            <a:r>
              <a:rPr lang="cs-CZ" b="1" dirty="0" err="1"/>
              <a:t>Estimated</a:t>
            </a:r>
            <a:r>
              <a:rPr lang="cs-CZ" b="1" dirty="0"/>
              <a:t> </a:t>
            </a:r>
            <a:r>
              <a:rPr lang="cs-CZ" b="1" dirty="0" err="1"/>
              <a:t>Marginal</a:t>
            </a:r>
            <a:r>
              <a:rPr lang="cs-CZ" b="1" dirty="0"/>
              <a:t> </a:t>
            </a:r>
            <a:r>
              <a:rPr lang="cs-CZ" b="1" dirty="0" err="1"/>
              <a:t>Means</a:t>
            </a:r>
            <a:r>
              <a:rPr lang="cs-CZ" b="1" dirty="0"/>
              <a:t>: </a:t>
            </a:r>
          </a:p>
          <a:p>
            <a:pPr marL="0" indent="0">
              <a:buNone/>
            </a:pPr>
            <a:r>
              <a:rPr lang="cs-CZ" sz="2400" dirty="0"/>
              <a:t>vzd3Rod Rodiče resp.: Vzdělání (&gt;</a:t>
            </a:r>
            <a:r>
              <a:rPr lang="cs-CZ" sz="2400" dirty="0" err="1"/>
              <a:t>Ot</a:t>
            </a:r>
            <a:r>
              <a:rPr lang="cs-CZ" sz="2400" dirty="0"/>
              <a:t>/</a:t>
            </a:r>
            <a:r>
              <a:rPr lang="cs-CZ" sz="2400" dirty="0" err="1"/>
              <a:t>Ma</a:t>
            </a:r>
            <a:r>
              <a:rPr lang="cs-CZ" sz="2400" dirty="0"/>
              <a:t>, 3k</a:t>
            </a:r>
            <a:r>
              <a:rPr lang="cs-CZ" sz="2400" dirty="0" smtClean="0"/>
              <a:t>) x Pohlaví</a:t>
            </a:r>
            <a:endParaRPr lang="cs-CZ" sz="2400" dirty="0"/>
          </a:p>
          <a:p>
            <a:endParaRPr lang="cs-CZ"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2802894"/>
            <a:ext cx="8698539" cy="3022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ovéPole 3"/>
          <p:cNvSpPr txBox="1"/>
          <p:nvPr/>
        </p:nvSpPr>
        <p:spPr>
          <a:xfrm>
            <a:off x="323527" y="5949280"/>
            <a:ext cx="8712969" cy="646331"/>
          </a:xfrm>
          <a:prstGeom prst="rect">
            <a:avLst/>
          </a:prstGeom>
          <a:noFill/>
        </p:spPr>
        <p:txBody>
          <a:bodyPr wrap="square" rtlCol="0">
            <a:spAutoFit/>
          </a:bodyPr>
          <a:lstStyle/>
          <a:p>
            <a:r>
              <a:rPr lang="cs-CZ" dirty="0" smtClean="0"/>
              <a:t>Poznámka: </a:t>
            </a:r>
            <a:r>
              <a:rPr lang="cs-CZ" b="1" dirty="0" smtClean="0"/>
              <a:t>zde </a:t>
            </a:r>
            <a:r>
              <a:rPr lang="cs-CZ" b="1" dirty="0" smtClean="0"/>
              <a:t>nejde o </a:t>
            </a:r>
            <a:r>
              <a:rPr lang="cs-CZ" b="1" dirty="0" smtClean="0"/>
              <a:t>vzájemnou interakci vlivu </a:t>
            </a:r>
            <a:r>
              <a:rPr lang="cs-CZ" dirty="0" smtClean="0"/>
              <a:t>(</a:t>
            </a:r>
            <a:r>
              <a:rPr lang="cs-CZ" dirty="0" err="1" smtClean="0"/>
              <a:t>vzd</a:t>
            </a:r>
            <a:r>
              <a:rPr lang="cs-CZ" dirty="0" smtClean="0"/>
              <a:t> x </a:t>
            </a:r>
            <a:r>
              <a:rPr lang="cs-CZ" dirty="0" err="1" smtClean="0"/>
              <a:t>pohlavi</a:t>
            </a:r>
            <a:r>
              <a:rPr lang="cs-CZ" dirty="0" smtClean="0"/>
              <a:t>), ale jen o třídění 2.st. </a:t>
            </a:r>
            <a:r>
              <a:rPr lang="cs-CZ" dirty="0"/>
              <a:t>p</a:t>
            </a:r>
            <a:r>
              <a:rPr lang="cs-CZ" dirty="0" smtClean="0"/>
              <a:t>redikovaných hodnot, interakci bychom museli nejprve zadat </a:t>
            </a:r>
            <a:r>
              <a:rPr lang="cs-CZ" dirty="0" smtClean="0"/>
              <a:t>v modelu</a:t>
            </a:r>
            <a:r>
              <a:rPr lang="cs-CZ" dirty="0" smtClean="0"/>
              <a:t>.</a:t>
            </a:r>
            <a:endParaRPr lang="cs-CZ" dirty="0"/>
          </a:p>
        </p:txBody>
      </p:sp>
      <p:sp>
        <p:nvSpPr>
          <p:cNvPr id="6" name="Obdélník 5"/>
          <p:cNvSpPr/>
          <p:nvPr/>
        </p:nvSpPr>
        <p:spPr>
          <a:xfrm>
            <a:off x="4716016" y="3789040"/>
            <a:ext cx="720080" cy="165618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srgbClr val="FF0000"/>
              </a:solidFill>
            </a:endParaRPr>
          </a:p>
        </p:txBody>
      </p:sp>
    </p:spTree>
    <p:extLst>
      <p:ext uri="{BB962C8B-B14F-4D97-AF65-F5344CB8AC3E}">
        <p14:creationId xmlns:p14="http://schemas.microsoft.com/office/powerpoint/2010/main" val="130756008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91354"/>
            <a:ext cx="8229600" cy="1143000"/>
          </a:xfrm>
        </p:spPr>
        <p:txBody>
          <a:bodyPr/>
          <a:lstStyle/>
          <a:p>
            <a:r>
              <a:rPr lang="cs-CZ" sz="3200" dirty="0" smtClean="0"/>
              <a:t>Predikované hodnoty graficky v SPSS (1)</a:t>
            </a:r>
            <a:endParaRPr lang="cs-CZ" sz="3200" dirty="0"/>
          </a:p>
        </p:txBody>
      </p:sp>
      <p:sp>
        <p:nvSpPr>
          <p:cNvPr id="3" name="Zástupný symbol pro obsah 2"/>
          <p:cNvSpPr>
            <a:spLocks noGrp="1"/>
          </p:cNvSpPr>
          <p:nvPr>
            <p:ph idx="1"/>
          </p:nvPr>
        </p:nvSpPr>
        <p:spPr/>
        <p:txBody>
          <a:bodyPr/>
          <a:lstStyle/>
          <a:p>
            <a:endParaRPr lang="cs-CZ" dirty="0"/>
          </a:p>
        </p:txBody>
      </p:sp>
      <p:pic>
        <p:nvPicPr>
          <p:cNvPr id="4099"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12761" t="13315" r="8819"/>
          <a:stretch/>
        </p:blipFill>
        <p:spPr bwMode="auto">
          <a:xfrm>
            <a:off x="216686" y="1840760"/>
            <a:ext cx="4074288" cy="33777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19561" b="14933"/>
          <a:stretch/>
        </p:blipFill>
        <p:spPr bwMode="auto">
          <a:xfrm>
            <a:off x="4553860" y="1836642"/>
            <a:ext cx="4366375" cy="3463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5027713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3200" dirty="0">
                <a:solidFill>
                  <a:srgbClr val="000000"/>
                </a:solidFill>
              </a:rPr>
              <a:t>Predikované hodnoty graficky v SPSS </a:t>
            </a:r>
            <a:r>
              <a:rPr lang="cs-CZ" sz="3200" dirty="0" smtClean="0">
                <a:solidFill>
                  <a:srgbClr val="000000"/>
                </a:solidFill>
              </a:rPr>
              <a:t>(2)</a:t>
            </a:r>
            <a:endParaRPr lang="cs-CZ" dirty="0"/>
          </a:p>
        </p:txBody>
      </p:sp>
      <p:pic>
        <p:nvPicPr>
          <p:cNvPr id="5"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6697" y="1484784"/>
            <a:ext cx="4460313" cy="3345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4008" y="1484784"/>
            <a:ext cx="4416491" cy="3312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9649119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88640"/>
            <a:ext cx="8229600" cy="850106"/>
          </a:xfrm>
        </p:spPr>
        <p:txBody>
          <a:bodyPr/>
          <a:lstStyle/>
          <a:p>
            <a:r>
              <a:rPr lang="cs-CZ" sz="3200" dirty="0">
                <a:solidFill>
                  <a:srgbClr val="000000"/>
                </a:solidFill>
              </a:rPr>
              <a:t>Predikované hodnoty graficky v SPSS </a:t>
            </a:r>
            <a:r>
              <a:rPr lang="cs-CZ" sz="3200" dirty="0" smtClean="0">
                <a:solidFill>
                  <a:srgbClr val="000000"/>
                </a:solidFill>
              </a:rPr>
              <a:t>(3)</a:t>
            </a:r>
            <a:endParaRPr lang="cs-CZ" dirty="0"/>
          </a:p>
        </p:txBody>
      </p:sp>
      <p:sp>
        <p:nvSpPr>
          <p:cNvPr id="3" name="Zástupný symbol pro obsah 2"/>
          <p:cNvSpPr>
            <a:spLocks noGrp="1"/>
          </p:cNvSpPr>
          <p:nvPr>
            <p:ph idx="1"/>
          </p:nvPr>
        </p:nvSpPr>
        <p:spPr/>
        <p:txBody>
          <a:bodyPr/>
          <a:lstStyle/>
          <a:p>
            <a:endParaRPr lang="cs-CZ" dirty="0"/>
          </a:p>
        </p:txBody>
      </p:sp>
      <p:pic>
        <p:nvPicPr>
          <p:cNvPr id="819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9622"/>
          <a:stretch/>
        </p:blipFill>
        <p:spPr bwMode="auto">
          <a:xfrm>
            <a:off x="295479" y="980728"/>
            <a:ext cx="5509477" cy="30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7984" y="3284984"/>
            <a:ext cx="4547344" cy="34105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4652789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88640"/>
            <a:ext cx="8229600" cy="1143000"/>
          </a:xfrm>
        </p:spPr>
        <p:txBody>
          <a:bodyPr/>
          <a:lstStyle/>
          <a:p>
            <a:r>
              <a:rPr lang="cs-CZ" sz="3200" dirty="0">
                <a:solidFill>
                  <a:srgbClr val="000000"/>
                </a:solidFill>
              </a:rPr>
              <a:t>Predikované hodnoty graficky v SPSS </a:t>
            </a:r>
            <a:r>
              <a:rPr lang="cs-CZ" sz="3200" dirty="0" smtClean="0">
                <a:solidFill>
                  <a:srgbClr val="000000"/>
                </a:solidFill>
              </a:rPr>
              <a:t>(výsledný graf)</a:t>
            </a:r>
            <a:endParaRPr lang="cs-CZ" dirty="0"/>
          </a:p>
        </p:txBody>
      </p:sp>
      <p:pic>
        <p:nvPicPr>
          <p:cNvPr id="1024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99738" y="1268760"/>
            <a:ext cx="6744523" cy="54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8893785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Nadpis 1"/>
          <p:cNvSpPr>
            <a:spLocks noGrp="1"/>
          </p:cNvSpPr>
          <p:nvPr>
            <p:ph type="title"/>
          </p:nvPr>
        </p:nvSpPr>
        <p:spPr>
          <a:xfrm>
            <a:off x="457200" y="-5117"/>
            <a:ext cx="8229600" cy="720725"/>
          </a:xfrm>
        </p:spPr>
        <p:txBody>
          <a:bodyPr/>
          <a:lstStyle/>
          <a:p>
            <a:r>
              <a:rPr lang="cs-CZ" dirty="0" smtClean="0"/>
              <a:t>Reference</a:t>
            </a:r>
          </a:p>
        </p:txBody>
      </p:sp>
      <p:sp>
        <p:nvSpPr>
          <p:cNvPr id="37891" name="Zástupný symbol pro obsah 2"/>
          <p:cNvSpPr>
            <a:spLocks noGrp="1"/>
          </p:cNvSpPr>
          <p:nvPr>
            <p:ph idx="1"/>
          </p:nvPr>
        </p:nvSpPr>
        <p:spPr>
          <a:xfrm>
            <a:off x="179387" y="764704"/>
            <a:ext cx="8785225" cy="5905500"/>
          </a:xfrm>
        </p:spPr>
        <p:txBody>
          <a:bodyPr/>
          <a:lstStyle/>
          <a:p>
            <a:r>
              <a:rPr lang="en-US" sz="2800" b="1" dirty="0" smtClean="0"/>
              <a:t>Long, J. Scott. 1997. </a:t>
            </a:r>
            <a:r>
              <a:rPr lang="en-US" sz="2800" b="1" i="1" dirty="0" smtClean="0"/>
              <a:t>Regression models for categorical and limited dependent variables</a:t>
            </a:r>
            <a:r>
              <a:rPr lang="en-US" sz="2800" dirty="0" smtClean="0"/>
              <a:t>. Thousand Oaks: Sage</a:t>
            </a:r>
            <a:r>
              <a:rPr lang="cs-CZ" sz="2800" dirty="0" smtClean="0"/>
              <a:t> </a:t>
            </a:r>
            <a:r>
              <a:rPr lang="en-US" sz="2800" dirty="0" smtClean="0"/>
              <a:t>Publications.</a:t>
            </a:r>
            <a:endParaRPr lang="cs-CZ" sz="2800" dirty="0" smtClean="0"/>
          </a:p>
          <a:p>
            <a:r>
              <a:rPr lang="en-US" sz="2800" dirty="0" smtClean="0"/>
              <a:t>Long, J. S., </a:t>
            </a:r>
            <a:r>
              <a:rPr lang="en-US" sz="2800" dirty="0" err="1" smtClean="0"/>
              <a:t>Freese</a:t>
            </a:r>
            <a:r>
              <a:rPr lang="en-US" sz="2800" dirty="0" smtClean="0"/>
              <a:t>, J. 2014. </a:t>
            </a:r>
            <a:r>
              <a:rPr lang="en-US" sz="2800" i="1" dirty="0" smtClean="0"/>
              <a:t>Regression models for categorical dependent variables using </a:t>
            </a:r>
            <a:r>
              <a:rPr lang="en-US" sz="2800" i="1" dirty="0" err="1" smtClean="0"/>
              <a:t>Stata</a:t>
            </a:r>
            <a:r>
              <a:rPr lang="en-US" sz="2800" dirty="0" smtClean="0"/>
              <a:t>.</a:t>
            </a:r>
            <a:r>
              <a:rPr lang="cs-CZ" sz="2800" dirty="0" smtClean="0"/>
              <a:t> </a:t>
            </a:r>
            <a:r>
              <a:rPr lang="en-US" sz="2800" dirty="0" smtClean="0"/>
              <a:t>College Station, Texas: </a:t>
            </a:r>
            <a:r>
              <a:rPr lang="en-US" sz="2800" dirty="0" err="1" smtClean="0"/>
              <a:t>Stata</a:t>
            </a:r>
            <a:r>
              <a:rPr lang="en-US" sz="2800" dirty="0" smtClean="0"/>
              <a:t> Press</a:t>
            </a:r>
            <a:r>
              <a:rPr lang="cs-CZ" sz="2800" dirty="0" smtClean="0"/>
              <a:t>.</a:t>
            </a:r>
          </a:p>
          <a:p>
            <a:r>
              <a:rPr lang="cs-CZ" sz="2000" dirty="0" smtClean="0"/>
              <a:t>Meloun</a:t>
            </a:r>
            <a:r>
              <a:rPr lang="cs-CZ" sz="2000" dirty="0" smtClean="0"/>
              <a:t>, M, J. </a:t>
            </a:r>
            <a:r>
              <a:rPr lang="cs-CZ" sz="2000" dirty="0" err="1" smtClean="0"/>
              <a:t>Militský</a:t>
            </a:r>
            <a:r>
              <a:rPr lang="cs-CZ" sz="2000" dirty="0" smtClean="0"/>
              <a:t>, M. </a:t>
            </a:r>
            <a:r>
              <a:rPr lang="cs-CZ" sz="2000" dirty="0" err="1" smtClean="0"/>
              <a:t>Hill</a:t>
            </a:r>
            <a:r>
              <a:rPr lang="cs-CZ" sz="2000" dirty="0" smtClean="0"/>
              <a:t>. 2005. </a:t>
            </a:r>
            <a:r>
              <a:rPr lang="cs-CZ" sz="2000" i="1" dirty="0" smtClean="0"/>
              <a:t>Počítačová analýza vícerozměrných dat v </a:t>
            </a:r>
            <a:r>
              <a:rPr lang="cs-CZ" sz="2000" i="1" dirty="0" smtClean="0"/>
              <a:t>příkladech. </a:t>
            </a:r>
            <a:r>
              <a:rPr lang="cs-CZ" sz="2000" dirty="0" smtClean="0"/>
              <a:t>Praha: </a:t>
            </a:r>
            <a:r>
              <a:rPr lang="cs-CZ" sz="1800" dirty="0" smtClean="0"/>
              <a:t>Academia.</a:t>
            </a:r>
            <a:endParaRPr lang="cs-CZ" sz="2000" i="1" dirty="0" smtClean="0"/>
          </a:p>
          <a:p>
            <a:r>
              <a:rPr lang="en-US" sz="2000" dirty="0" err="1" smtClean="0"/>
              <a:t>Rabe-Hesketh</a:t>
            </a:r>
            <a:r>
              <a:rPr lang="cs-CZ" sz="2000" dirty="0" smtClean="0"/>
              <a:t>, S., A.</a:t>
            </a:r>
            <a:r>
              <a:rPr lang="en-US" sz="2000" dirty="0" smtClean="0"/>
              <a:t> </a:t>
            </a:r>
            <a:r>
              <a:rPr lang="en-US" sz="2000" dirty="0" err="1" smtClean="0"/>
              <a:t>Skrondal</a:t>
            </a:r>
            <a:r>
              <a:rPr lang="cs-CZ" sz="2000" dirty="0" smtClean="0"/>
              <a:t>. 2008. </a:t>
            </a:r>
            <a:r>
              <a:rPr lang="en-US" sz="2000" i="1" dirty="0" smtClean="0"/>
              <a:t>Multilevel and Longitudinal Modeling Using </a:t>
            </a:r>
            <a:r>
              <a:rPr lang="en-US" sz="2000" i="1" dirty="0" err="1" smtClean="0"/>
              <a:t>Stata</a:t>
            </a:r>
            <a:r>
              <a:rPr lang="en-US" sz="2000" dirty="0" smtClean="0"/>
              <a:t>, </a:t>
            </a:r>
            <a:r>
              <a:rPr lang="en-US" sz="2000" i="1" dirty="0" smtClean="0"/>
              <a:t>Second Edition</a:t>
            </a:r>
            <a:r>
              <a:rPr lang="en-US" sz="2000" dirty="0" smtClean="0"/>
              <a:t>.</a:t>
            </a:r>
            <a:r>
              <a:rPr lang="cs-CZ" sz="2000" dirty="0" smtClean="0"/>
              <a:t> </a:t>
            </a:r>
            <a:r>
              <a:rPr lang="en-US" sz="2000" dirty="0" smtClean="0"/>
              <a:t>College Station, Texas: </a:t>
            </a:r>
            <a:r>
              <a:rPr lang="en-US" sz="2000" dirty="0" err="1" smtClean="0"/>
              <a:t>Stata</a:t>
            </a:r>
            <a:r>
              <a:rPr lang="en-US" sz="2000" dirty="0" smtClean="0"/>
              <a:t> Press</a:t>
            </a:r>
            <a:r>
              <a:rPr lang="cs-CZ" sz="2000" dirty="0" smtClean="0"/>
              <a:t>.</a:t>
            </a:r>
          </a:p>
          <a:p>
            <a:r>
              <a:rPr lang="en-US" sz="2000" dirty="0" err="1"/>
              <a:t>Tjur</a:t>
            </a:r>
            <a:r>
              <a:rPr lang="en-US" sz="2000" dirty="0"/>
              <a:t>, T. </a:t>
            </a:r>
            <a:r>
              <a:rPr lang="en-US" sz="2000" dirty="0" smtClean="0"/>
              <a:t>2009</a:t>
            </a:r>
            <a:r>
              <a:rPr lang="cs-CZ" sz="2000" dirty="0" smtClean="0"/>
              <a:t>. </a:t>
            </a:r>
            <a:r>
              <a:rPr lang="en-US" sz="2000" dirty="0" smtClean="0"/>
              <a:t>Coefficients </a:t>
            </a:r>
            <a:r>
              <a:rPr lang="en-US" sz="2000" dirty="0"/>
              <a:t>of determination in </a:t>
            </a:r>
            <a:r>
              <a:rPr lang="en-US" sz="2000" dirty="0" smtClean="0"/>
              <a:t>logistic</a:t>
            </a:r>
            <a:r>
              <a:rPr lang="cs-CZ" sz="2000" dirty="0" smtClean="0"/>
              <a:t> </a:t>
            </a:r>
            <a:r>
              <a:rPr lang="en-US" sz="2000" dirty="0" smtClean="0"/>
              <a:t>regression </a:t>
            </a:r>
            <a:r>
              <a:rPr lang="en-US" sz="2000" dirty="0"/>
              <a:t>models—A new proposal: The coefficient of </a:t>
            </a:r>
            <a:r>
              <a:rPr lang="en-US" sz="2000" dirty="0" smtClean="0"/>
              <a:t>discrimination.</a:t>
            </a:r>
            <a:r>
              <a:rPr lang="cs-CZ" sz="2000" dirty="0" smtClean="0"/>
              <a:t> </a:t>
            </a:r>
            <a:r>
              <a:rPr lang="en-US" sz="2000" i="1" dirty="0" smtClean="0"/>
              <a:t>The </a:t>
            </a:r>
            <a:r>
              <a:rPr lang="en-US" sz="2000" i="1" dirty="0"/>
              <a:t>American </a:t>
            </a:r>
            <a:r>
              <a:rPr lang="en-US" sz="2000" i="1" dirty="0" smtClean="0"/>
              <a:t>Statistician</a:t>
            </a:r>
            <a:r>
              <a:rPr lang="cs-CZ" sz="2000" i="1" dirty="0" smtClean="0"/>
              <a:t> </a:t>
            </a:r>
            <a:r>
              <a:rPr lang="en-US" sz="2000" dirty="0" smtClean="0"/>
              <a:t>63</a:t>
            </a:r>
            <a:r>
              <a:rPr lang="en-US" sz="2000" dirty="0"/>
              <a:t>: 366-372</a:t>
            </a:r>
          </a:p>
          <a:p>
            <a:endParaRPr lang="cs-CZ" sz="2000" i="1"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88640"/>
            <a:ext cx="8229600" cy="1143000"/>
          </a:xfrm>
        </p:spPr>
        <p:txBody>
          <a:bodyPr/>
          <a:lstStyle/>
          <a:p>
            <a:r>
              <a:rPr lang="cs-CZ" dirty="0" smtClean="0"/>
              <a:t>Nelineární model pro kategoriální závislé znaky</a:t>
            </a:r>
            <a:endParaRPr lang="cs-CZ" dirty="0"/>
          </a:p>
        </p:txBody>
      </p:sp>
      <p:sp>
        <p:nvSpPr>
          <p:cNvPr id="3" name="Zástupný symbol pro obsah 2"/>
          <p:cNvSpPr>
            <a:spLocks noGrp="1"/>
          </p:cNvSpPr>
          <p:nvPr>
            <p:ph idx="1"/>
          </p:nvPr>
        </p:nvSpPr>
        <p:spPr>
          <a:xfrm>
            <a:off x="215516" y="1484784"/>
            <a:ext cx="8712968" cy="5069160"/>
          </a:xfrm>
        </p:spPr>
        <p:txBody>
          <a:bodyPr/>
          <a:lstStyle/>
          <a:p>
            <a:r>
              <a:rPr lang="cs-CZ" dirty="0" smtClean="0"/>
              <a:t>Pokud máme kategoriální závislou–vysvětlovanou proměnnou Y, tj. s „omezením“ rozsahu hodnot </a:t>
            </a:r>
            <a:r>
              <a:rPr lang="cs-CZ" sz="2400" dirty="0" smtClean="0"/>
              <a:t>(limited </a:t>
            </a:r>
            <a:r>
              <a:rPr lang="cs-CZ" sz="2400" dirty="0" err="1" smtClean="0"/>
              <a:t>dependent</a:t>
            </a:r>
            <a:r>
              <a:rPr lang="cs-CZ" sz="2400" dirty="0" smtClean="0"/>
              <a:t> </a:t>
            </a:r>
            <a:r>
              <a:rPr lang="cs-CZ" sz="2400" dirty="0" err="1" smtClean="0"/>
              <a:t>variable</a:t>
            </a:r>
            <a:r>
              <a:rPr lang="cs-CZ" sz="2400" dirty="0" smtClean="0"/>
              <a:t>)</a:t>
            </a:r>
            <a:r>
              <a:rPr lang="cs-CZ" dirty="0" smtClean="0"/>
              <a:t> musíme nejprve provést </a:t>
            </a:r>
            <a:r>
              <a:rPr lang="cs-CZ" b="1" dirty="0" smtClean="0"/>
              <a:t>transformaci jejích hodnot – </a:t>
            </a:r>
            <a:r>
              <a:rPr lang="cs-CZ" dirty="0" smtClean="0"/>
              <a:t>původně jako </a:t>
            </a:r>
            <a:r>
              <a:rPr lang="cs-CZ" b="1" dirty="0" smtClean="0"/>
              <a:t>pravděpodobnost (</a:t>
            </a:r>
            <a:r>
              <a:rPr lang="cs-CZ" b="1" i="1" dirty="0" smtClean="0"/>
              <a:t>p</a:t>
            </a:r>
            <a:r>
              <a:rPr lang="cs-CZ" b="1" dirty="0" smtClean="0"/>
              <a:t>)</a:t>
            </a:r>
            <a:r>
              <a:rPr lang="cs-CZ" dirty="0" smtClean="0"/>
              <a:t>, tak aby model s vysvětlujícími proměnnými produkoval </a:t>
            </a:r>
            <a:r>
              <a:rPr lang="cs-CZ" b="1" dirty="0" smtClean="0"/>
              <a:t>pouze hodnoty Y mezi 0 a 1</a:t>
            </a:r>
            <a:r>
              <a:rPr lang="cs-CZ" dirty="0" smtClean="0"/>
              <a:t>.</a:t>
            </a:r>
          </a:p>
          <a:p>
            <a:r>
              <a:rPr lang="cs-CZ" dirty="0" smtClean="0"/>
              <a:t>Využít můžeme </a:t>
            </a:r>
            <a:r>
              <a:rPr lang="cs-CZ" b="1" dirty="0" err="1" smtClean="0"/>
              <a:t>logitovou</a:t>
            </a:r>
            <a:r>
              <a:rPr lang="cs-CZ" b="1" dirty="0" smtClean="0"/>
              <a:t> </a:t>
            </a:r>
            <a:r>
              <a:rPr lang="cs-CZ" dirty="0" smtClean="0"/>
              <a:t>nebo </a:t>
            </a:r>
            <a:r>
              <a:rPr lang="cs-CZ" b="1" dirty="0" err="1" smtClean="0"/>
              <a:t>probitovou</a:t>
            </a:r>
            <a:r>
              <a:rPr lang="cs-CZ" b="1" dirty="0" smtClean="0"/>
              <a:t> transformaci hodnoty Y</a:t>
            </a:r>
            <a:r>
              <a:rPr lang="cs-CZ" dirty="0" smtClean="0"/>
              <a:t>.</a:t>
            </a:r>
            <a:r>
              <a:rPr lang="cs-CZ" b="1" dirty="0" smtClean="0"/>
              <a:t/>
            </a:r>
            <a:br>
              <a:rPr lang="cs-CZ" b="1" dirty="0" smtClean="0"/>
            </a:br>
            <a:endParaRPr lang="cs-CZ" dirty="0"/>
          </a:p>
        </p:txBody>
      </p:sp>
    </p:spTree>
    <p:extLst>
      <p:ext uri="{BB962C8B-B14F-4D97-AF65-F5344CB8AC3E}">
        <p14:creationId xmlns:p14="http://schemas.microsoft.com/office/powerpoint/2010/main" val="34618138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188913"/>
            <a:ext cx="8229600" cy="1143000"/>
          </a:xfrm>
        </p:spPr>
        <p:txBody>
          <a:bodyPr/>
          <a:lstStyle/>
          <a:p>
            <a:pPr eaLnBrk="1" hangingPunct="1"/>
            <a:r>
              <a:rPr lang="cs-CZ" smtClean="0"/>
              <a:t>Logistická regrese</a:t>
            </a:r>
          </a:p>
        </p:txBody>
      </p:sp>
      <p:sp>
        <p:nvSpPr>
          <p:cNvPr id="6147" name="Rectangle 3"/>
          <p:cNvSpPr>
            <a:spLocks noGrp="1" noChangeArrowheads="1"/>
          </p:cNvSpPr>
          <p:nvPr>
            <p:ph type="body" idx="1"/>
          </p:nvPr>
        </p:nvSpPr>
        <p:spPr>
          <a:xfrm>
            <a:off x="323528" y="1268413"/>
            <a:ext cx="8568952" cy="4857750"/>
          </a:xfrm>
        </p:spPr>
        <p:txBody>
          <a:bodyPr/>
          <a:lstStyle/>
          <a:p>
            <a:pPr eaLnBrk="1" hangingPunct="1">
              <a:lnSpc>
                <a:spcPct val="90000"/>
              </a:lnSpc>
            </a:pPr>
            <a:r>
              <a:rPr lang="cs-CZ" sz="2400" dirty="0" smtClean="0"/>
              <a:t>Logistická regrese (alternativa k lineární regresi, tam kde ji nemůžeme použít).</a:t>
            </a:r>
          </a:p>
          <a:p>
            <a:pPr eaLnBrk="1" hangingPunct="1">
              <a:lnSpc>
                <a:spcPct val="90000"/>
              </a:lnSpc>
            </a:pPr>
            <a:r>
              <a:rPr lang="cs-CZ" sz="2400" dirty="0" smtClean="0"/>
              <a:t>Od lineární regrese se liší v tom, že predikuje pravděpodobnost, zda se určitá událost stala či nikoliv (0/1) → jednoduchý model pro binární závislou proměnnou.</a:t>
            </a:r>
          </a:p>
          <a:p>
            <a:pPr eaLnBrk="1" hangingPunct="1">
              <a:lnSpc>
                <a:spcPct val="90000"/>
              </a:lnSpc>
            </a:pPr>
            <a:r>
              <a:rPr lang="cs-CZ" sz="2400" dirty="0" smtClean="0"/>
              <a:t>Nezávislé proměnné mohou být jak kategoriální - diskrétní (faktory) nebo číselné – spojité (prediktory).</a:t>
            </a:r>
          </a:p>
          <a:p>
            <a:pPr eaLnBrk="1" hangingPunct="1">
              <a:lnSpc>
                <a:spcPct val="90000"/>
              </a:lnSpc>
            </a:pPr>
            <a:r>
              <a:rPr lang="cs-CZ" sz="2400" dirty="0" smtClean="0"/>
              <a:t>Výsledný model lze použít k budoucímu klasifikování (predikci).</a:t>
            </a:r>
          </a:p>
          <a:p>
            <a:pPr eaLnBrk="1" hangingPunct="1">
              <a:lnSpc>
                <a:spcPct val="90000"/>
              </a:lnSpc>
            </a:pPr>
            <a:r>
              <a:rPr lang="cs-CZ" sz="2400" dirty="0" smtClean="0"/>
              <a:t>Lze jí zobecnit jako jednu </a:t>
            </a:r>
            <a:r>
              <a:rPr lang="en-GB" sz="2400" dirty="0" smtClean="0"/>
              <a:t>variant</a:t>
            </a:r>
            <a:r>
              <a:rPr lang="cs-CZ" sz="2400" dirty="0" smtClean="0"/>
              <a:t>u</a:t>
            </a:r>
            <a:r>
              <a:rPr lang="en-GB" sz="2400" dirty="0" smtClean="0"/>
              <a:t> </a:t>
            </a:r>
            <a:r>
              <a:rPr lang="en-GB" sz="2400" i="1" dirty="0" err="1" smtClean="0"/>
              <a:t>zobecněného</a:t>
            </a:r>
            <a:r>
              <a:rPr lang="en-GB" sz="2400" i="1" dirty="0" smtClean="0"/>
              <a:t> </a:t>
            </a:r>
            <a:r>
              <a:rPr lang="en-GB" sz="2400" i="1" dirty="0" err="1" smtClean="0"/>
              <a:t>lineárního</a:t>
            </a:r>
            <a:r>
              <a:rPr lang="en-GB" sz="2400" i="1" dirty="0" smtClean="0"/>
              <a:t> </a:t>
            </a:r>
            <a:r>
              <a:rPr lang="en-GB" sz="2400" i="1" dirty="0" err="1" smtClean="0"/>
              <a:t>modelu</a:t>
            </a:r>
            <a:r>
              <a:rPr lang="en-GB" sz="2400" i="1" dirty="0" smtClean="0"/>
              <a:t> </a:t>
            </a:r>
            <a:r>
              <a:rPr lang="en-GB" sz="2400" dirty="0" smtClean="0"/>
              <a:t>(</a:t>
            </a:r>
            <a:r>
              <a:rPr lang="cs-CZ" sz="2400" dirty="0" smtClean="0"/>
              <a:t>G</a:t>
            </a:r>
            <a:r>
              <a:rPr lang="en-GB" sz="2400" dirty="0" err="1" smtClean="0"/>
              <a:t>eneralised</a:t>
            </a:r>
            <a:r>
              <a:rPr lang="en-GB" sz="2400" dirty="0" smtClean="0"/>
              <a:t> </a:t>
            </a:r>
            <a:r>
              <a:rPr lang="cs-CZ" sz="2400" dirty="0" smtClean="0"/>
              <a:t>L</a:t>
            </a:r>
            <a:r>
              <a:rPr lang="en-GB" sz="2400" dirty="0" err="1" smtClean="0"/>
              <a:t>inear</a:t>
            </a:r>
            <a:r>
              <a:rPr lang="en-GB" sz="2400" dirty="0" smtClean="0"/>
              <a:t> </a:t>
            </a:r>
            <a:r>
              <a:rPr lang="cs-CZ" sz="2400" dirty="0" smtClean="0"/>
              <a:t>M</a:t>
            </a:r>
            <a:r>
              <a:rPr lang="en-GB" sz="2400" dirty="0" err="1" smtClean="0"/>
              <a:t>odel</a:t>
            </a:r>
            <a:r>
              <a:rPr lang="en-GB" sz="2400" dirty="0" smtClean="0"/>
              <a:t>)</a:t>
            </a:r>
            <a:r>
              <a:rPr lang="cs-CZ" sz="2400" dirty="0" smtClean="0"/>
              <a:t>.</a:t>
            </a:r>
          </a:p>
          <a:p>
            <a:pPr eaLnBrk="1" hangingPunct="1">
              <a:lnSpc>
                <a:spcPct val="90000"/>
              </a:lnSpc>
            </a:pPr>
            <a:r>
              <a:rPr lang="cs-CZ" sz="2400" dirty="0" smtClean="0"/>
              <a:t>Krom modelu pro </a:t>
            </a:r>
            <a:r>
              <a:rPr lang="cs-CZ" sz="2400" b="1" dirty="0" smtClean="0"/>
              <a:t>binární</a:t>
            </a:r>
            <a:r>
              <a:rPr lang="cs-CZ" sz="2400" dirty="0" smtClean="0"/>
              <a:t> závislou proměnnou, také </a:t>
            </a:r>
            <a:r>
              <a:rPr lang="cs-CZ" sz="2400" b="1" dirty="0" err="1" smtClean="0"/>
              <a:t>multinominální</a:t>
            </a:r>
            <a:r>
              <a:rPr lang="cs-CZ" sz="2400" dirty="0" smtClean="0"/>
              <a:t> model (více kategorií) a </a:t>
            </a:r>
            <a:r>
              <a:rPr lang="cs-CZ" sz="2400" b="1" dirty="0" err="1" smtClean="0"/>
              <a:t>ordninální</a:t>
            </a:r>
            <a:r>
              <a:rPr lang="cs-CZ" sz="2400" dirty="0" smtClean="0"/>
              <a:t> model.</a:t>
            </a:r>
          </a:p>
          <a:p>
            <a:pPr eaLnBrk="1" hangingPunct="1">
              <a:lnSpc>
                <a:spcPct val="90000"/>
              </a:lnSpc>
            </a:pPr>
            <a:endParaRPr lang="en-GB" sz="24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cs-CZ" sz="4000" smtClean="0"/>
              <a:t>Logistická regrese podle </a:t>
            </a:r>
            <a:br>
              <a:rPr lang="cs-CZ" sz="4000" smtClean="0"/>
            </a:br>
            <a:r>
              <a:rPr lang="cs-CZ" sz="4000" smtClean="0"/>
              <a:t>typu závislé proměnné</a:t>
            </a:r>
            <a:endParaRPr lang="en-GB" sz="4000" smtClean="0"/>
          </a:p>
        </p:txBody>
      </p:sp>
      <p:sp>
        <p:nvSpPr>
          <p:cNvPr id="7171" name="Rectangle 3"/>
          <p:cNvSpPr>
            <a:spLocks noGrp="1" noChangeArrowheads="1"/>
          </p:cNvSpPr>
          <p:nvPr>
            <p:ph type="body" idx="1"/>
          </p:nvPr>
        </p:nvSpPr>
        <p:spPr>
          <a:xfrm>
            <a:off x="457200" y="1600200"/>
            <a:ext cx="8435975" cy="4525963"/>
          </a:xfrm>
        </p:spPr>
        <p:txBody>
          <a:bodyPr/>
          <a:lstStyle/>
          <a:p>
            <a:pPr eaLnBrk="1" hangingPunct="1"/>
            <a:r>
              <a:rPr lang="cs-CZ" sz="2800" b="1" smtClean="0"/>
              <a:t>Binární</a:t>
            </a:r>
            <a:r>
              <a:rPr lang="cs-CZ" sz="2800" smtClean="0"/>
              <a:t>: pouze dvě hodnoty (0/1),</a:t>
            </a:r>
            <a:br>
              <a:rPr lang="cs-CZ" sz="2800" smtClean="0"/>
            </a:br>
            <a:r>
              <a:rPr lang="cs-CZ" sz="2800" smtClean="0"/>
              <a:t>např. volil / nevolil</a:t>
            </a:r>
          </a:p>
          <a:p>
            <a:pPr eaLnBrk="1" hangingPunct="1"/>
            <a:r>
              <a:rPr lang="cs-CZ" sz="2800" b="1" smtClean="0"/>
              <a:t>Ordinální</a:t>
            </a:r>
            <a:r>
              <a:rPr lang="cs-CZ" sz="2800" smtClean="0"/>
              <a:t>: tři a více hodnot ordinálně (hierarchicky) uspořádaných, (1 / 2 / 3 / 4)</a:t>
            </a:r>
            <a:br>
              <a:rPr lang="cs-CZ" sz="2800" smtClean="0"/>
            </a:br>
            <a:r>
              <a:rPr lang="cs-CZ" sz="2800" smtClean="0"/>
              <a:t>např. míra souhlasu: „rozhodně ne – spíše ne – spíše ano – rozhodně ano“</a:t>
            </a:r>
          </a:p>
          <a:p>
            <a:pPr eaLnBrk="1" hangingPunct="1"/>
            <a:r>
              <a:rPr lang="cs-CZ" sz="2800" b="1" smtClean="0"/>
              <a:t>Multinominální</a:t>
            </a:r>
            <a:r>
              <a:rPr lang="cs-CZ" sz="2800" smtClean="0"/>
              <a:t>: více kategorií mezi nimiž je pouze odlišnost, např. náboženská orientace: „katolík – protestant – ateista – ostatní“ (D / X / A)</a:t>
            </a:r>
            <a:endParaRPr lang="en-GB" sz="280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68313" y="188913"/>
            <a:ext cx="8229600" cy="922337"/>
          </a:xfrm>
        </p:spPr>
        <p:txBody>
          <a:bodyPr/>
          <a:lstStyle/>
          <a:p>
            <a:pPr eaLnBrk="1" hangingPunct="1"/>
            <a:r>
              <a:rPr lang="cs-CZ" sz="4000" b="1" smtClean="0"/>
              <a:t>Poměr šancí </a:t>
            </a:r>
            <a:r>
              <a:rPr lang="cs-CZ" sz="4000" smtClean="0"/>
              <a:t>- ODDS RATIO (OR)</a:t>
            </a:r>
            <a:br>
              <a:rPr lang="cs-CZ" sz="4000" smtClean="0"/>
            </a:br>
            <a:r>
              <a:rPr lang="cs-CZ" sz="4000" smtClean="0"/>
              <a:t>(pravěpodobnostní poměr)</a:t>
            </a:r>
          </a:p>
        </p:txBody>
      </p:sp>
      <p:sp>
        <p:nvSpPr>
          <p:cNvPr id="8195" name="Rectangle 3"/>
          <p:cNvSpPr>
            <a:spLocks noGrp="1" noChangeArrowheads="1"/>
          </p:cNvSpPr>
          <p:nvPr>
            <p:ph type="body" idx="1"/>
          </p:nvPr>
        </p:nvSpPr>
        <p:spPr>
          <a:xfrm>
            <a:off x="457200" y="1196975"/>
            <a:ext cx="8686800" cy="5327650"/>
          </a:xfrm>
        </p:spPr>
        <p:txBody>
          <a:bodyPr/>
          <a:lstStyle/>
          <a:p>
            <a:pPr eaLnBrk="1" hangingPunct="1"/>
            <a:r>
              <a:rPr lang="cs-CZ" smtClean="0"/>
              <a:t>OR ukazuje asociaci v kontingenčních tabulkách</a:t>
            </a:r>
          </a:p>
          <a:p>
            <a:pPr eaLnBrk="1" hangingPunct="1"/>
            <a:r>
              <a:rPr lang="cs-CZ" b="1" smtClean="0"/>
              <a:t>šance</a:t>
            </a:r>
            <a:r>
              <a:rPr lang="cs-CZ" smtClean="0"/>
              <a:t> (O) = poměr pravděpodobnosti jedné možnosti p1 (událost nastala) ke druhé p2(událost nenastala)</a:t>
            </a:r>
            <a:r>
              <a:rPr lang="en-US" smtClean="0"/>
              <a:t> </a:t>
            </a:r>
            <a:r>
              <a:rPr lang="en-GB" sz="3000" smtClean="0"/>
              <a:t>(šance</a:t>
            </a:r>
            <a:r>
              <a:rPr lang="cs-CZ" sz="3000" smtClean="0"/>
              <a:t> nebo</a:t>
            </a:r>
            <a:r>
              <a:rPr lang="en-GB" sz="3000" smtClean="0"/>
              <a:t> tak</a:t>
            </a:r>
            <a:r>
              <a:rPr lang="cs-CZ" sz="3000" smtClean="0"/>
              <a:t>é</a:t>
            </a:r>
            <a:r>
              <a:rPr lang="en-GB" sz="3000" smtClean="0"/>
              <a:t> riziko) </a:t>
            </a:r>
            <a:endParaRPr lang="cs-CZ" smtClean="0"/>
          </a:p>
          <a:p>
            <a:pPr eaLnBrk="1" hangingPunct="1"/>
            <a:r>
              <a:rPr lang="cs-CZ" smtClean="0"/>
              <a:t>OR = </a:t>
            </a:r>
            <a:r>
              <a:rPr lang="cs-CZ" b="1" smtClean="0"/>
              <a:t>poměr </a:t>
            </a:r>
            <a:r>
              <a:rPr lang="cs-CZ" b="1" u="sng" smtClean="0"/>
              <a:t>dvou</a:t>
            </a:r>
            <a:r>
              <a:rPr lang="cs-CZ" b="1" smtClean="0"/>
              <a:t> šancí </a:t>
            </a:r>
            <a:r>
              <a:rPr lang="cs-CZ" smtClean="0"/>
              <a:t>(odds)</a:t>
            </a:r>
          </a:p>
          <a:p>
            <a:pPr eaLnBrk="1" hangingPunct="1"/>
            <a:r>
              <a:rPr lang="cs-CZ" b="1" smtClean="0"/>
              <a:t>OR = f</a:t>
            </a:r>
            <a:r>
              <a:rPr lang="cs-CZ" smtClean="0"/>
              <a:t>11</a:t>
            </a:r>
            <a:r>
              <a:rPr lang="cs-CZ" b="1" smtClean="0"/>
              <a:t> f</a:t>
            </a:r>
            <a:r>
              <a:rPr lang="cs-CZ" smtClean="0"/>
              <a:t>22</a:t>
            </a:r>
            <a:r>
              <a:rPr lang="cs-CZ" b="1" smtClean="0"/>
              <a:t> / f</a:t>
            </a:r>
            <a:r>
              <a:rPr lang="cs-CZ" smtClean="0"/>
              <a:t>12</a:t>
            </a:r>
            <a:r>
              <a:rPr lang="cs-CZ" b="1" smtClean="0"/>
              <a:t> f</a:t>
            </a:r>
            <a:r>
              <a:rPr lang="cs-CZ" smtClean="0"/>
              <a:t>21</a:t>
            </a:r>
          </a:p>
          <a:p>
            <a:pPr eaLnBrk="1" hangingPunct="1"/>
            <a:endParaRPr lang="cs-CZ" smtClean="0"/>
          </a:p>
          <a:p>
            <a:pPr eaLnBrk="1" hangingPunct="1"/>
            <a:r>
              <a:rPr lang="cs-CZ" smtClean="0"/>
              <a:t>OR = </a:t>
            </a:r>
            <a:r>
              <a:rPr lang="cs-CZ" b="1" smtClean="0"/>
              <a:t>f</a:t>
            </a:r>
            <a:r>
              <a:rPr lang="cs-CZ" b="1" baseline="-25000" smtClean="0"/>
              <a:t>11</a:t>
            </a:r>
            <a:r>
              <a:rPr lang="cs-CZ" b="1" smtClean="0"/>
              <a:t>*f</a:t>
            </a:r>
            <a:r>
              <a:rPr lang="cs-CZ" b="1" baseline="-25000" smtClean="0"/>
              <a:t>22</a:t>
            </a:r>
            <a:r>
              <a:rPr lang="cs-CZ" b="1" smtClean="0"/>
              <a:t> / f</a:t>
            </a:r>
            <a:r>
              <a:rPr lang="cs-CZ" b="1" baseline="-25000" smtClean="0"/>
              <a:t>12</a:t>
            </a:r>
            <a:r>
              <a:rPr lang="cs-CZ" b="1" smtClean="0"/>
              <a:t>*f</a:t>
            </a:r>
            <a:r>
              <a:rPr lang="cs-CZ" b="1" baseline="-25000" smtClean="0"/>
              <a:t>21</a:t>
            </a:r>
            <a:r>
              <a:rPr lang="cs-CZ" b="1" smtClean="0"/>
              <a:t> </a:t>
            </a:r>
            <a:r>
              <a:rPr lang="cs-CZ" smtClean="0"/>
              <a:t>=</a:t>
            </a:r>
          </a:p>
          <a:p>
            <a:pPr eaLnBrk="1" hangingPunct="1"/>
            <a:endParaRPr lang="cs-CZ" smtClean="0"/>
          </a:p>
          <a:p>
            <a:pPr eaLnBrk="1" hangingPunct="1"/>
            <a:endParaRPr lang="cs-CZ" sz="2800" smtClean="0"/>
          </a:p>
          <a:p>
            <a:pPr eaLnBrk="1" hangingPunct="1"/>
            <a:endParaRPr lang="cs-CZ" smtClean="0"/>
          </a:p>
        </p:txBody>
      </p:sp>
      <p:pic>
        <p:nvPicPr>
          <p:cNvPr id="8196" name="Picture 4"/>
          <p:cNvPicPr>
            <a:picLocks noChangeAspect="1" noChangeArrowheads="1"/>
          </p:cNvPicPr>
          <p:nvPr/>
        </p:nvPicPr>
        <p:blipFill>
          <a:blip r:embed="rId2">
            <a:extLst>
              <a:ext uri="{28A0092B-C50C-407E-A947-70E740481C1C}">
                <a14:useLocalDpi xmlns:a14="http://schemas.microsoft.com/office/drawing/2010/main" val="0"/>
              </a:ext>
            </a:extLst>
          </a:blip>
          <a:srcRect r="60823" b="-26042"/>
          <a:stretch>
            <a:fillRect/>
          </a:stretch>
        </p:blipFill>
        <p:spPr bwMode="auto">
          <a:xfrm>
            <a:off x="4859338" y="5229225"/>
            <a:ext cx="2016125" cy="1239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0"/>
            <a:ext cx="8229600" cy="1143000"/>
          </a:xfrm>
        </p:spPr>
        <p:txBody>
          <a:bodyPr/>
          <a:lstStyle/>
          <a:p>
            <a:pPr eaLnBrk="1" hangingPunct="1"/>
            <a:r>
              <a:rPr lang="cs-CZ" b="1" smtClean="0"/>
              <a:t>Vlastnosti poměru šancí (OR)</a:t>
            </a:r>
            <a:endParaRPr lang="en-GB" b="1" smtClean="0"/>
          </a:p>
        </p:txBody>
      </p:sp>
      <p:sp>
        <p:nvSpPr>
          <p:cNvPr id="9219" name="Rectangle 3"/>
          <p:cNvSpPr>
            <a:spLocks noGrp="1" noChangeArrowheads="1"/>
          </p:cNvSpPr>
          <p:nvPr>
            <p:ph type="body" idx="1"/>
          </p:nvPr>
        </p:nvSpPr>
        <p:spPr>
          <a:xfrm>
            <a:off x="323850" y="1268413"/>
            <a:ext cx="8569325" cy="5256212"/>
          </a:xfrm>
        </p:spPr>
        <p:txBody>
          <a:bodyPr/>
          <a:lstStyle/>
          <a:p>
            <a:pPr eaLnBrk="1" hangingPunct="1">
              <a:lnSpc>
                <a:spcPct val="80000"/>
              </a:lnSpc>
            </a:pPr>
            <a:r>
              <a:rPr lang="cs-CZ" sz="2800" b="1" smtClean="0"/>
              <a:t>OR - podíl šancí</a:t>
            </a:r>
            <a:r>
              <a:rPr lang="cs-CZ" sz="2800" smtClean="0"/>
              <a:t> výskytu (rizika výskytu) pro dvě různé hodnoty dvou proměnných.</a:t>
            </a:r>
            <a:endParaRPr lang="cs-CZ" sz="2600" smtClean="0"/>
          </a:p>
          <a:p>
            <a:pPr eaLnBrk="1" hangingPunct="1">
              <a:lnSpc>
                <a:spcPct val="80000"/>
              </a:lnSpc>
            </a:pPr>
            <a:r>
              <a:rPr lang="cs-CZ" sz="2600" smtClean="0"/>
              <a:t>OR: A k B a B k A jsou komplementární,</a:t>
            </a:r>
            <a:br>
              <a:rPr lang="cs-CZ" sz="2600" smtClean="0"/>
            </a:br>
            <a:r>
              <a:rPr lang="cs-CZ" sz="2600" smtClean="0"/>
              <a:t>vždy však s opačným směrem 1:3 =0,33 a 1/0,33 =3</a:t>
            </a:r>
          </a:p>
          <a:p>
            <a:pPr eaLnBrk="1" hangingPunct="1">
              <a:lnSpc>
                <a:spcPct val="80000"/>
              </a:lnSpc>
            </a:pPr>
            <a:r>
              <a:rPr lang="cs-CZ" sz="2600" b="1" smtClean="0"/>
              <a:t>OR</a:t>
            </a:r>
            <a:r>
              <a:rPr lang="cs-CZ" sz="2600" smtClean="0"/>
              <a:t> je kladné číslo, kdy: </a:t>
            </a:r>
            <a:r>
              <a:rPr lang="cs-CZ" sz="2800" smtClean="0"/>
              <a:t>&gt;1 vyšší šance a &lt;1 nižší šance, </a:t>
            </a:r>
            <a:br>
              <a:rPr lang="cs-CZ" sz="2800" smtClean="0"/>
            </a:br>
            <a:r>
              <a:rPr lang="cs-CZ" sz="2800" smtClean="0"/>
              <a:t>ale </a:t>
            </a:r>
            <a:r>
              <a:rPr lang="cs-CZ" sz="2800" smtClean="0">
                <a:solidFill>
                  <a:srgbClr val="CC0000"/>
                </a:solidFill>
              </a:rPr>
              <a:t>pozor rozpětí je nesymetrické: 0 až 1 a 1 až </a:t>
            </a:r>
            <a:r>
              <a:rPr lang="cs-CZ" smtClean="0">
                <a:solidFill>
                  <a:srgbClr val="CC0000"/>
                </a:solidFill>
              </a:rPr>
              <a:t>∞</a:t>
            </a:r>
          </a:p>
          <a:p>
            <a:pPr eaLnBrk="1" hangingPunct="1">
              <a:lnSpc>
                <a:spcPct val="80000"/>
              </a:lnSpc>
            </a:pPr>
            <a:r>
              <a:rPr lang="cs-CZ" sz="2800" smtClean="0"/>
              <a:t>Proto se také používá </a:t>
            </a:r>
            <a:r>
              <a:rPr lang="cs-CZ" sz="2800" b="1" smtClean="0"/>
              <a:t>přirozený logaritmus poměru šance LOR  </a:t>
            </a:r>
            <a:r>
              <a:rPr lang="cs-CZ" sz="2800" smtClean="0"/>
              <a:t>&lt;∞;∞&gt;</a:t>
            </a:r>
          </a:p>
          <a:p>
            <a:pPr eaLnBrk="1" hangingPunct="1">
              <a:lnSpc>
                <a:spcPct val="80000"/>
              </a:lnSpc>
            </a:pPr>
            <a:r>
              <a:rPr lang="cs-CZ" sz="2600" smtClean="0"/>
              <a:t>OR není citlivé na marginální distribuce (změníme-li velikost </a:t>
            </a:r>
            <a:r>
              <a:rPr lang="cs-CZ" sz="2600" i="1" smtClean="0"/>
              <a:t>n </a:t>
            </a:r>
            <a:r>
              <a:rPr lang="cs-CZ" sz="2600" smtClean="0"/>
              <a:t>o konstantu, OR zůstávají stejné)</a:t>
            </a:r>
          </a:p>
          <a:p>
            <a:pPr eaLnBrk="1" hangingPunct="1">
              <a:lnSpc>
                <a:spcPct val="80000"/>
              </a:lnSpc>
            </a:pPr>
            <a:endParaRPr lang="cs-CZ" sz="2800" smtClean="0"/>
          </a:p>
          <a:p>
            <a:pPr eaLnBrk="1" hangingPunct="1">
              <a:lnSpc>
                <a:spcPct val="80000"/>
              </a:lnSpc>
            </a:pPr>
            <a:r>
              <a:rPr lang="cs-CZ" sz="2400" smtClean="0"/>
              <a:t>Pomocí OR můžeme vyjádřit vztahy mezi kategoriemi v kontingenční tabulce (a to nejen ve čtyřpolní 2 x 2)</a:t>
            </a:r>
            <a:endParaRPr lang="cs-CZ" sz="2600" smtClean="0"/>
          </a:p>
          <a:p>
            <a:pPr eaLnBrk="1" hangingPunct="1">
              <a:lnSpc>
                <a:spcPct val="80000"/>
              </a:lnSpc>
            </a:pPr>
            <a:endParaRPr lang="en-GB" sz="260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Výchozí návrh">
  <a:themeElements>
    <a:clrScheme name="Výchozí návr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Výchozí návrh">
      <a:majorFont>
        <a:latin typeface="Arial"/>
        <a:ea typeface=""/>
        <a:cs typeface=""/>
      </a:majorFont>
      <a:minorFont>
        <a:latin typeface="Arial"/>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Výchozí návr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Výchozí návrh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Výchozí návrh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Výchozí návrh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Výchozí návrh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Výchozí návrh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Výchozí návrh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Výchozí návrh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Výchozí návrh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Výchozí návrh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Výchozí návrh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Výchozí návrh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Override1.xml><?xml version="1.0" encoding="utf-8"?>
<a:themeOverride xmlns:a="http://schemas.openxmlformats.org/drawingml/2006/main">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4425</TotalTime>
  <Words>2808</Words>
  <Application>Microsoft Office PowerPoint</Application>
  <PresentationFormat>Předvádění na obrazovce (4:3)</PresentationFormat>
  <Paragraphs>322</Paragraphs>
  <Slides>49</Slides>
  <Notes>0</Notes>
  <HiddenSlides>0</HiddenSlides>
  <MMClips>0</MMClips>
  <ScaleCrop>false</ScaleCrop>
  <HeadingPairs>
    <vt:vector size="4" baseType="variant">
      <vt:variant>
        <vt:lpstr>Motiv</vt:lpstr>
      </vt:variant>
      <vt:variant>
        <vt:i4>1</vt:i4>
      </vt:variant>
      <vt:variant>
        <vt:lpstr>Nadpisy snímků</vt:lpstr>
      </vt:variant>
      <vt:variant>
        <vt:i4>49</vt:i4>
      </vt:variant>
    </vt:vector>
  </HeadingPairs>
  <TitlesOfParts>
    <vt:vector size="50" baseType="lpstr">
      <vt:lpstr>Výchozí návrh</vt:lpstr>
      <vt:lpstr>Logistická regrese pro kategoriální závislé proměnné</vt:lpstr>
      <vt:lpstr>Logistická regrese úvod </vt:lpstr>
      <vt:lpstr>„Problém“: diskrétní hodnoty závislé proměnné</vt:lpstr>
      <vt:lpstr>Proč nemůžeme použít lineární regresi (OLS) pro dichotomickou závislou proměnnou</vt:lpstr>
      <vt:lpstr>Nelineární model pro kategoriální závislé znaky</vt:lpstr>
      <vt:lpstr>Logistická regrese</vt:lpstr>
      <vt:lpstr>Logistická regrese podle  typu závislé proměnné</vt:lpstr>
      <vt:lpstr>Poměr šancí - ODDS RATIO (OR) (pravěpodobnostní poměr)</vt:lpstr>
      <vt:lpstr>Vlastnosti poměru šancí (OR)</vt:lpstr>
      <vt:lpstr>Šance a pravděpodobnost → vlastnosti ODDS RATIO</vt:lpstr>
      <vt:lpstr>Pravděpodobnost, Šance, Logit a Poměr šancí</vt:lpstr>
      <vt:lpstr>Logistická funkce, Logitová transformace</vt:lpstr>
      <vt:lpstr>Prezentace aplikace PowerPoint</vt:lpstr>
      <vt:lpstr>Vícenásobný logistický regresní model</vt:lpstr>
      <vt:lpstr>Logistický model – cut off</vt:lpstr>
      <vt:lpstr>Interpretace regresních koeficientů</vt:lpstr>
      <vt:lpstr>Interpretace změny hodnot konstanty a směrnice v binárním modelu Model: Pr(y = 1|x) = F(α + βx)</vt:lpstr>
      <vt:lpstr>Problém 1: interpretace regresních koeficientů v logistické regresi  (kardinální nezávislé proměnné)</vt:lpstr>
      <vt:lpstr>Log Likelihood odhadnutého modelu</vt:lpstr>
      <vt:lpstr>Jak odhadnout parametry modelu ? → Metoda maximální věrohodnosti (maximum likelihood ML)</vt:lpstr>
      <vt:lpstr>Metoda maximální věrohodnosti (maximum likelihood estimation ML / MLE)</vt:lpstr>
      <vt:lpstr>Metoda maximální věrohodnosti (maximum likelihood estimation ML / MLE)</vt:lpstr>
      <vt:lpstr>Metoda maximální věrohodnosti (maximum likelihood ML)</vt:lpstr>
      <vt:lpstr>Test statistické významnosti hodnot regresních koeficientů</vt:lpstr>
      <vt:lpstr>Vhodnost modelu (Goodnes of fit ) a výběr modelu (míra těsnosti proložení dat modelem)</vt:lpstr>
      <vt:lpstr>Hosmer and Lemeshow Test </vt:lpstr>
      <vt:lpstr>Pseudo R2</vt:lpstr>
      <vt:lpstr>Na co pozor v logreg</vt:lpstr>
      <vt:lpstr>Velikost výběrového souboru v logitovém modelu (MLE)</vt:lpstr>
      <vt:lpstr>Problém 1: v logistické regresi (pokrač.)</vt:lpstr>
      <vt:lpstr>Interpretace a prezentace</vt:lpstr>
      <vt:lpstr>Predikované hodnoty (Predicted probabilities)</vt:lpstr>
      <vt:lpstr>Parciální změna vs. diskrétní změna v nelineárním modelu</vt:lpstr>
      <vt:lpstr>Prezentace aplikace PowerPoint</vt:lpstr>
      <vt:lpstr>Problém 1: v logistické regresi (pokrač.)</vt:lpstr>
      <vt:lpstr>Problém 2: v logistické regresi</vt:lpstr>
      <vt:lpstr>Logistická regrese v SPSS</vt:lpstr>
      <vt:lpstr>SPSS: LOGISTIC REGRESSION (1)</vt:lpstr>
      <vt:lpstr>SPSS: LOGISTIC REGRESSION (2) </vt:lpstr>
      <vt:lpstr>SPSS: LOGISTIC REGRESSION (output)</vt:lpstr>
      <vt:lpstr>SPSS: GENILN (Generalized Linear Models)</vt:lpstr>
      <vt:lpstr>SPSS: GENILN (Generalized Linear Models), output výběr (1)</vt:lpstr>
      <vt:lpstr>SPSS: GENILN (Generalized Linear Models), output výběr (2)</vt:lpstr>
      <vt:lpstr>SPSS: GENILN (Generalized Linear Models), output výběr (3)</vt:lpstr>
      <vt:lpstr>Predikované hodnoty graficky v SPSS (1)</vt:lpstr>
      <vt:lpstr>Predikované hodnoty graficky v SPSS (2)</vt:lpstr>
      <vt:lpstr>Predikované hodnoty graficky v SPSS (3)</vt:lpstr>
      <vt:lpstr>Predikované hodnoty graficky v SPSS (výsledný graf)</vt:lpstr>
      <vt:lpstr>Reference</vt:lpstr>
    </vt:vector>
  </TitlesOfParts>
  <Company>FHS UK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Logistická regrese (úvod)</dc:title>
  <dc:creator>Jiri Safr</dc:creator>
  <cp:lastModifiedBy>Jiří Šafr</cp:lastModifiedBy>
  <cp:revision>509</cp:revision>
  <dcterms:created xsi:type="dcterms:W3CDTF">2015-04-28T12:07:50Z</dcterms:created>
  <dcterms:modified xsi:type="dcterms:W3CDTF">2019-01-15T16:59:30Z</dcterms:modified>
</cp:coreProperties>
</file>