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5" r:id="rId3"/>
    <p:sldId id="258" r:id="rId4"/>
    <p:sldId id="261" r:id="rId5"/>
    <p:sldId id="285" r:id="rId6"/>
    <p:sldId id="272" r:id="rId7"/>
    <p:sldId id="262" r:id="rId8"/>
    <p:sldId id="274" r:id="rId9"/>
    <p:sldId id="273" r:id="rId10"/>
    <p:sldId id="284" r:id="rId11"/>
    <p:sldId id="280" r:id="rId12"/>
    <p:sldId id="276" r:id="rId13"/>
    <p:sldId id="277" r:id="rId14"/>
    <p:sldId id="278" r:id="rId15"/>
    <p:sldId id="279" r:id="rId16"/>
    <p:sldId id="281" r:id="rId17"/>
    <p:sldId id="283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843" y="-2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969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029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201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920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434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0185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86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336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138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0685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8109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030B2-64A3-4D52-A7A0-FBC85B822300}" type="datetimeFigureOut">
              <a:rPr lang="cs-CZ" smtClean="0"/>
              <a:t>25.5.2017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9C4DE-D99E-448A-8619-C20665539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49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7056784" cy="2244452"/>
          </a:xfrm>
        </p:spPr>
        <p:txBody>
          <a:bodyPr>
            <a:normAutofit fontScale="92500"/>
          </a:bodyPr>
          <a:lstStyle/>
          <a:p>
            <a:r>
              <a:rPr lang="cs-CZ" sz="4900" b="1" dirty="0">
                <a:solidFill>
                  <a:prstClr val="black"/>
                </a:solidFill>
                <a:ea typeface="+mj-ea"/>
                <a:cs typeface="+mj-cs"/>
              </a:rPr>
              <a:t>Analýza Mediace</a:t>
            </a:r>
            <a:endParaRPr lang="cs-CZ" dirty="0" smtClean="0"/>
          </a:p>
          <a:p>
            <a:r>
              <a:rPr lang="cs-CZ" dirty="0" smtClean="0">
                <a:solidFill>
                  <a:schemeClr val="tx1"/>
                </a:solidFill>
              </a:rPr>
              <a:t>Úvod do jednoduché úsekové analýzy </a:t>
            </a:r>
            <a:r>
              <a:rPr lang="cs-CZ" b="1" dirty="0" smtClean="0">
                <a:solidFill>
                  <a:schemeClr val="tx1"/>
                </a:solidFill>
              </a:rPr>
              <a:t>přímých a nepřímých (zprostředkovaných) </a:t>
            </a:r>
            <a:r>
              <a:rPr lang="cs-CZ" dirty="0" smtClean="0">
                <a:solidFill>
                  <a:schemeClr val="tx1"/>
                </a:solidFill>
              </a:rPr>
              <a:t>vlivů v regresním modelu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67744" y="6093296"/>
            <a:ext cx="460851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cs-CZ" sz="1200" dirty="0">
                <a:solidFill>
                  <a:srgbClr val="C00000"/>
                </a:solidFill>
              </a:rPr>
              <a:t>Prozatímní nehotová </a:t>
            </a:r>
            <a:r>
              <a:rPr lang="cs-CZ" sz="1200" b="1" dirty="0">
                <a:solidFill>
                  <a:srgbClr val="C00000"/>
                </a:solidFill>
              </a:rPr>
              <a:t>verze </a:t>
            </a:r>
            <a:r>
              <a:rPr lang="cs-CZ" sz="1200" b="1" dirty="0" smtClean="0">
                <a:solidFill>
                  <a:srgbClr val="C00000"/>
                </a:solidFill>
              </a:rPr>
              <a:t>0</a:t>
            </a:r>
            <a:endParaRPr lang="cs-CZ" sz="1200" b="1" dirty="0">
              <a:solidFill>
                <a:srgbClr val="C000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cs-CZ" sz="1200" dirty="0" smtClean="0"/>
              <a:t>poslední</a:t>
            </a:r>
            <a:r>
              <a:rPr lang="cs-CZ" sz="1200" b="1" dirty="0" smtClean="0"/>
              <a:t> </a:t>
            </a:r>
            <a:r>
              <a:rPr lang="cs-CZ" sz="1200" b="1" dirty="0">
                <a:solidFill>
                  <a:srgbClr val="A50021"/>
                </a:solidFill>
              </a:rPr>
              <a:t>aktualizace </a:t>
            </a:r>
            <a:r>
              <a:rPr lang="cs-CZ" sz="1200" b="1" dirty="0" smtClean="0">
                <a:solidFill>
                  <a:srgbClr val="A50021"/>
                </a:solidFill>
              </a:rPr>
              <a:t>25.5. </a:t>
            </a:r>
            <a:r>
              <a:rPr lang="cs-CZ" sz="1200" b="1" dirty="0">
                <a:solidFill>
                  <a:srgbClr val="A50021"/>
                </a:solidFill>
              </a:rPr>
              <a:t>2017</a:t>
            </a:r>
            <a:r>
              <a:rPr lang="cs-CZ" sz="1200" dirty="0">
                <a:solidFill>
                  <a:srgbClr val="A50021"/>
                </a:solidFill>
              </a:rPr>
              <a:t>, </a:t>
            </a:r>
            <a:r>
              <a:rPr lang="cs-CZ" sz="1200" dirty="0" smtClean="0">
                <a:solidFill>
                  <a:srgbClr val="A50021"/>
                </a:solidFill>
              </a:rPr>
              <a:t>26.11. 2015</a:t>
            </a:r>
            <a:endParaRPr lang="cs-CZ" sz="1200" dirty="0">
              <a:solidFill>
                <a:srgbClr val="A50021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71102" y="116632"/>
            <a:ext cx="784860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UK FHS</a:t>
            </a: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Historická </a:t>
            </a:r>
            <a:r>
              <a:rPr lang="cs-CZ" b="1" dirty="0" smtClean="0">
                <a:solidFill>
                  <a:srgbClr val="663300"/>
                </a:solidFill>
              </a:rPr>
              <a:t>sociologie, Řízení a supervize</a:t>
            </a:r>
            <a:endParaRPr lang="cs-CZ" b="1" dirty="0">
              <a:solidFill>
                <a:srgbClr val="663300"/>
              </a:solidFill>
            </a:endParaRPr>
          </a:p>
          <a:p>
            <a:pPr algn="ctr" eaLnBrk="1" hangingPunct="1"/>
            <a:r>
              <a:rPr lang="cs-CZ" b="1" dirty="0">
                <a:solidFill>
                  <a:srgbClr val="663300"/>
                </a:solidFill>
              </a:rPr>
              <a:t>(LS </a:t>
            </a:r>
            <a:r>
              <a:rPr lang="cs-CZ" b="1" dirty="0" smtClean="0">
                <a:solidFill>
                  <a:srgbClr val="663300"/>
                </a:solidFill>
              </a:rPr>
              <a:t>2017+)</a:t>
            </a:r>
          </a:p>
          <a:p>
            <a:pPr algn="ctr" eaLnBrk="1" hangingPunct="1"/>
            <a:r>
              <a:rPr lang="cs-CZ" sz="3200" dirty="0"/>
              <a:t>Analýza kvantitativních dat III.</a:t>
            </a:r>
            <a:endParaRPr lang="cs-CZ" sz="3200" b="1" dirty="0">
              <a:solidFill>
                <a:srgbClr val="6633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71600" y="4581128"/>
            <a:ext cx="64008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Jiří Šafr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FHS UK, SOÚ AV ČR, v.v.i.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cs-CZ" sz="1600" b="0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jiri.safr(zavináč)seznam.cz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854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07" y="1988840"/>
            <a:ext cx="523546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4446" y="0"/>
            <a:ext cx="9144000" cy="792088"/>
          </a:xfrm>
        </p:spPr>
        <p:txBody>
          <a:bodyPr>
            <a:noAutofit/>
          </a:bodyPr>
          <a:lstStyle/>
          <a:p>
            <a:r>
              <a:rPr lang="cs-CZ" sz="3600" dirty="0" smtClean="0"/>
              <a:t>Regresní rovnice (3 modely) k testování </a:t>
            </a:r>
            <a:r>
              <a:rPr lang="en-US" sz="3600" dirty="0" smtClean="0"/>
              <a:t>media</a:t>
            </a:r>
            <a:r>
              <a:rPr lang="cs-CZ" sz="3600" dirty="0" err="1" smtClean="0"/>
              <a:t>ce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289451"/>
          </a:xfrm>
        </p:spPr>
        <p:txBody>
          <a:bodyPr>
            <a:normAutofit/>
          </a:bodyPr>
          <a:lstStyle/>
          <a:p>
            <a:r>
              <a:rPr lang="cs-CZ" sz="1800" dirty="0" smtClean="0"/>
              <a:t>Uvedené tři modely k ověření mediačního vlivu lze zapsat:</a:t>
            </a:r>
            <a:endParaRPr lang="cs-CZ" sz="1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50" y="1268760"/>
            <a:ext cx="517205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50" y="2290280"/>
            <a:ext cx="3460457" cy="749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133899" y="1268760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 smtClean="0"/>
              <a:t>Zdroj</a:t>
            </a:r>
            <a:r>
              <a:rPr lang="cs-CZ" sz="1200" dirty="0"/>
              <a:t>: </a:t>
            </a:r>
            <a:r>
              <a:rPr lang="cs-CZ" sz="1200" dirty="0" smtClean="0"/>
              <a:t>[</a:t>
            </a:r>
            <a:r>
              <a:rPr lang="cs-CZ" sz="1200" dirty="0" err="1" smtClean="0"/>
              <a:t>MacKinnon</a:t>
            </a:r>
            <a:r>
              <a:rPr lang="cs-CZ" sz="1200" dirty="0" smtClean="0"/>
              <a:t>; </a:t>
            </a:r>
            <a:br>
              <a:rPr lang="cs-CZ" sz="1200" dirty="0" smtClean="0"/>
            </a:br>
            <a:r>
              <a:rPr lang="cs-CZ" sz="1000" dirty="0" smtClean="0"/>
              <a:t>http</a:t>
            </a:r>
            <a:r>
              <a:rPr lang="cs-CZ" sz="1000" dirty="0"/>
              <a:t>://www.public.asu.edu/~</a:t>
            </a:r>
            <a:r>
              <a:rPr lang="cs-CZ" sz="1000" dirty="0" err="1" smtClean="0"/>
              <a:t>davidpm</a:t>
            </a:r>
            <a:r>
              <a:rPr lang="cs-CZ" sz="1000" dirty="0" smtClean="0"/>
              <a:t>/</a:t>
            </a:r>
            <a:r>
              <a:rPr lang="cs-CZ" sz="1000" dirty="0" err="1" smtClean="0"/>
              <a:t>ripl</a:t>
            </a:r>
            <a:r>
              <a:rPr lang="cs-CZ" sz="1000" dirty="0" smtClean="0"/>
              <a:t>/</a:t>
            </a:r>
            <a:r>
              <a:rPr lang="cs-CZ" sz="1000" dirty="0" err="1" smtClean="0"/>
              <a:t>conference</a:t>
            </a:r>
            <a:r>
              <a:rPr lang="cs-CZ" sz="1000" dirty="0" smtClean="0"/>
              <a:t>/david_mackinnon.htm</a:t>
            </a:r>
            <a:r>
              <a:rPr lang="cs-CZ" sz="1200" dirty="0" smtClean="0"/>
              <a:t>]</a:t>
            </a:r>
            <a:endParaRPr lang="cs-CZ" sz="11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423750" y="4941168"/>
            <a:ext cx="82809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nebo (v jiném pořadí a jiná notace) </a:t>
            </a:r>
            <a:r>
              <a:rPr lang="cs-CZ" dirty="0"/>
              <a:t>[</a:t>
            </a:r>
            <a:r>
              <a:rPr lang="cs-CZ" dirty="0" err="1"/>
              <a:t>MacKinnon</a:t>
            </a:r>
            <a:r>
              <a:rPr lang="cs-CZ" dirty="0"/>
              <a:t> 2008: </a:t>
            </a:r>
            <a:r>
              <a:rPr lang="cs-CZ" dirty="0" smtClean="0"/>
              <a:t>49] 		(viz dále)</a:t>
            </a:r>
            <a:endParaRPr lang="cs-CZ" dirty="0"/>
          </a:p>
          <a:p>
            <a:r>
              <a:rPr lang="cs-CZ" sz="3200" dirty="0" smtClean="0"/>
              <a:t>Model 1: </a:t>
            </a:r>
            <a:r>
              <a:rPr lang="it-IT" sz="3200" b="1" dirty="0" smtClean="0"/>
              <a:t>Y </a:t>
            </a:r>
            <a:r>
              <a:rPr lang="it-IT" sz="3200" b="1" dirty="0"/>
              <a:t>= </a:t>
            </a:r>
            <a:r>
              <a:rPr lang="it-IT" sz="3200" b="1" i="1" dirty="0"/>
              <a:t>i</a:t>
            </a:r>
            <a:r>
              <a:rPr lang="it-IT" sz="3200" b="1" baseline="-25000" dirty="0"/>
              <a:t>1</a:t>
            </a:r>
            <a:r>
              <a:rPr lang="it-IT" sz="3200" b="1" dirty="0"/>
              <a:t> + </a:t>
            </a:r>
            <a:r>
              <a:rPr lang="it-IT" sz="3200" b="1" i="1" dirty="0"/>
              <a:t>c</a:t>
            </a:r>
            <a:r>
              <a:rPr lang="it-IT" sz="3200" b="1" dirty="0"/>
              <a:t>X + </a:t>
            </a:r>
            <a:r>
              <a:rPr lang="it-IT" sz="3200" b="1" i="1" dirty="0"/>
              <a:t>e</a:t>
            </a:r>
            <a:r>
              <a:rPr lang="it-IT" sz="3200" b="1" baseline="-25000" dirty="0"/>
              <a:t>1</a:t>
            </a:r>
            <a:r>
              <a:rPr lang="it-IT" sz="3200" b="1" dirty="0"/>
              <a:t> </a:t>
            </a:r>
            <a:r>
              <a:rPr lang="cs-CZ" sz="3200" dirty="0" smtClean="0"/>
              <a:t>			</a:t>
            </a:r>
            <a:r>
              <a:rPr lang="it-IT" sz="2400" dirty="0" smtClean="0"/>
              <a:t>(</a:t>
            </a:r>
            <a:r>
              <a:rPr lang="it-IT" sz="2400" dirty="0"/>
              <a:t>3.1)</a:t>
            </a:r>
            <a:endParaRPr lang="it-IT" sz="3200" dirty="0"/>
          </a:p>
          <a:p>
            <a:r>
              <a:rPr lang="cs-CZ" sz="3200" dirty="0"/>
              <a:t>Model </a:t>
            </a:r>
            <a:r>
              <a:rPr lang="cs-CZ" sz="3200" dirty="0" smtClean="0"/>
              <a:t>3: </a:t>
            </a:r>
            <a:r>
              <a:rPr lang="cs-CZ" sz="3200" b="1" dirty="0" smtClean="0"/>
              <a:t>Y </a:t>
            </a:r>
            <a:r>
              <a:rPr lang="cs-CZ" sz="3200" b="1" dirty="0"/>
              <a:t>= </a:t>
            </a:r>
            <a:r>
              <a:rPr lang="cs-CZ" sz="3200" b="1" i="1" dirty="0"/>
              <a:t>i</a:t>
            </a:r>
            <a:r>
              <a:rPr lang="cs-CZ" sz="3200" b="1" baseline="-25000" dirty="0"/>
              <a:t>2</a:t>
            </a:r>
            <a:r>
              <a:rPr lang="cs-CZ" sz="3200" b="1" dirty="0"/>
              <a:t> + </a:t>
            </a:r>
            <a:r>
              <a:rPr lang="cs-CZ" sz="3200" b="1" i="1" dirty="0" err="1"/>
              <a:t>c</a:t>
            </a:r>
            <a:r>
              <a:rPr lang="cs-CZ" sz="3200" b="1" dirty="0" err="1"/>
              <a:t>′X</a:t>
            </a:r>
            <a:r>
              <a:rPr lang="cs-CZ" sz="3200" b="1" dirty="0"/>
              <a:t> + </a:t>
            </a:r>
            <a:r>
              <a:rPr lang="cs-CZ" sz="3200" b="1" i="1" dirty="0" err="1"/>
              <a:t>b</a:t>
            </a:r>
            <a:r>
              <a:rPr lang="cs-CZ" sz="3200" b="1" dirty="0" err="1"/>
              <a:t>M</a:t>
            </a:r>
            <a:r>
              <a:rPr lang="cs-CZ" sz="3200" b="1" dirty="0"/>
              <a:t> + </a:t>
            </a:r>
            <a:r>
              <a:rPr lang="cs-CZ" sz="3200" b="1" i="1" dirty="0"/>
              <a:t>e</a:t>
            </a:r>
            <a:r>
              <a:rPr lang="cs-CZ" sz="3200" b="1" baseline="-25000" dirty="0"/>
              <a:t>2</a:t>
            </a:r>
            <a:r>
              <a:rPr lang="cs-CZ" sz="3200" b="1" dirty="0"/>
              <a:t> </a:t>
            </a:r>
            <a:r>
              <a:rPr lang="cs-CZ" sz="3200" dirty="0" smtClean="0"/>
              <a:t>		</a:t>
            </a:r>
            <a:r>
              <a:rPr lang="cs-CZ" sz="2400" dirty="0" smtClean="0"/>
              <a:t>(</a:t>
            </a:r>
            <a:r>
              <a:rPr lang="cs-CZ" sz="2400" dirty="0"/>
              <a:t>3.2)</a:t>
            </a:r>
          </a:p>
          <a:p>
            <a:r>
              <a:rPr lang="cs-CZ" sz="3200" dirty="0"/>
              <a:t>Model </a:t>
            </a:r>
            <a:r>
              <a:rPr lang="cs-CZ" sz="3200" dirty="0" smtClean="0"/>
              <a:t>2: </a:t>
            </a:r>
            <a:r>
              <a:rPr lang="cs-CZ" sz="3200" b="1" dirty="0" smtClean="0"/>
              <a:t>M </a:t>
            </a:r>
            <a:r>
              <a:rPr lang="cs-CZ" sz="3200" b="1" dirty="0"/>
              <a:t>= </a:t>
            </a:r>
            <a:r>
              <a:rPr lang="cs-CZ" sz="3200" b="1" i="1" dirty="0"/>
              <a:t>i</a:t>
            </a:r>
            <a:r>
              <a:rPr lang="cs-CZ" sz="3200" b="1" baseline="-25000" dirty="0"/>
              <a:t>3</a:t>
            </a:r>
            <a:r>
              <a:rPr lang="cs-CZ" sz="3200" b="1" dirty="0"/>
              <a:t> + </a:t>
            </a:r>
            <a:r>
              <a:rPr lang="cs-CZ" sz="3200" b="1" i="1" dirty="0" err="1"/>
              <a:t>a</a:t>
            </a:r>
            <a:r>
              <a:rPr lang="cs-CZ" sz="3200" b="1" dirty="0" err="1"/>
              <a:t>X</a:t>
            </a:r>
            <a:r>
              <a:rPr lang="cs-CZ" sz="3200" b="1" dirty="0"/>
              <a:t> + </a:t>
            </a:r>
            <a:r>
              <a:rPr lang="cs-CZ" sz="3200" b="1" i="1" dirty="0"/>
              <a:t>e</a:t>
            </a:r>
            <a:r>
              <a:rPr lang="cs-CZ" sz="3200" b="1" baseline="-25000" dirty="0"/>
              <a:t>3</a:t>
            </a:r>
            <a:r>
              <a:rPr lang="cs-CZ" sz="3200" dirty="0"/>
              <a:t> </a:t>
            </a:r>
            <a:r>
              <a:rPr lang="cs-CZ" sz="3200" dirty="0" smtClean="0"/>
              <a:t>			</a:t>
            </a:r>
            <a:r>
              <a:rPr lang="cs-CZ" sz="2400" dirty="0" smtClean="0"/>
              <a:t>(</a:t>
            </a:r>
            <a:r>
              <a:rPr lang="cs-CZ" sz="2400" dirty="0"/>
              <a:t>3.3)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7644013" y="4537412"/>
            <a:ext cx="1475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/>
              <a:t>[</a:t>
            </a:r>
            <a:r>
              <a:rPr lang="cs-CZ" sz="1100" dirty="0" err="1"/>
              <a:t>MacKinnon</a:t>
            </a:r>
            <a:r>
              <a:rPr lang="cs-CZ" sz="1100" dirty="0"/>
              <a:t> 2008: 49</a:t>
            </a:r>
            <a:r>
              <a:rPr lang="cs-CZ" sz="1100" dirty="0" smtClean="0"/>
              <a:t>]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2301240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168" y="44624"/>
            <a:ext cx="8747569" cy="86409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Interval spolehlivosti mediačního efektu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3910" y="908720"/>
            <a:ext cx="8932586" cy="5949280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Koeficienty </a:t>
            </a:r>
            <a:r>
              <a:rPr lang="en-US" b="1" dirty="0" smtClean="0"/>
              <a:t>c</a:t>
            </a:r>
            <a:r>
              <a:rPr lang="en-US" b="1" dirty="0"/>
              <a:t>ˆ−</a:t>
            </a:r>
            <a:r>
              <a:rPr lang="cs-CZ" b="1" dirty="0"/>
              <a:t> </a:t>
            </a:r>
            <a:r>
              <a:rPr lang="en-US" b="1" dirty="0"/>
              <a:t>cˆ′ </a:t>
            </a:r>
            <a:r>
              <a:rPr lang="cs-CZ" dirty="0"/>
              <a:t>(nebo </a:t>
            </a:r>
            <a:r>
              <a:rPr lang="cs-CZ" b="1" i="1" dirty="0"/>
              <a:t>a</a:t>
            </a:r>
            <a:r>
              <a:rPr lang="en-US" b="1" dirty="0"/>
              <a:t>ˆ</a:t>
            </a:r>
            <a:r>
              <a:rPr lang="cs-CZ" b="1" i="1" dirty="0"/>
              <a:t>b</a:t>
            </a:r>
            <a:r>
              <a:rPr lang="en-US" b="1" dirty="0"/>
              <a:t>ˆ</a:t>
            </a:r>
            <a:r>
              <a:rPr lang="cs-CZ" dirty="0"/>
              <a:t>) vyjadřují velikost odhadu mediačního efektu. Existují dva možné postupy výpočtu </a:t>
            </a:r>
            <a:r>
              <a:rPr lang="cs-CZ" dirty="0" smtClean="0"/>
              <a:t>jejich standardní chyby </a:t>
            </a:r>
            <a:r>
              <a:rPr lang="cs-CZ" dirty="0"/>
              <a:t>(s</a:t>
            </a:r>
            <a:r>
              <a:rPr lang="en-US" dirty="0" err="1"/>
              <a:t>tandard</a:t>
            </a:r>
            <a:r>
              <a:rPr lang="en-US" dirty="0"/>
              <a:t> </a:t>
            </a:r>
            <a:r>
              <a:rPr lang="cs-CZ" dirty="0" smtClean="0"/>
              <a:t>e</a:t>
            </a:r>
            <a:r>
              <a:rPr lang="en-US" dirty="0" err="1" smtClean="0"/>
              <a:t>rror</a:t>
            </a:r>
            <a:r>
              <a:rPr lang="cs-CZ" dirty="0" smtClean="0"/>
              <a:t>): </a:t>
            </a:r>
          </a:p>
          <a:p>
            <a:r>
              <a:rPr lang="cs-CZ" dirty="0" smtClean="0"/>
              <a:t>pro </a:t>
            </a:r>
            <a:r>
              <a:rPr lang="cs-CZ" b="1" i="1" dirty="0"/>
              <a:t>a</a:t>
            </a:r>
            <a:r>
              <a:rPr lang="en-US" b="1" dirty="0"/>
              <a:t>ˆ</a:t>
            </a:r>
            <a:r>
              <a:rPr lang="cs-CZ" b="1" i="1" dirty="0"/>
              <a:t>b</a:t>
            </a:r>
            <a:r>
              <a:rPr lang="en-US" b="1" dirty="0"/>
              <a:t>ˆ </a:t>
            </a:r>
            <a:r>
              <a:rPr lang="cs-CZ" dirty="0"/>
              <a:t>[</a:t>
            </a:r>
            <a:r>
              <a:rPr lang="cs-CZ" dirty="0" err="1"/>
              <a:t>Sobel</a:t>
            </a:r>
            <a:r>
              <a:rPr lang="cs-CZ" dirty="0"/>
              <a:t> 1982</a:t>
            </a:r>
            <a:r>
              <a:rPr lang="cs-CZ" dirty="0" smtClean="0"/>
              <a:t>]</a:t>
            </a:r>
            <a:br>
              <a:rPr lang="cs-CZ" dirty="0" smtClean="0"/>
            </a:br>
            <a:r>
              <a:rPr lang="cs-CZ" sz="2400" i="1" dirty="0"/>
              <a:t>s</a:t>
            </a:r>
            <a:r>
              <a:rPr lang="cs-CZ" sz="2400" i="1" baseline="-25000" dirty="0"/>
              <a:t>a</a:t>
            </a:r>
            <a:r>
              <a:rPr lang="cs-CZ" sz="2400" baseline="-25000" dirty="0" smtClean="0"/>
              <a:t>ˆ</a:t>
            </a:r>
            <a:r>
              <a:rPr lang="cs-CZ" sz="2400" baseline="30000" dirty="0" smtClean="0"/>
              <a:t>2</a:t>
            </a:r>
            <a:r>
              <a:rPr lang="cs-CZ" sz="2400" i="1" dirty="0"/>
              <a:t> </a:t>
            </a:r>
            <a:r>
              <a:rPr lang="cs-CZ" sz="2400" i="1" dirty="0" smtClean="0"/>
              <a:t>s</a:t>
            </a:r>
            <a:r>
              <a:rPr lang="cs-CZ" sz="2400" i="1" baseline="-25000" dirty="0" smtClean="0"/>
              <a:t>b</a:t>
            </a:r>
            <a:r>
              <a:rPr lang="cs-CZ" sz="2400" baseline="-25000" dirty="0" smtClean="0"/>
              <a:t>ˆ</a:t>
            </a:r>
            <a:r>
              <a:rPr lang="cs-CZ" sz="2400" baseline="30000" dirty="0" smtClean="0"/>
              <a:t>2 </a:t>
            </a:r>
            <a:r>
              <a:rPr lang="cs-CZ" sz="1900" dirty="0" smtClean="0"/>
              <a:t>jsou kvadráty </a:t>
            </a:r>
            <a:r>
              <a:rPr lang="cs-CZ" sz="1900" dirty="0" err="1" smtClean="0"/>
              <a:t>stand</a:t>
            </a:r>
            <a:r>
              <a:rPr lang="cs-CZ" sz="1900" dirty="0" smtClean="0"/>
              <a:t>. chyb </a:t>
            </a:r>
            <a:r>
              <a:rPr lang="cs-CZ" sz="1900" dirty="0" err="1" smtClean="0"/>
              <a:t>koef</a:t>
            </a:r>
            <a:r>
              <a:rPr lang="cs-CZ" sz="1900" dirty="0" smtClean="0"/>
              <a:t>. </a:t>
            </a:r>
            <a:r>
              <a:rPr lang="cs-CZ" sz="1900" i="1" dirty="0" smtClean="0"/>
              <a:t>aˆ</a:t>
            </a:r>
            <a:r>
              <a:rPr lang="cs-CZ" sz="1900" dirty="0" smtClean="0"/>
              <a:t> a </a:t>
            </a:r>
            <a:r>
              <a:rPr lang="cs-CZ" sz="1900" i="1" dirty="0" smtClean="0"/>
              <a:t>bˆ</a:t>
            </a:r>
            <a:endParaRPr lang="cs-CZ" sz="2100" i="1" dirty="0" smtClean="0"/>
          </a:p>
          <a:p>
            <a:endParaRPr lang="cs-CZ" dirty="0" smtClean="0"/>
          </a:p>
          <a:p>
            <a:r>
              <a:rPr lang="cs-CZ" dirty="0" smtClean="0"/>
              <a:t>pro </a:t>
            </a:r>
            <a:r>
              <a:rPr lang="en-US" b="1" dirty="0"/>
              <a:t>cˆ− cˆ</a:t>
            </a:r>
            <a:r>
              <a:rPr lang="en-US" b="1" dirty="0" smtClean="0"/>
              <a:t>′</a:t>
            </a:r>
            <a:r>
              <a:rPr lang="cs-CZ" b="1" dirty="0" smtClean="0"/>
              <a:t> Standardní chyba rozdílu mezi dvěma </a:t>
            </a:r>
            <a:r>
              <a:rPr lang="cs-CZ" b="1" dirty="0" err="1" smtClean="0"/>
              <a:t>reg</a:t>
            </a:r>
            <a:r>
              <a:rPr lang="cs-CZ" b="1" dirty="0" smtClean="0"/>
              <a:t>. koeficienty</a:t>
            </a:r>
            <a:br>
              <a:rPr lang="cs-CZ" b="1" dirty="0" smtClean="0"/>
            </a:br>
            <a:endParaRPr lang="cs-CZ" b="1" dirty="0" smtClean="0"/>
          </a:p>
          <a:p>
            <a:endParaRPr lang="cs-CZ" dirty="0"/>
          </a:p>
          <a:p>
            <a:pPr marL="0" indent="358775">
              <a:buNone/>
            </a:pPr>
            <a:r>
              <a:rPr lang="cs-CZ" b="1" dirty="0" smtClean="0"/>
              <a:t>Y</a:t>
            </a:r>
            <a:r>
              <a:rPr lang="cs-CZ" dirty="0" smtClean="0"/>
              <a:t> </a:t>
            </a:r>
            <a:r>
              <a:rPr lang="cs-CZ" dirty="0"/>
              <a:t>= </a:t>
            </a:r>
            <a:r>
              <a:rPr lang="cs-CZ" i="1" dirty="0"/>
              <a:t>i</a:t>
            </a:r>
            <a:r>
              <a:rPr lang="cs-CZ" baseline="-25000" dirty="0"/>
              <a:t>2</a:t>
            </a:r>
            <a:r>
              <a:rPr lang="cs-CZ" dirty="0"/>
              <a:t> + </a:t>
            </a:r>
            <a:r>
              <a:rPr lang="cs-CZ" i="1" dirty="0" err="1"/>
              <a:t>c′</a:t>
            </a:r>
            <a:r>
              <a:rPr lang="cs-CZ" b="1" dirty="0" err="1"/>
              <a:t>X</a:t>
            </a:r>
            <a:r>
              <a:rPr lang="cs-CZ" dirty="0"/>
              <a:t> + </a:t>
            </a:r>
            <a:r>
              <a:rPr lang="cs-CZ" i="1" dirty="0" err="1"/>
              <a:t>b</a:t>
            </a:r>
            <a:r>
              <a:rPr lang="cs-CZ" b="1" dirty="0" err="1"/>
              <a:t>M</a:t>
            </a:r>
            <a:r>
              <a:rPr lang="cs-CZ" dirty="0"/>
              <a:t> + </a:t>
            </a:r>
            <a:r>
              <a:rPr lang="cs-CZ" i="1" dirty="0" smtClean="0"/>
              <a:t>e</a:t>
            </a:r>
            <a:r>
              <a:rPr lang="cs-CZ" baseline="-25000" dirty="0" smtClean="0"/>
              <a:t>2</a:t>
            </a:r>
            <a:r>
              <a:rPr lang="cs-CZ" dirty="0" smtClean="0"/>
              <a:t>  </a:t>
            </a:r>
            <a:r>
              <a:rPr lang="cs-CZ" sz="2100" dirty="0" smtClean="0"/>
              <a:t>(</a:t>
            </a:r>
            <a:r>
              <a:rPr lang="cs-CZ" sz="2100" dirty="0" err="1"/>
              <a:t>Equation</a:t>
            </a:r>
            <a:r>
              <a:rPr lang="cs-CZ" sz="2100" dirty="0"/>
              <a:t> 3.2 </a:t>
            </a:r>
            <a:r>
              <a:rPr lang="cs-CZ" sz="2100" dirty="0" smtClean="0"/>
              <a:t>= rovnice modelu 3 s mediátorem M)</a:t>
            </a:r>
          </a:p>
          <a:p>
            <a:pPr marL="450850" indent="-92075">
              <a:buNone/>
            </a:pPr>
            <a:r>
              <a:rPr lang="cs-CZ" b="1" dirty="0" smtClean="0"/>
              <a:t>k</a:t>
            </a:r>
            <a:r>
              <a:rPr lang="en-US" b="1" dirty="0" err="1" smtClean="0"/>
              <a:t>ovariance</a:t>
            </a:r>
            <a:r>
              <a:rPr lang="en-US" b="1" dirty="0" smtClean="0"/>
              <a:t> </a:t>
            </a:r>
            <a:r>
              <a:rPr lang="cs-CZ" b="1" dirty="0" smtClean="0"/>
              <a:t>mezi </a:t>
            </a:r>
            <a:r>
              <a:rPr lang="en-US" b="1" i="1" dirty="0" smtClean="0"/>
              <a:t>c</a:t>
            </a:r>
            <a:r>
              <a:rPr lang="en-US" b="1" dirty="0"/>
              <a:t>ˆ </a:t>
            </a:r>
            <a:r>
              <a:rPr lang="en-US" dirty="0" smtClean="0"/>
              <a:t>a</a:t>
            </a:r>
            <a:r>
              <a:rPr lang="cs-CZ" b="1" dirty="0" smtClean="0"/>
              <a:t> </a:t>
            </a:r>
            <a:r>
              <a:rPr lang="en-US" b="1" i="1" dirty="0" smtClean="0"/>
              <a:t>c</a:t>
            </a:r>
            <a:r>
              <a:rPr lang="en-US" b="1" dirty="0"/>
              <a:t>ˆ′</a:t>
            </a:r>
            <a:r>
              <a:rPr lang="en-US" dirty="0"/>
              <a:t>, </a:t>
            </a:r>
            <a:r>
              <a:rPr lang="en-US" i="1" dirty="0" err="1"/>
              <a:t>rs</a:t>
            </a:r>
            <a:r>
              <a:rPr lang="en-US" i="1" baseline="-25000" dirty="0" err="1"/>
              <a:t>c</a:t>
            </a:r>
            <a:r>
              <a:rPr lang="en-US" baseline="-25000" dirty="0" err="1"/>
              <a:t>ˆ</a:t>
            </a:r>
            <a:r>
              <a:rPr lang="en-US" i="1" dirty="0" err="1"/>
              <a:t>s</a:t>
            </a:r>
            <a:r>
              <a:rPr lang="en-US" i="1" baseline="-25000" dirty="0" err="1"/>
              <a:t>c</a:t>
            </a:r>
            <a:r>
              <a:rPr lang="en-US" baseline="-25000" dirty="0"/>
              <a:t>ˆ′</a:t>
            </a:r>
            <a:r>
              <a:rPr lang="en-US" dirty="0"/>
              <a:t>, </a:t>
            </a:r>
            <a:r>
              <a:rPr lang="cs-CZ" dirty="0" smtClean="0"/>
              <a:t>je</a:t>
            </a:r>
            <a:r>
              <a:rPr lang="en-US" dirty="0" smtClean="0"/>
              <a:t> </a:t>
            </a:r>
            <a:r>
              <a:rPr lang="en-US" b="1" dirty="0"/>
              <a:t>mean square </a:t>
            </a:r>
            <a:r>
              <a:rPr lang="en-US" b="1" dirty="0" smtClean="0"/>
              <a:t>error</a:t>
            </a:r>
            <a:r>
              <a:rPr lang="cs-CZ" b="1" dirty="0" smtClean="0"/>
              <a:t> </a:t>
            </a:r>
            <a:r>
              <a:rPr lang="en-US" b="1" dirty="0" smtClean="0"/>
              <a:t>(MSE</a:t>
            </a:r>
            <a:r>
              <a:rPr lang="cs-CZ" b="1" dirty="0" smtClean="0"/>
              <a:t>)</a:t>
            </a:r>
            <a:r>
              <a:rPr lang="en-US" dirty="0" smtClean="0"/>
              <a:t>, </a:t>
            </a:r>
            <a:r>
              <a:rPr lang="cs-CZ" dirty="0" smtClean="0"/>
              <a:t>tj. </a:t>
            </a:r>
            <a:r>
              <a:rPr lang="en-US" dirty="0" smtClean="0"/>
              <a:t>variance </a:t>
            </a:r>
            <a:r>
              <a:rPr lang="cs-CZ" dirty="0" smtClean="0"/>
              <a:t>chybové složky rozptylu v</a:t>
            </a:r>
            <a:r>
              <a:rPr lang="en-US" dirty="0" smtClean="0"/>
              <a:t> </a:t>
            </a:r>
            <a:r>
              <a:rPr lang="cs-CZ" dirty="0" smtClean="0"/>
              <a:t>rovnici modelu3 s mediátorem M (</a:t>
            </a:r>
            <a:r>
              <a:rPr lang="en-US" dirty="0" smtClean="0"/>
              <a:t>Equation </a:t>
            </a:r>
            <a:r>
              <a:rPr lang="en-US" dirty="0"/>
              <a:t>3.2) </a:t>
            </a:r>
            <a:r>
              <a:rPr lang="cs-CZ" dirty="0" smtClean="0"/>
              <a:t>dělená velikostí výběru N násobená rozptylem</a:t>
            </a:r>
            <a:r>
              <a:rPr lang="en-US" dirty="0" smtClean="0"/>
              <a:t> </a:t>
            </a:r>
            <a:r>
              <a:rPr lang="cs-CZ" dirty="0" smtClean="0"/>
              <a:t>nezávislé proměnné X </a:t>
            </a:r>
            <a:r>
              <a:rPr lang="en-US" dirty="0"/>
              <a:t>s</a:t>
            </a:r>
            <a:r>
              <a:rPr lang="en-US" baseline="30000" dirty="0"/>
              <a:t>2</a:t>
            </a:r>
            <a:r>
              <a:rPr lang="cs-CZ" dirty="0" smtClean="0"/>
              <a:t> </a:t>
            </a:r>
            <a:r>
              <a:rPr lang="en-US" dirty="0" smtClean="0"/>
              <a:t>(</a:t>
            </a:r>
            <a:r>
              <a:rPr lang="en-US" b="1" dirty="0" smtClean="0"/>
              <a:t>MSE</a:t>
            </a:r>
            <a:r>
              <a:rPr lang="en-US" b="1" dirty="0"/>
              <a:t>/(N ∗ </a:t>
            </a:r>
            <a:r>
              <a:rPr lang="en-US" b="1" i="1" dirty="0" smtClean="0"/>
              <a:t>s</a:t>
            </a:r>
            <a:r>
              <a:rPr lang="en-US" b="1" baseline="30000" dirty="0" smtClean="0"/>
              <a:t>2</a:t>
            </a:r>
            <a:r>
              <a:rPr lang="cs-CZ" b="1" dirty="0" smtClean="0"/>
              <a:t>X)</a:t>
            </a:r>
            <a:r>
              <a:rPr lang="cs-CZ" dirty="0" smtClean="0"/>
              <a:t>).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701" y="3761704"/>
            <a:ext cx="4215194" cy="722604"/>
          </a:xfrm>
          <a:prstGeom prst="rect">
            <a:avLst/>
          </a:prstGeom>
          <a:noFill/>
          <a:ln w="158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873620" y="639661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[</a:t>
            </a:r>
            <a:r>
              <a:rPr lang="cs-CZ" dirty="0" err="1" smtClean="0"/>
              <a:t>MacKinnon</a:t>
            </a:r>
            <a:r>
              <a:rPr lang="cs-CZ" dirty="0" smtClean="0"/>
              <a:t> </a:t>
            </a:r>
            <a:r>
              <a:rPr lang="cs-CZ" dirty="0"/>
              <a:t>2008: </a:t>
            </a:r>
            <a:r>
              <a:rPr lang="cs-CZ" dirty="0" smtClean="0"/>
              <a:t>52]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8036958" y="3985414"/>
            <a:ext cx="864096" cy="50405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3995936" y="4941168"/>
            <a:ext cx="933544" cy="36004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270" y="1988840"/>
            <a:ext cx="3476625" cy="933450"/>
          </a:xfrm>
          <a:prstGeom prst="rect">
            <a:avLst/>
          </a:prstGeom>
          <a:noFill/>
          <a:ln w="158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99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Velikost mediačního efektu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Velikost zprostředkovaného vlivu </a:t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i="1" dirty="0" err="1" smtClean="0"/>
              <a:t>Proportion</a:t>
            </a:r>
            <a:r>
              <a:rPr lang="cs-CZ" i="1" dirty="0" smtClean="0"/>
              <a:t> </a:t>
            </a:r>
            <a:r>
              <a:rPr lang="cs-CZ" i="1" dirty="0" err="1" smtClean="0"/>
              <a:t>mediated</a:t>
            </a:r>
            <a:r>
              <a:rPr lang="cs-CZ" dirty="0" smtClean="0"/>
              <a:t>) </a:t>
            </a:r>
            <a:r>
              <a:rPr lang="cs-CZ" sz="2400" dirty="0" smtClean="0"/>
              <a:t>[Mac </a:t>
            </a:r>
            <a:r>
              <a:rPr lang="cs-CZ" sz="2400" dirty="0" err="1" smtClean="0"/>
              <a:t>Kinnon</a:t>
            </a:r>
            <a:r>
              <a:rPr lang="cs-CZ" sz="2400" dirty="0" smtClean="0"/>
              <a:t> 2008: 315]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1 - c‘/c</a:t>
            </a:r>
            <a:r>
              <a:rPr lang="cs-CZ" dirty="0" smtClean="0"/>
              <a:t>	nebo </a:t>
            </a:r>
            <a:r>
              <a:rPr lang="cs-CZ" b="1" dirty="0" smtClean="0"/>
              <a:t>a*b/c</a:t>
            </a:r>
            <a:r>
              <a:rPr lang="cs-CZ" dirty="0" smtClean="0"/>
              <a:t>	nebo </a:t>
            </a:r>
            <a:r>
              <a:rPr lang="cs-CZ" b="1" dirty="0" smtClean="0"/>
              <a:t>a*b/</a:t>
            </a:r>
            <a:r>
              <a:rPr lang="cs-CZ" b="1" dirty="0" err="1" smtClean="0"/>
              <a:t>c‘+a</a:t>
            </a:r>
            <a:r>
              <a:rPr lang="cs-CZ" b="1" dirty="0" smtClean="0"/>
              <a:t>*b)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8612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cs-CZ" dirty="0" smtClean="0"/>
              <a:t>Postup pro kategoriální znaky</a:t>
            </a:r>
            <a:br>
              <a:rPr lang="cs-CZ" dirty="0" smtClean="0"/>
            </a:br>
            <a:r>
              <a:rPr lang="cs-CZ" sz="2400" dirty="0">
                <a:solidFill>
                  <a:prstClr val="black"/>
                </a:solidFill>
                <a:ea typeface="+mn-ea"/>
                <a:cs typeface="+mn-cs"/>
              </a:rPr>
              <a:t>[Mac </a:t>
            </a:r>
            <a:r>
              <a:rPr lang="cs-CZ" sz="2400" dirty="0" err="1">
                <a:solidFill>
                  <a:prstClr val="black"/>
                </a:solidFill>
                <a:ea typeface="+mn-ea"/>
                <a:cs typeface="+mn-cs"/>
              </a:rPr>
              <a:t>Kinnon</a:t>
            </a:r>
            <a:r>
              <a:rPr lang="cs-CZ" sz="2400" dirty="0">
                <a:solidFill>
                  <a:prstClr val="black"/>
                </a:solidFill>
                <a:ea typeface="+mn-ea"/>
                <a:cs typeface="+mn-cs"/>
              </a:rPr>
              <a:t> 2008: kap.11</a:t>
            </a:r>
            <a:r>
              <a:rPr lang="cs-CZ" sz="2400" dirty="0" smtClean="0">
                <a:solidFill>
                  <a:prstClr val="black"/>
                </a:solidFill>
                <a:ea typeface="+mn-ea"/>
                <a:cs typeface="+mn-cs"/>
              </a:rPr>
              <a:t>]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Závislá</a:t>
            </a:r>
            <a:r>
              <a:rPr lang="cs-CZ" dirty="0" smtClean="0"/>
              <a:t> Y = </a:t>
            </a:r>
            <a:r>
              <a:rPr lang="cs-CZ" b="1" dirty="0" smtClean="0"/>
              <a:t>dichotomie</a:t>
            </a:r>
            <a:r>
              <a:rPr lang="cs-CZ" dirty="0" smtClean="0"/>
              <a:t> (X a M jsou </a:t>
            </a:r>
            <a:r>
              <a:rPr lang="cs-CZ" b="1" dirty="0" smtClean="0">
                <a:solidFill>
                  <a:srgbClr val="FF0000"/>
                </a:solidFill>
              </a:rPr>
              <a:t>numerické</a:t>
            </a:r>
            <a:r>
              <a:rPr lang="cs-CZ" dirty="0" smtClean="0"/>
              <a:t>)</a:t>
            </a:r>
          </a:p>
          <a:p>
            <a:pPr marL="514350" indent="-514350">
              <a:buAutoNum type="arabicPeriod"/>
            </a:pPr>
            <a:r>
              <a:rPr lang="cs-CZ" dirty="0" smtClean="0"/>
              <a:t>X→Y  Log </a:t>
            </a:r>
            <a:r>
              <a:rPr lang="cs-CZ" dirty="0" err="1" smtClean="0"/>
              <a:t>reg</a:t>
            </a:r>
            <a:r>
              <a:rPr lang="cs-CZ" dirty="0" smtClean="0"/>
              <a:t>: </a:t>
            </a:r>
            <a:r>
              <a:rPr lang="cs-CZ" i="1" dirty="0" smtClean="0"/>
              <a:t>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cs-CZ" dirty="0" smtClean="0"/>
              <a:t>X (M) → Y Log </a:t>
            </a:r>
            <a:r>
              <a:rPr lang="cs-CZ" dirty="0" err="1" smtClean="0"/>
              <a:t>reg</a:t>
            </a:r>
            <a:r>
              <a:rPr lang="cs-CZ" dirty="0" smtClean="0"/>
              <a:t>: </a:t>
            </a:r>
            <a:r>
              <a:rPr lang="cs-CZ" i="1" dirty="0" smtClean="0"/>
              <a:t>c‘ b</a:t>
            </a:r>
            <a:endParaRPr lang="cs-CZ" i="1" dirty="0"/>
          </a:p>
          <a:p>
            <a:pPr marL="514350" indent="-514350">
              <a:buAutoNum type="arabicPeriod"/>
            </a:pPr>
            <a:r>
              <a:rPr lang="cs-CZ" dirty="0" smtClean="0"/>
              <a:t>X→M 	OLS: </a:t>
            </a:r>
            <a:r>
              <a:rPr lang="cs-CZ" i="1" dirty="0" smtClean="0"/>
              <a:t>a</a:t>
            </a:r>
          </a:p>
          <a:p>
            <a:pPr marL="0" indent="0">
              <a:buNone/>
            </a:pPr>
            <a:r>
              <a:rPr lang="cs-CZ" dirty="0" smtClean="0"/>
              <a:t>Problém: škály c, c‘ se mezi modely liší, proto koeficienty a standardní chyby musíme </a:t>
            </a:r>
            <a:r>
              <a:rPr lang="cs-CZ" b="1" dirty="0" err="1" smtClean="0"/>
              <a:t>přeškálovat</a:t>
            </a:r>
            <a:r>
              <a:rPr lang="cs-CZ" b="1" dirty="0"/>
              <a:t> </a:t>
            </a:r>
            <a:r>
              <a:rPr lang="cs-CZ" b="1" dirty="0" smtClean="0"/>
              <a:t>– standardizovat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315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Standardizace koeficientů v </a:t>
            </a:r>
            <a:r>
              <a:rPr lang="cs-CZ" dirty="0" err="1" smtClean="0"/>
              <a:t>logist</a:t>
            </a:r>
            <a:r>
              <a:rPr lang="cs-CZ" dirty="0" smtClean="0"/>
              <a:t>. </a:t>
            </a:r>
            <a:r>
              <a:rPr lang="cs-CZ" dirty="0" err="1" smtClean="0"/>
              <a:t>regr</a:t>
            </a:r>
            <a:r>
              <a:rPr lang="cs-CZ" dirty="0" smtClean="0"/>
              <a:t>.</a:t>
            </a:r>
            <a:br>
              <a:rPr lang="cs-CZ" dirty="0" smtClean="0"/>
            </a:br>
            <a:r>
              <a:rPr lang="cs-CZ" b="1" dirty="0" smtClean="0"/>
              <a:t>metoda 1 – </a:t>
            </a:r>
            <a:r>
              <a:rPr lang="cs-CZ" dirty="0" smtClean="0"/>
              <a:t>pro</a:t>
            </a:r>
            <a:r>
              <a:rPr lang="cs-CZ" b="1" dirty="0" smtClean="0"/>
              <a:t> </a:t>
            </a:r>
            <a:r>
              <a:rPr lang="cs-CZ" b="1" i="1" dirty="0" smtClean="0"/>
              <a:t>a*b</a:t>
            </a:r>
            <a:endParaRPr lang="cs-CZ" b="1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 </a:t>
            </a:r>
            <a:r>
              <a:rPr lang="cs-CZ" b="1" i="1" dirty="0" smtClean="0"/>
              <a:t>c</a:t>
            </a:r>
            <a:r>
              <a:rPr lang="cs-CZ" dirty="0" smtClean="0"/>
              <a:t> 					</a:t>
            </a:r>
            <a:r>
              <a:rPr lang="cs-CZ" sz="1800" dirty="0" smtClean="0"/>
              <a:t>(11.4)</a:t>
            </a:r>
          </a:p>
          <a:p>
            <a:endParaRPr lang="cs-CZ" dirty="0"/>
          </a:p>
          <a:p>
            <a:endParaRPr lang="cs-CZ" b="1" i="1" dirty="0" smtClean="0"/>
          </a:p>
          <a:p>
            <a:r>
              <a:rPr lang="cs-CZ" dirty="0" smtClean="0"/>
              <a:t>pro</a:t>
            </a:r>
            <a:r>
              <a:rPr lang="cs-CZ" b="1" i="1" dirty="0" smtClean="0"/>
              <a:t> c‘ b</a:t>
            </a:r>
            <a:r>
              <a:rPr lang="cs-CZ" dirty="0" smtClean="0"/>
              <a:t> 							</a:t>
            </a:r>
            <a:r>
              <a:rPr lang="cs-CZ" sz="1800" dirty="0"/>
              <a:t>(11.5</a:t>
            </a:r>
            <a:r>
              <a:rPr lang="cs-CZ" sz="1800" dirty="0" smtClean="0"/>
              <a:t>)</a:t>
            </a:r>
          </a:p>
          <a:p>
            <a:endParaRPr lang="cs-CZ" sz="1800" dirty="0" smtClean="0"/>
          </a:p>
          <a:p>
            <a:pPr marL="457200" lvl="1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			= COV (X,M)</a:t>
            </a:r>
          </a:p>
          <a:p>
            <a:pPr marL="457200" lvl="1" indent="0">
              <a:buNone/>
            </a:pPr>
            <a:r>
              <a:rPr lang="cs-CZ" dirty="0" smtClean="0">
                <a:solidFill>
                  <a:prstClr val="black"/>
                </a:solidFill>
              </a:rPr>
              <a:t>Odmocníme a výsledkem vydělíme příslušný regresní koeficient. </a:t>
            </a:r>
          </a:p>
          <a:p>
            <a:endParaRPr lang="cs-CZ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2282952" cy="74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4869942" cy="79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585" y="4200820"/>
            <a:ext cx="789939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805538" y="599300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[Mac </a:t>
            </a:r>
            <a:r>
              <a:rPr lang="cs-CZ" dirty="0" err="1"/>
              <a:t>Kinnon</a:t>
            </a:r>
            <a:r>
              <a:rPr lang="cs-CZ" dirty="0"/>
              <a:t> 2008: </a:t>
            </a:r>
            <a:r>
              <a:rPr lang="cs-CZ" dirty="0" smtClean="0"/>
              <a:t>306]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60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Standardizace koeficientů v </a:t>
            </a:r>
            <a:r>
              <a:rPr lang="cs-CZ" dirty="0" err="1"/>
              <a:t>logist.regr</a:t>
            </a:r>
            <a:r>
              <a:rPr lang="cs-CZ" dirty="0"/>
              <a:t>.</a:t>
            </a:r>
            <a:br>
              <a:rPr lang="cs-CZ" dirty="0"/>
            </a:br>
            <a:r>
              <a:rPr lang="cs-CZ" b="1" dirty="0"/>
              <a:t>metoda </a:t>
            </a:r>
            <a:r>
              <a:rPr lang="cs-CZ" b="1" dirty="0" smtClean="0"/>
              <a:t>2 </a:t>
            </a:r>
            <a:r>
              <a:rPr lang="cs-CZ" b="1" dirty="0"/>
              <a:t>– </a:t>
            </a:r>
            <a:r>
              <a:rPr lang="cs-CZ" dirty="0"/>
              <a:t>pro</a:t>
            </a:r>
            <a:r>
              <a:rPr lang="cs-CZ" b="1" dirty="0"/>
              <a:t> </a:t>
            </a:r>
            <a:r>
              <a:rPr lang="cs-CZ" b="1" i="1" dirty="0" smtClean="0"/>
              <a:t>c</a:t>
            </a:r>
            <a:endParaRPr lang="cs-CZ" b="1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jednodušší postup</a:t>
            </a:r>
          </a:p>
          <a:p>
            <a:endParaRPr lang="cs-CZ" dirty="0"/>
          </a:p>
          <a:p>
            <a:endParaRPr lang="cs-CZ" dirty="0" smtClean="0"/>
          </a:p>
          <a:p>
            <a:pPr lvl="5"/>
            <a:r>
              <a:rPr lang="cs-CZ" sz="3200" dirty="0"/>
              <a:t>=  </a:t>
            </a:r>
          </a:p>
          <a:p>
            <a:pPr marL="0" lvl="5" indent="0">
              <a:buNone/>
            </a:pPr>
            <a:r>
              <a:rPr lang="cs-CZ" sz="3200" dirty="0" smtClean="0"/>
              <a:t>=&gt;  </a:t>
            </a:r>
            <a:r>
              <a:rPr lang="cs-CZ" sz="3200" i="1" dirty="0" err="1" smtClean="0"/>
              <a:t>Residual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Mean</a:t>
            </a:r>
            <a:r>
              <a:rPr lang="cs-CZ" sz="3200" i="1" dirty="0" smtClean="0"/>
              <a:t> Square </a:t>
            </a:r>
            <a:r>
              <a:rPr lang="cs-CZ" sz="3200" dirty="0" smtClean="0"/>
              <a:t>v OLS: C→M </a:t>
            </a:r>
            <a:r>
              <a:rPr lang="cs-CZ" sz="1800" dirty="0" smtClean="0"/>
              <a:t>(ANOVA table)</a:t>
            </a:r>
            <a:endParaRPr lang="cs-CZ" sz="3200" dirty="0"/>
          </a:p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3120390" cy="84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1933575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65946"/>
            <a:ext cx="3011424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805538" y="599300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[Mac </a:t>
            </a:r>
            <a:r>
              <a:rPr lang="cs-CZ" dirty="0" err="1"/>
              <a:t>Kinnon</a:t>
            </a:r>
            <a:r>
              <a:rPr lang="cs-CZ" dirty="0"/>
              <a:t> 2008: </a:t>
            </a:r>
            <a:r>
              <a:rPr lang="cs-CZ" dirty="0" smtClean="0"/>
              <a:t>307]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4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dál?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Hledání alternativních teoretických vysvětlení</a:t>
            </a:r>
          </a:p>
          <a:p>
            <a:r>
              <a:rPr lang="cs-CZ" dirty="0" smtClean="0"/>
              <a:t>Cílová skupina není homogenní, ale často heterogenní a pro část platí 1 teorie pro jinou 2.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072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Reference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Hayes</a:t>
            </a:r>
            <a:r>
              <a:rPr lang="cs-CZ" dirty="0" smtClean="0"/>
              <a:t>,</a:t>
            </a:r>
            <a:r>
              <a:rPr lang="en-US" dirty="0" smtClean="0"/>
              <a:t> A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.</a:t>
            </a:r>
            <a:r>
              <a:rPr lang="cs-CZ" dirty="0" smtClean="0"/>
              <a:t> 2013. </a:t>
            </a:r>
            <a:r>
              <a:rPr lang="en-US" b="1" i="1" dirty="0" smtClean="0"/>
              <a:t>Introduction </a:t>
            </a:r>
            <a:r>
              <a:rPr lang="en-US" b="1" i="1" dirty="0"/>
              <a:t>to Mediation, Moderation, and Conditional Process Analysis: A Regression-Based </a:t>
            </a:r>
            <a:r>
              <a:rPr lang="en-US" b="1" i="1" dirty="0" smtClean="0"/>
              <a:t>Approach</a:t>
            </a:r>
            <a:r>
              <a:rPr lang="cs-CZ" b="1" dirty="0"/>
              <a:t>. </a:t>
            </a:r>
            <a:r>
              <a:rPr lang="cs-CZ" dirty="0" smtClean="0"/>
              <a:t>New York: </a:t>
            </a:r>
            <a:r>
              <a:rPr lang="cs-CZ" dirty="0" err="1" smtClean="0"/>
              <a:t>Guilford</a:t>
            </a:r>
            <a:r>
              <a:rPr lang="cs-CZ" dirty="0" smtClean="0"/>
              <a:t> </a:t>
            </a:r>
            <a:r>
              <a:rPr lang="cs-CZ" dirty="0" err="1" smtClean="0"/>
              <a:t>Press</a:t>
            </a:r>
            <a:r>
              <a:rPr lang="cs-CZ" dirty="0" smtClean="0"/>
              <a:t>. </a:t>
            </a:r>
          </a:p>
          <a:p>
            <a:r>
              <a:rPr lang="en-US" dirty="0"/>
              <a:t>MacKinnon, D. P. </a:t>
            </a:r>
            <a:r>
              <a:rPr lang="en-US" dirty="0" smtClean="0"/>
              <a:t>20</a:t>
            </a:r>
            <a:r>
              <a:rPr lang="cs-CZ" dirty="0" smtClean="0"/>
              <a:t>08</a:t>
            </a:r>
            <a:r>
              <a:rPr lang="en-US" dirty="0" smtClean="0"/>
              <a:t>. </a:t>
            </a:r>
            <a:r>
              <a:rPr lang="en-US" i="1" dirty="0"/>
              <a:t>Introduction to statistical mediation analysis</a:t>
            </a:r>
            <a:r>
              <a:rPr lang="en-US" dirty="0"/>
              <a:t>. New York: </a:t>
            </a:r>
            <a:r>
              <a:rPr lang="cs-CZ" dirty="0" err="1" smtClean="0"/>
              <a:t>Lawrence</a:t>
            </a:r>
            <a:r>
              <a:rPr lang="cs-CZ" dirty="0" smtClean="0"/>
              <a:t> </a:t>
            </a:r>
            <a:r>
              <a:rPr lang="cs-CZ" dirty="0" err="1" smtClean="0"/>
              <a:t>Erlbaum</a:t>
            </a:r>
            <a:r>
              <a:rPr lang="cs-CZ" dirty="0" smtClean="0"/>
              <a:t> </a:t>
            </a:r>
            <a:r>
              <a:rPr lang="cs-CZ" dirty="0" err="1" smtClean="0"/>
              <a:t>Associates</a:t>
            </a:r>
            <a:r>
              <a:rPr lang="cs-CZ" dirty="0" smtClean="0"/>
              <a:t> </a:t>
            </a:r>
            <a:r>
              <a:rPr lang="cs-CZ" dirty="0" err="1" smtClean="0"/>
              <a:t>Taylor</a:t>
            </a:r>
            <a:r>
              <a:rPr lang="cs-CZ" dirty="0" smtClean="0"/>
              <a:t> &amp; Francis Group</a:t>
            </a:r>
            <a:r>
              <a:rPr lang="en-US" dirty="0" smtClean="0"/>
              <a:t>.</a:t>
            </a:r>
            <a:endParaRPr lang="cs-CZ" dirty="0" smtClean="0"/>
          </a:p>
          <a:p>
            <a:r>
              <a:rPr lang="en-US" dirty="0"/>
              <a:t>Field, A. P. </a:t>
            </a:r>
            <a:r>
              <a:rPr lang="en-US" dirty="0" smtClean="0"/>
              <a:t>2014. </a:t>
            </a:r>
            <a:r>
              <a:rPr lang="en-US" i="1" dirty="0"/>
              <a:t>Discovering statistics using IBM SPSS statistics: And sex and drugs and rock 'n' roll</a:t>
            </a:r>
            <a:r>
              <a:rPr lang="en-US" dirty="0"/>
              <a:t>. </a:t>
            </a:r>
            <a:r>
              <a:rPr lang="cs-CZ" dirty="0" smtClean="0"/>
              <a:t>London: SAGE.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588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9154"/>
            <a:ext cx="8229600" cy="879566"/>
          </a:xfrm>
        </p:spPr>
        <p:txBody>
          <a:bodyPr/>
          <a:lstStyle/>
          <a:p>
            <a:r>
              <a:rPr lang="cs-CZ" dirty="0" smtClean="0"/>
              <a:t>Vstupní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08720"/>
            <a:ext cx="8712968" cy="5949280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Endogenní </a:t>
            </a:r>
            <a:r>
              <a:rPr lang="cs-CZ" dirty="0" smtClean="0"/>
              <a:t>proměnná = závislá (je ovlivňovaná uvnitř systému)</a:t>
            </a:r>
          </a:p>
          <a:p>
            <a:r>
              <a:rPr lang="cs-CZ" b="1" dirty="0" smtClean="0"/>
              <a:t>Exogenní</a:t>
            </a:r>
            <a:r>
              <a:rPr lang="cs-CZ" dirty="0" smtClean="0"/>
              <a:t> proměnná </a:t>
            </a:r>
            <a:r>
              <a:rPr lang="cs-CZ" dirty="0"/>
              <a:t>= </a:t>
            </a:r>
            <a:r>
              <a:rPr lang="cs-CZ" dirty="0" smtClean="0"/>
              <a:t>nezávislá, není ovlivněná žádnou proměnnou v systému (v našem modelu)</a:t>
            </a:r>
            <a:endParaRPr lang="cs-CZ" dirty="0"/>
          </a:p>
          <a:p>
            <a:endParaRPr lang="cs-CZ" sz="1600" dirty="0" smtClean="0"/>
          </a:p>
          <a:p>
            <a:r>
              <a:rPr lang="cs-CZ" b="1" dirty="0" smtClean="0"/>
              <a:t>Nepřímý – zprostředkovaný vliv</a:t>
            </a:r>
            <a:r>
              <a:rPr lang="cs-CZ" dirty="0" smtClean="0"/>
              <a:t> = efekt X na Y skrze M</a:t>
            </a:r>
            <a:endParaRPr lang="cs-CZ" dirty="0"/>
          </a:p>
          <a:p>
            <a:r>
              <a:rPr lang="cs-CZ" b="1" dirty="0" smtClean="0"/>
              <a:t>Přímý vliv </a:t>
            </a:r>
            <a:r>
              <a:rPr lang="cs-CZ" dirty="0" smtClean="0"/>
              <a:t>X na Y = očistěný o vliv M (</a:t>
            </a:r>
            <a:r>
              <a:rPr lang="cs-CZ" dirty="0" err="1" smtClean="0"/>
              <a:t>net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M)</a:t>
            </a:r>
          </a:p>
          <a:p>
            <a:r>
              <a:rPr lang="cs-CZ" b="1" dirty="0" smtClean="0"/>
              <a:t>Moderace </a:t>
            </a:r>
            <a:r>
              <a:rPr lang="cs-CZ" dirty="0" smtClean="0"/>
              <a:t>efektu = společné působení </a:t>
            </a:r>
            <a:r>
              <a:rPr lang="en-US" dirty="0" smtClean="0"/>
              <a:t> </a:t>
            </a:r>
            <a:r>
              <a:rPr lang="cs-CZ" dirty="0" smtClean="0"/>
              <a:t>dvou (či více) nezávislých proměnných na závislou proměnou (interakční efekt)</a:t>
            </a:r>
          </a:p>
          <a:p>
            <a:r>
              <a:rPr lang="cs-CZ" b="1" dirty="0" smtClean="0"/>
              <a:t>Mediace</a:t>
            </a:r>
            <a:r>
              <a:rPr lang="cs-CZ" dirty="0" smtClean="0"/>
              <a:t> efektu </a:t>
            </a:r>
            <a:r>
              <a:rPr lang="cs-CZ" dirty="0"/>
              <a:t>= vztah mezi </a:t>
            </a:r>
            <a:r>
              <a:rPr lang="cs-CZ" dirty="0" smtClean="0"/>
              <a:t>nezávislou proměnnou </a:t>
            </a:r>
            <a:r>
              <a:rPr lang="cs-CZ" dirty="0"/>
              <a:t>a </a:t>
            </a:r>
            <a:r>
              <a:rPr lang="cs-CZ" dirty="0" smtClean="0"/>
              <a:t>závislou proměnnou </a:t>
            </a:r>
            <a:r>
              <a:rPr lang="cs-CZ" dirty="0"/>
              <a:t>lze vysvětlit jejich vztahem k třetí </a:t>
            </a:r>
            <a:r>
              <a:rPr lang="cs-CZ" dirty="0" smtClean="0"/>
              <a:t>zprostředkující proměnné (mediátor)</a:t>
            </a:r>
          </a:p>
          <a:p>
            <a:endParaRPr lang="cs-CZ" sz="1600" dirty="0" smtClean="0"/>
          </a:p>
          <a:p>
            <a:r>
              <a:rPr lang="cs-CZ" i="1" dirty="0" err="1" smtClean="0"/>
              <a:t>Recursive</a:t>
            </a:r>
            <a:r>
              <a:rPr lang="cs-CZ" i="1" dirty="0" smtClean="0"/>
              <a:t> </a:t>
            </a:r>
            <a:r>
              <a:rPr lang="cs-CZ" i="1" dirty="0" err="1"/>
              <a:t>models</a:t>
            </a:r>
            <a:r>
              <a:rPr lang="cs-CZ" i="1" dirty="0"/>
              <a:t> </a:t>
            </a:r>
            <a:r>
              <a:rPr lang="cs-CZ" dirty="0"/>
              <a:t>= vliv směřuje jen jedním směrem</a:t>
            </a:r>
          </a:p>
          <a:p>
            <a:r>
              <a:rPr lang="cs-CZ" i="1" dirty="0"/>
              <a:t>Non-</a:t>
            </a:r>
            <a:r>
              <a:rPr lang="cs-CZ" i="1" dirty="0" err="1"/>
              <a:t>recursive</a:t>
            </a:r>
            <a:r>
              <a:rPr lang="cs-CZ" i="1" dirty="0"/>
              <a:t> </a:t>
            </a:r>
            <a:r>
              <a:rPr lang="cs-CZ" i="1" dirty="0" err="1"/>
              <a:t>models</a:t>
            </a:r>
            <a:r>
              <a:rPr lang="cs-CZ" dirty="0"/>
              <a:t> = vlivy mohou směřovat více směry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8223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 smtClean="0"/>
              <a:t>Princip jednoduché moderace: </a:t>
            </a:r>
            <a:br>
              <a:rPr lang="cs-CZ" sz="3600" b="1" dirty="0" smtClean="0"/>
            </a:br>
            <a:r>
              <a:rPr lang="cs-CZ" sz="3600" b="1" dirty="0" smtClean="0"/>
              <a:t>moderátor jako spojitá proměnná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34" y="2348880"/>
            <a:ext cx="7704857" cy="258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467686" y="6479328"/>
            <a:ext cx="1504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Zdroj: [</a:t>
            </a:r>
            <a:r>
              <a:rPr lang="cs-CZ" sz="1400" dirty="0" err="1" smtClean="0"/>
              <a:t>Field</a:t>
            </a:r>
            <a:r>
              <a:rPr lang="cs-CZ" sz="1400" dirty="0" smtClean="0"/>
              <a:t> 2014]</a:t>
            </a:r>
            <a:endParaRPr lang="cs-CZ" sz="1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6879" y="5173589"/>
            <a:ext cx="85948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Interakce prakticky znamená součin dvou nezávislých proměnných v modelu.</a:t>
            </a:r>
          </a:p>
          <a:p>
            <a:r>
              <a:rPr lang="cs-CZ" sz="2000" dirty="0" smtClean="0"/>
              <a:t>A nezapomeňte, že </a:t>
            </a:r>
            <a:r>
              <a:rPr lang="cs-CZ" sz="2000" b="1" dirty="0" smtClean="0"/>
              <a:t>v modelu s interakcemi (moderace) </a:t>
            </a:r>
            <a:r>
              <a:rPr lang="cs-CZ" sz="2000" dirty="0" smtClean="0"/>
              <a:t>je důležité nezávislé proměnné nejprve </a:t>
            </a:r>
            <a:r>
              <a:rPr lang="cs-CZ" sz="2000" b="1" dirty="0" smtClean="0"/>
              <a:t>centrovat</a:t>
            </a:r>
            <a:r>
              <a:rPr lang="cs-CZ" sz="2000" dirty="0" smtClean="0"/>
              <a:t>, protože to vám umožní  smysluplně interpretovat odhady parametrů (koeficienty) bez interakce.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11616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2840" y="3230721"/>
            <a:ext cx="4269160" cy="2985195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Pokud je moderátor dichotomická proměnná (M), pak ukazuje podmíněný rozdíl podle hodnot nezávislé proměnné (X).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25" y="1287454"/>
            <a:ext cx="6105516" cy="1673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218" y="3230721"/>
            <a:ext cx="3995936" cy="35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611560" y="1444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 smtClean="0"/>
              <a:t>Princip jednoduché moderace: </a:t>
            </a:r>
            <a:br>
              <a:rPr lang="cs-CZ" sz="3600" b="1" dirty="0" smtClean="0"/>
            </a:br>
            <a:r>
              <a:rPr lang="cs-CZ" sz="3600" b="1" dirty="0" smtClean="0"/>
              <a:t>moderátor jako kategoriální (dichotomická) proměnná</a:t>
            </a:r>
            <a:endParaRPr lang="cs-CZ" sz="36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78734" y="6479327"/>
            <a:ext cx="1504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Zdroj: [</a:t>
            </a:r>
            <a:r>
              <a:rPr lang="cs-CZ" sz="1400" dirty="0" err="1" smtClean="0"/>
              <a:t>Field</a:t>
            </a:r>
            <a:r>
              <a:rPr lang="cs-CZ" sz="1400" dirty="0" smtClean="0"/>
              <a:t> 2014]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45851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Princip jednoduché </a:t>
            </a:r>
            <a:r>
              <a:rPr lang="cs-CZ" b="1" dirty="0" smtClean="0"/>
              <a:t>mediace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556792"/>
            <a:ext cx="6038850" cy="466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6804248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[</a:t>
            </a:r>
            <a:r>
              <a:rPr lang="cs-CZ" dirty="0" err="1" smtClean="0"/>
              <a:t>Field</a:t>
            </a:r>
            <a:r>
              <a:rPr lang="cs-CZ" dirty="0" smtClean="0"/>
              <a:t> 2014]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2818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 smtClean="0"/>
              <a:t>Princip jednoduché mediace (podrobněji)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1348771"/>
            <a:ext cx="5112568" cy="455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589564" y="6277962"/>
            <a:ext cx="355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Zdroj: [</a:t>
            </a:r>
            <a:r>
              <a:rPr lang="cs-CZ" dirty="0" err="1" smtClean="0"/>
              <a:t>Tabachnick</a:t>
            </a:r>
            <a:r>
              <a:rPr lang="cs-CZ" dirty="0" smtClean="0"/>
              <a:t>, </a:t>
            </a:r>
            <a:r>
              <a:rPr lang="cs-CZ" dirty="0" err="1" smtClean="0"/>
              <a:t>Fidell</a:t>
            </a:r>
            <a:r>
              <a:rPr lang="cs-CZ" dirty="0" smtClean="0"/>
              <a:t> 2012: 161]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7392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4 podmínky </a:t>
            </a:r>
            <a:r>
              <a:rPr lang="cs-CZ" b="1" dirty="0" smtClean="0"/>
              <a:t>mediace</a:t>
            </a:r>
            <a:r>
              <a:rPr lang="en-US" dirty="0" smtClean="0"/>
              <a:t>:</a:t>
            </a:r>
            <a:r>
              <a:rPr lang="cs-CZ" dirty="0" smtClean="0"/>
              <a:t> testování pomocí série </a:t>
            </a:r>
            <a:r>
              <a:rPr lang="cs-CZ" b="1" dirty="0" smtClean="0"/>
              <a:t>3 modelů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709120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(1) </a:t>
            </a:r>
            <a:r>
              <a:rPr lang="cs-CZ" b="1" dirty="0" smtClean="0"/>
              <a:t>vysvětlující</a:t>
            </a:r>
            <a:r>
              <a:rPr lang="cs-CZ" dirty="0" smtClean="0"/>
              <a:t> proměnná X musí statisticky významně vysvětlovat hodnoty </a:t>
            </a:r>
            <a:r>
              <a:rPr lang="cs-CZ" b="1" dirty="0" smtClean="0"/>
              <a:t>závislé </a:t>
            </a:r>
            <a:r>
              <a:rPr lang="cs-CZ" dirty="0" smtClean="0"/>
              <a:t>proměnné Y v  </a:t>
            </a:r>
            <a:r>
              <a:rPr lang="cs-CZ" b="1" dirty="0" smtClean="0"/>
              <a:t>modelu 1</a:t>
            </a:r>
            <a:r>
              <a:rPr lang="cs-CZ" dirty="0" smtClean="0"/>
              <a:t>; </a:t>
            </a:r>
          </a:p>
          <a:p>
            <a:r>
              <a:rPr lang="cs-CZ" dirty="0" smtClean="0"/>
              <a:t>(2) </a:t>
            </a:r>
            <a:r>
              <a:rPr lang="cs-CZ" b="1" dirty="0" smtClean="0"/>
              <a:t>vysvětlující</a:t>
            </a:r>
            <a:r>
              <a:rPr lang="cs-CZ" dirty="0" smtClean="0"/>
              <a:t> proměnná X musí statisticky významně vysvětlovat hodnoty </a:t>
            </a:r>
            <a:r>
              <a:rPr lang="cs-CZ" b="1" dirty="0" smtClean="0"/>
              <a:t>zprostředkující proměnné (mediátoru) </a:t>
            </a:r>
            <a:r>
              <a:rPr lang="cs-CZ" dirty="0" smtClean="0"/>
              <a:t>M</a:t>
            </a:r>
            <a:r>
              <a:rPr lang="cs-CZ" b="1" dirty="0" smtClean="0"/>
              <a:t> </a:t>
            </a:r>
            <a:r>
              <a:rPr lang="cs-CZ" dirty="0" smtClean="0"/>
              <a:t>v  </a:t>
            </a:r>
            <a:r>
              <a:rPr lang="cs-CZ" b="1" dirty="0" smtClean="0"/>
              <a:t>modelu 2</a:t>
            </a:r>
            <a:r>
              <a:rPr lang="cs-CZ" dirty="0" smtClean="0"/>
              <a:t> </a:t>
            </a:r>
          </a:p>
          <a:p>
            <a:r>
              <a:rPr lang="cs-CZ" dirty="0" smtClean="0"/>
              <a:t>(3) </a:t>
            </a:r>
            <a:r>
              <a:rPr lang="cs-CZ" b="1" dirty="0" smtClean="0"/>
              <a:t>mediátor</a:t>
            </a:r>
            <a:r>
              <a:rPr lang="cs-CZ" dirty="0" smtClean="0"/>
              <a:t> – zprostředkující proměnná M musí statisticky významně vysvětlovat hodnoty </a:t>
            </a:r>
            <a:r>
              <a:rPr lang="cs-CZ" b="1" dirty="0" smtClean="0"/>
              <a:t>závislé</a:t>
            </a:r>
            <a:r>
              <a:rPr lang="cs-CZ" dirty="0" smtClean="0"/>
              <a:t> proměnné Y v </a:t>
            </a:r>
            <a:r>
              <a:rPr lang="cs-CZ" b="1" dirty="0" smtClean="0"/>
              <a:t>modelu 3</a:t>
            </a:r>
            <a:endParaRPr lang="cs-CZ" dirty="0" smtClean="0"/>
          </a:p>
          <a:p>
            <a:r>
              <a:rPr lang="cs-CZ" dirty="0" smtClean="0"/>
              <a:t>(4) </a:t>
            </a:r>
            <a:r>
              <a:rPr lang="cs-CZ" b="1" dirty="0" smtClean="0"/>
              <a:t>vysvětlující</a:t>
            </a:r>
            <a:r>
              <a:rPr lang="cs-CZ" dirty="0" smtClean="0"/>
              <a:t> proměnná X musí vysvětlovat hodnoty </a:t>
            </a:r>
            <a:r>
              <a:rPr lang="cs-CZ" b="1" dirty="0" smtClean="0"/>
              <a:t>závislé</a:t>
            </a:r>
            <a:r>
              <a:rPr lang="cs-CZ" dirty="0" smtClean="0"/>
              <a:t> proměnné Y </a:t>
            </a:r>
            <a:r>
              <a:rPr lang="cs-CZ" b="1" dirty="0" smtClean="0"/>
              <a:t>významně slaběji v modelu 3 než v modelu 1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6516216" y="6309320"/>
            <a:ext cx="262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[</a:t>
            </a:r>
            <a:r>
              <a:rPr lang="cs-CZ" dirty="0" err="1" smtClean="0"/>
              <a:t>Field</a:t>
            </a:r>
            <a:r>
              <a:rPr lang="cs-CZ" dirty="0" smtClean="0"/>
              <a:t> 2014: 1108]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030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53752"/>
            <a:ext cx="8229600" cy="1143000"/>
          </a:xfrm>
        </p:spPr>
        <p:txBody>
          <a:bodyPr/>
          <a:lstStyle/>
          <a:p>
            <a:r>
              <a:rPr lang="cs-CZ" dirty="0" smtClean="0"/>
              <a:t>Mediace (základní model)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		</a:t>
            </a:r>
            <a:r>
              <a:rPr lang="cs-CZ" sz="3600" b="1" dirty="0" smtClean="0"/>
              <a:t>M</a:t>
            </a:r>
            <a:endParaRPr lang="cs-CZ" b="1" dirty="0" smtClean="0"/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sz="3600" b="1" i="1" dirty="0" smtClean="0"/>
              <a:t>a</a:t>
            </a:r>
            <a:r>
              <a:rPr lang="cs-CZ" dirty="0" smtClean="0"/>
              <a:t>		</a:t>
            </a:r>
            <a:r>
              <a:rPr lang="cs-CZ" sz="3600" b="1" i="1" dirty="0" smtClean="0"/>
              <a:t>b</a:t>
            </a:r>
            <a:endParaRPr lang="cs-CZ" b="1" i="1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	</a:t>
            </a:r>
            <a:r>
              <a:rPr lang="cs-CZ" sz="3600" b="1" i="1" dirty="0" smtClean="0"/>
              <a:t>c</a:t>
            </a:r>
            <a:r>
              <a:rPr lang="cs-CZ" sz="3600" dirty="0" smtClean="0"/>
              <a:t> </a:t>
            </a:r>
            <a:r>
              <a:rPr lang="cs-CZ" sz="1600" dirty="0" smtClean="0">
                <a:solidFill>
                  <a:prstClr val="black"/>
                </a:solidFill>
              </a:rPr>
              <a:t>(X→Y)</a:t>
            </a:r>
            <a:endParaRPr lang="cs-CZ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cs-CZ" sz="3600" b="1" dirty="0" smtClean="0"/>
              <a:t>X</a:t>
            </a:r>
            <a:r>
              <a:rPr lang="cs-CZ" dirty="0" smtClean="0"/>
              <a:t> 				</a:t>
            </a:r>
            <a:r>
              <a:rPr lang="cs-CZ" sz="3600" b="1" dirty="0" smtClean="0"/>
              <a:t>Y</a:t>
            </a:r>
            <a:endParaRPr lang="cs-CZ" b="1" dirty="0" smtClean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sz="3600" b="1" i="1" dirty="0" smtClean="0"/>
              <a:t>c‘</a:t>
            </a:r>
            <a:r>
              <a:rPr lang="cs-CZ" sz="3600" dirty="0" smtClean="0"/>
              <a:t> </a:t>
            </a:r>
            <a:r>
              <a:rPr lang="cs-CZ" sz="1600" dirty="0" smtClean="0">
                <a:solidFill>
                  <a:prstClr val="black"/>
                </a:solidFill>
              </a:rPr>
              <a:t>(</a:t>
            </a:r>
            <a:r>
              <a:rPr lang="cs-CZ" sz="1600" dirty="0">
                <a:solidFill>
                  <a:prstClr val="black"/>
                </a:solidFill>
              </a:rPr>
              <a:t>X→Y </a:t>
            </a:r>
            <a:r>
              <a:rPr lang="cs-CZ" sz="1600" dirty="0" smtClean="0">
                <a:solidFill>
                  <a:prstClr val="black"/>
                </a:solidFill>
              </a:rPr>
              <a:t> s </a:t>
            </a:r>
            <a:r>
              <a:rPr lang="cs-CZ" sz="1600" dirty="0">
                <a:solidFill>
                  <a:prstClr val="black"/>
                </a:solidFill>
              </a:rPr>
              <a:t>kontr. M)</a:t>
            </a:r>
          </a:p>
        </p:txBody>
      </p:sp>
      <p:cxnSp>
        <p:nvCxnSpPr>
          <p:cNvPr id="5" name="Přímá spojnice se šipkou 4"/>
          <p:cNvCxnSpPr/>
          <p:nvPr/>
        </p:nvCxnSpPr>
        <p:spPr>
          <a:xfrm flipV="1">
            <a:off x="1043608" y="2924944"/>
            <a:ext cx="1368152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se šipkou 6"/>
          <p:cNvCxnSpPr/>
          <p:nvPr/>
        </p:nvCxnSpPr>
        <p:spPr>
          <a:xfrm>
            <a:off x="2771800" y="2924944"/>
            <a:ext cx="122413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1259632" y="4797152"/>
            <a:ext cx="25202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5076056" y="959704"/>
            <a:ext cx="39604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Míra mediace:</a:t>
            </a:r>
          </a:p>
          <a:p>
            <a:r>
              <a:rPr lang="cs-CZ" sz="2400" i="1" dirty="0" smtClean="0"/>
              <a:t>c</a:t>
            </a:r>
            <a:r>
              <a:rPr lang="cs-CZ" sz="2400" dirty="0" smtClean="0"/>
              <a:t> – </a:t>
            </a:r>
            <a:r>
              <a:rPr lang="cs-CZ" sz="2400" i="1" dirty="0" smtClean="0"/>
              <a:t>c‘</a:t>
            </a:r>
            <a:r>
              <a:rPr lang="cs-CZ" sz="2400" dirty="0" smtClean="0"/>
              <a:t>  = </a:t>
            </a:r>
            <a:r>
              <a:rPr lang="cs-CZ" sz="2400" i="1" dirty="0" smtClean="0"/>
              <a:t>a</a:t>
            </a:r>
            <a:r>
              <a:rPr lang="cs-CZ" sz="2400" dirty="0" smtClean="0"/>
              <a:t>*</a:t>
            </a:r>
            <a:r>
              <a:rPr lang="cs-CZ" sz="2400" i="1" dirty="0" smtClean="0"/>
              <a:t>b</a:t>
            </a:r>
          </a:p>
          <a:p>
            <a:endParaRPr lang="cs-CZ" sz="2400" dirty="0" smtClean="0"/>
          </a:p>
          <a:p>
            <a:r>
              <a:rPr lang="cs-CZ" sz="2400" i="1" dirty="0" smtClean="0"/>
              <a:t>c</a:t>
            </a:r>
            <a:r>
              <a:rPr lang="cs-CZ" sz="2400" b="1" dirty="0" smtClean="0"/>
              <a:t> – celkový efekt </a:t>
            </a:r>
            <a:r>
              <a:rPr lang="cs-CZ" sz="2400" dirty="0" smtClean="0"/>
              <a:t>(X → Y), </a:t>
            </a:r>
            <a:r>
              <a:rPr lang="cs-CZ" dirty="0" err="1" smtClean="0"/>
              <a:t>zero-order</a:t>
            </a:r>
            <a:endParaRPr lang="cs-CZ" sz="2400" dirty="0" smtClean="0"/>
          </a:p>
          <a:p>
            <a:r>
              <a:rPr lang="cs-CZ" sz="2400" dirty="0" smtClean="0"/>
              <a:t>lze rozložit na:</a:t>
            </a:r>
          </a:p>
          <a:p>
            <a:r>
              <a:rPr lang="cs-CZ" sz="2400" i="1" dirty="0"/>
              <a:t>c</a:t>
            </a:r>
            <a:r>
              <a:rPr lang="cs-CZ" sz="2400" i="1" dirty="0" smtClean="0"/>
              <a:t>‘</a:t>
            </a:r>
            <a:r>
              <a:rPr lang="cs-CZ" sz="2400" dirty="0" smtClean="0"/>
              <a:t> – </a:t>
            </a:r>
            <a:r>
              <a:rPr lang="cs-CZ" sz="2400" b="1" dirty="0" smtClean="0"/>
              <a:t>přímý </a:t>
            </a:r>
            <a:r>
              <a:rPr lang="cs-CZ" sz="2400" dirty="0" smtClean="0"/>
              <a:t>(direct)</a:t>
            </a:r>
          </a:p>
          <a:p>
            <a:r>
              <a:rPr lang="cs-CZ" sz="2400" i="1" dirty="0" smtClean="0"/>
              <a:t>ab</a:t>
            </a:r>
            <a:r>
              <a:rPr lang="cs-CZ" sz="2400" dirty="0" smtClean="0"/>
              <a:t> – </a:t>
            </a:r>
            <a:r>
              <a:rPr lang="cs-CZ" sz="2400" b="1" dirty="0" smtClean="0"/>
              <a:t>nepřímý</a:t>
            </a:r>
            <a:r>
              <a:rPr lang="cs-CZ" sz="2400" dirty="0" smtClean="0"/>
              <a:t> (</a:t>
            </a:r>
            <a:r>
              <a:rPr lang="cs-CZ" sz="2400" dirty="0" err="1" smtClean="0"/>
              <a:t>indirect</a:t>
            </a:r>
            <a:r>
              <a:rPr lang="cs-CZ" sz="2400" dirty="0" smtClean="0"/>
              <a:t>)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Test nepřímého vlivu (</a:t>
            </a:r>
            <a:r>
              <a:rPr lang="cs-CZ" sz="2400" b="1" dirty="0" err="1" smtClean="0"/>
              <a:t>Sobel</a:t>
            </a:r>
            <a:r>
              <a:rPr lang="cs-CZ" sz="2400" b="1" dirty="0" smtClean="0"/>
              <a:t>) </a:t>
            </a:r>
            <a:r>
              <a:rPr lang="cs-CZ" sz="2400" dirty="0" smtClean="0"/>
              <a:t>(</a:t>
            </a:r>
            <a:r>
              <a:rPr lang="cs-CZ" sz="2400" dirty="0" err="1" smtClean="0"/>
              <a:t>indirect</a:t>
            </a:r>
            <a:r>
              <a:rPr lang="cs-CZ" sz="2400" dirty="0" smtClean="0"/>
              <a:t> </a:t>
            </a:r>
            <a:r>
              <a:rPr lang="cs-CZ" sz="2400" dirty="0" err="1" smtClean="0"/>
              <a:t>component</a:t>
            </a:r>
            <a:r>
              <a:rPr lang="cs-CZ" sz="2400" dirty="0" smtClean="0"/>
              <a:t>) </a:t>
            </a:r>
          </a:p>
          <a:p>
            <a:endParaRPr lang="cs-CZ" sz="1050" i="1" dirty="0" smtClean="0"/>
          </a:p>
          <a:p>
            <a:r>
              <a:rPr lang="cs-CZ" sz="2400" i="1" dirty="0" smtClean="0"/>
              <a:t>a</a:t>
            </a:r>
            <a:r>
              <a:rPr lang="cs-CZ" sz="2400" dirty="0" smtClean="0"/>
              <a:t>*</a:t>
            </a:r>
            <a:r>
              <a:rPr lang="cs-CZ" sz="2400" i="1" dirty="0" smtClean="0"/>
              <a:t>b</a:t>
            </a:r>
            <a:r>
              <a:rPr lang="cs-CZ" sz="2400" dirty="0" smtClean="0"/>
              <a:t>/</a:t>
            </a:r>
            <a:r>
              <a:rPr lang="cs-CZ" sz="2400" i="1" dirty="0"/>
              <a:t> </a:t>
            </a:r>
            <a:r>
              <a:rPr lang="cs-CZ" sz="2400" i="1" dirty="0" err="1" smtClean="0"/>
              <a:t>S</a:t>
            </a:r>
            <a:r>
              <a:rPr lang="cs-CZ" sz="2400" i="1" baseline="-25000" dirty="0" err="1" smtClean="0"/>
              <a:t>ab</a:t>
            </a:r>
            <a:r>
              <a:rPr lang="cs-CZ" sz="2400" dirty="0"/>
              <a:t> </a:t>
            </a:r>
            <a:r>
              <a:rPr lang="cs-CZ" sz="2400" dirty="0" smtClean="0"/>
              <a:t> 	→ </a:t>
            </a:r>
            <a:r>
              <a:rPr lang="cs-CZ" sz="2400" i="1" dirty="0" err="1" smtClean="0"/>
              <a:t>Z</a:t>
            </a:r>
            <a:r>
              <a:rPr lang="cs-CZ" sz="2400" i="1" baseline="-25000" dirty="0" err="1" smtClean="0"/>
              <a:t>normal</a:t>
            </a:r>
            <a:endParaRPr lang="cs-CZ" sz="2400" baseline="-25000" dirty="0" smtClean="0"/>
          </a:p>
          <a:p>
            <a:endParaRPr lang="cs-CZ" sz="2400" dirty="0" smtClean="0"/>
          </a:p>
          <a:p>
            <a:r>
              <a:rPr lang="cs-CZ" sz="2400" b="1" dirty="0" smtClean="0"/>
              <a:t>Standardní chyba </a:t>
            </a:r>
            <a:r>
              <a:rPr lang="cs-CZ" sz="2400" b="1" i="1" dirty="0" smtClean="0"/>
              <a:t>a</a:t>
            </a:r>
            <a:r>
              <a:rPr lang="cs-CZ" sz="2400" b="1" dirty="0" smtClean="0"/>
              <a:t>*</a:t>
            </a:r>
            <a:r>
              <a:rPr lang="cs-CZ" sz="2400" b="1" i="1" dirty="0" smtClean="0"/>
              <a:t>b</a:t>
            </a:r>
          </a:p>
          <a:p>
            <a:r>
              <a:rPr lang="cs-CZ" sz="2400" i="1" dirty="0" err="1"/>
              <a:t>S</a:t>
            </a:r>
            <a:r>
              <a:rPr lang="cs-CZ" sz="2400" i="1" baseline="-25000" dirty="0" err="1"/>
              <a:t>ab</a:t>
            </a:r>
            <a:r>
              <a:rPr lang="cs-CZ" sz="2400" i="1" dirty="0"/>
              <a:t> = </a:t>
            </a:r>
            <a:r>
              <a:rPr lang="cs-CZ" sz="2400" dirty="0"/>
              <a:t>√</a:t>
            </a:r>
            <a:r>
              <a:rPr lang="cs-CZ" sz="2400" i="1" dirty="0" smtClean="0"/>
              <a:t>b</a:t>
            </a:r>
            <a:r>
              <a:rPr lang="cs-CZ" sz="2400" i="1" baseline="30000" dirty="0" smtClean="0"/>
              <a:t>2</a:t>
            </a:r>
            <a:r>
              <a:rPr lang="cs-CZ" sz="2400" i="1" dirty="0" smtClean="0"/>
              <a:t>s</a:t>
            </a:r>
            <a:r>
              <a:rPr lang="cs-CZ" sz="2400" i="1" baseline="30000" dirty="0" smtClean="0"/>
              <a:t>2</a:t>
            </a:r>
            <a:r>
              <a:rPr lang="cs-CZ" sz="2400" i="1" baseline="-25000" dirty="0" smtClean="0"/>
              <a:t>a</a:t>
            </a:r>
            <a:r>
              <a:rPr lang="cs-CZ" sz="2400" i="1" dirty="0" smtClean="0"/>
              <a:t> </a:t>
            </a:r>
            <a:r>
              <a:rPr lang="cs-CZ" sz="2400" dirty="0" smtClean="0"/>
              <a:t>+</a:t>
            </a:r>
            <a:r>
              <a:rPr lang="cs-CZ" sz="2400" i="1" dirty="0" smtClean="0"/>
              <a:t> a</a:t>
            </a:r>
            <a:r>
              <a:rPr lang="cs-CZ" sz="2400" i="1" baseline="30000" dirty="0" smtClean="0"/>
              <a:t>2</a:t>
            </a:r>
            <a:r>
              <a:rPr lang="cs-CZ" sz="2400" i="1" dirty="0" smtClean="0"/>
              <a:t>s</a:t>
            </a:r>
            <a:r>
              <a:rPr lang="cs-CZ" sz="2400" i="1" baseline="30000" dirty="0" smtClean="0"/>
              <a:t>2</a:t>
            </a:r>
            <a:r>
              <a:rPr lang="cs-CZ" sz="2400" i="1" baseline="-25000" dirty="0" smtClean="0"/>
              <a:t>b</a:t>
            </a:r>
            <a:endParaRPr lang="cs-CZ" sz="24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42761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Důkaz mediace – klasický postup [Baron, </a:t>
            </a:r>
            <a:r>
              <a:rPr lang="cs-CZ" dirty="0" err="1" smtClean="0"/>
              <a:t>Kenny</a:t>
            </a:r>
            <a:r>
              <a:rPr lang="cs-CZ" dirty="0" smtClean="0"/>
              <a:t> 1986]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78112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dirty="0" smtClean="0"/>
              <a:t>Tři regresní modely: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dirty="0" smtClean="0"/>
              <a:t>M1. </a:t>
            </a:r>
            <a:r>
              <a:rPr lang="cs-CZ" b="1" dirty="0" smtClean="0"/>
              <a:t>X → Y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dirty="0" smtClean="0"/>
              <a:t>M2. </a:t>
            </a:r>
            <a:r>
              <a:rPr lang="cs-CZ" b="1" dirty="0" smtClean="0"/>
              <a:t>X </a:t>
            </a:r>
            <a:r>
              <a:rPr lang="cs-CZ" b="1" dirty="0"/>
              <a:t>→ M</a:t>
            </a:r>
            <a:endParaRPr lang="cs-CZ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cs-CZ" dirty="0" smtClean="0"/>
              <a:t>M3. </a:t>
            </a:r>
            <a:r>
              <a:rPr lang="cs-CZ" b="1" dirty="0" smtClean="0"/>
              <a:t>X (+M) </a:t>
            </a:r>
            <a:r>
              <a:rPr lang="cs-CZ" b="1" dirty="0"/>
              <a:t>→ </a:t>
            </a:r>
            <a:r>
              <a:rPr lang="cs-CZ" b="1" dirty="0" smtClean="0"/>
              <a:t>Y</a:t>
            </a:r>
            <a:r>
              <a:rPr lang="cs-CZ" dirty="0" smtClean="0"/>
              <a:t>	X nemá vliv </a:t>
            </a:r>
            <a:r>
              <a:rPr lang="cs-CZ" sz="2300" dirty="0" smtClean="0"/>
              <a:t>(ale v M1 má)</a:t>
            </a:r>
            <a:r>
              <a:rPr lang="cs-CZ" dirty="0" smtClean="0"/>
              <a:t> = </a:t>
            </a:r>
            <a:r>
              <a:rPr lang="cs-CZ" b="1" dirty="0" smtClean="0"/>
              <a:t>mediace X skrze 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b="1" dirty="0"/>
              <a:t>X → </a:t>
            </a:r>
            <a:r>
              <a:rPr lang="cs-CZ" b="1" dirty="0" smtClean="0"/>
              <a:t>Y slaběji v M</a:t>
            </a:r>
            <a:r>
              <a:rPr lang="en-US" b="1" dirty="0" smtClean="0"/>
              <a:t>3 </a:t>
            </a:r>
            <a:r>
              <a:rPr lang="cs-CZ" b="1" dirty="0" smtClean="0"/>
              <a:t>než v</a:t>
            </a:r>
            <a:r>
              <a:rPr lang="en-US" b="1" dirty="0" smtClean="0"/>
              <a:t> </a:t>
            </a:r>
            <a:r>
              <a:rPr lang="cs-CZ" b="1" dirty="0" smtClean="0"/>
              <a:t>M</a:t>
            </a:r>
            <a:r>
              <a:rPr lang="en-US" b="1" dirty="0" smtClean="0"/>
              <a:t>1</a:t>
            </a:r>
            <a:r>
              <a:rPr lang="cs-CZ" b="1" dirty="0" smtClean="0"/>
              <a:t> </a:t>
            </a:r>
            <a:r>
              <a:rPr lang="cs-CZ" dirty="0" smtClean="0"/>
              <a:t>pak </a:t>
            </a:r>
            <a:r>
              <a:rPr lang="cs-CZ" b="1" dirty="0" smtClean="0"/>
              <a:t>částečná mediace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b="1" dirty="0" smtClean="0"/>
              <a:t>	</a:t>
            </a:r>
            <a:r>
              <a:rPr lang="en-US" b="1" dirty="0" err="1" smtClean="0"/>
              <a:t>perfe</a:t>
            </a:r>
            <a:r>
              <a:rPr lang="cs-CZ" b="1" dirty="0" err="1" smtClean="0"/>
              <a:t>ktní</a:t>
            </a:r>
            <a:r>
              <a:rPr lang="en-US" b="1" dirty="0" smtClean="0"/>
              <a:t> media</a:t>
            </a:r>
            <a:r>
              <a:rPr lang="cs-CZ" b="1" dirty="0" err="1" smtClean="0"/>
              <a:t>ce</a:t>
            </a:r>
            <a:r>
              <a:rPr lang="cs-CZ" dirty="0" smtClean="0"/>
              <a:t>:</a:t>
            </a:r>
            <a:r>
              <a:rPr lang="en-US" dirty="0" smtClean="0"/>
              <a:t> </a:t>
            </a:r>
            <a:r>
              <a:rPr lang="cs-CZ" dirty="0" smtClean="0"/>
              <a:t> X</a:t>
            </a:r>
            <a:r>
              <a:rPr lang="en-US" dirty="0" smtClean="0"/>
              <a:t> </a:t>
            </a:r>
            <a:r>
              <a:rPr lang="cs-CZ" dirty="0" smtClean="0"/>
              <a:t>→ Y</a:t>
            </a:r>
            <a:r>
              <a:rPr lang="en-US" dirty="0" smtClean="0"/>
              <a:t> </a:t>
            </a:r>
            <a:r>
              <a:rPr lang="cs-CZ" dirty="0" smtClean="0"/>
              <a:t>v M1 klesne v</a:t>
            </a:r>
            <a:r>
              <a:rPr lang="en-US" dirty="0" smtClean="0"/>
              <a:t> </a:t>
            </a:r>
            <a:r>
              <a:rPr lang="cs-CZ" dirty="0" smtClean="0"/>
              <a:t>M</a:t>
            </a:r>
            <a:r>
              <a:rPr lang="en-US" dirty="0" smtClean="0"/>
              <a:t>3</a:t>
            </a:r>
            <a:r>
              <a:rPr lang="cs-CZ" dirty="0" smtClean="0"/>
              <a:t> </a:t>
            </a:r>
            <a:r>
              <a:rPr lang="cs-CZ" dirty="0"/>
              <a:t>na</a:t>
            </a:r>
            <a:r>
              <a:rPr lang="en-US" dirty="0"/>
              <a:t> </a:t>
            </a:r>
            <a:r>
              <a:rPr lang="cs-CZ" b="1" dirty="0"/>
              <a:t>0</a:t>
            </a:r>
            <a:endParaRPr lang="cs-CZ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cs-CZ" dirty="0" smtClean="0"/>
              <a:t>Zprostředkovaný vliv (mediace) se projeví, pokud bude </a:t>
            </a:r>
            <a:r>
              <a:rPr lang="cs-CZ" dirty="0"/>
              <a:t>vztah mezi </a:t>
            </a:r>
            <a:r>
              <a:rPr lang="cs-CZ" dirty="0" smtClean="0"/>
              <a:t>vysvětlující proměnnou X a závislou proměnnou Y statisticky významný </a:t>
            </a:r>
            <a:r>
              <a:rPr lang="cs-CZ" dirty="0"/>
              <a:t>(</a:t>
            </a:r>
            <a:r>
              <a:rPr lang="cs-CZ" i="1" dirty="0"/>
              <a:t>p</a:t>
            </a:r>
            <a:r>
              <a:rPr lang="cs-CZ" dirty="0"/>
              <a:t> </a:t>
            </a:r>
            <a:r>
              <a:rPr lang="cs-CZ" dirty="0" smtClean="0"/>
              <a:t>&lt; 0.05) v modelu 1, </a:t>
            </a:r>
            <a:r>
              <a:rPr lang="cs-CZ" dirty="0"/>
              <a:t>ale </a:t>
            </a:r>
            <a:r>
              <a:rPr lang="cs-CZ" dirty="0" smtClean="0"/>
              <a:t>zároveň nebude významný </a:t>
            </a:r>
            <a:r>
              <a:rPr lang="cs-CZ" dirty="0"/>
              <a:t>(</a:t>
            </a:r>
            <a:r>
              <a:rPr lang="cs-CZ" i="1" dirty="0" smtClean="0"/>
              <a:t>p </a:t>
            </a:r>
            <a:r>
              <a:rPr lang="cs-CZ" dirty="0" smtClean="0"/>
              <a:t>&gt; 0.05</a:t>
            </a:r>
            <a:r>
              <a:rPr lang="cs-CZ" dirty="0"/>
              <a:t>), když je </a:t>
            </a:r>
            <a:r>
              <a:rPr lang="cs-CZ" dirty="0" smtClean="0"/>
              <a:t>navíc zahrnut </a:t>
            </a:r>
            <a:r>
              <a:rPr lang="cs-CZ" dirty="0"/>
              <a:t>mediátor </a:t>
            </a:r>
            <a:r>
              <a:rPr lang="cs-CZ" dirty="0" smtClean="0"/>
              <a:t>v modelu 3.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b="1" dirty="0" smtClean="0"/>
              <a:t>Velikost</a:t>
            </a:r>
            <a:r>
              <a:rPr lang="cs-CZ" dirty="0" smtClean="0"/>
              <a:t> </a:t>
            </a:r>
            <a:r>
              <a:rPr lang="cs-CZ" b="1" dirty="0" smtClean="0"/>
              <a:t>mediace</a:t>
            </a:r>
            <a:r>
              <a:rPr lang="cs-CZ" dirty="0" smtClean="0"/>
              <a:t> = c-c‘ = a*b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80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2107</TotalTime>
  <Words>761</Words>
  <Application>Microsoft Office PowerPoint</Application>
  <PresentationFormat>Předvádění na obrazovce (4:3)</PresentationFormat>
  <Paragraphs>119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systému Office</vt:lpstr>
      <vt:lpstr>Prezentace aplikace PowerPoint</vt:lpstr>
      <vt:lpstr>Vstupní pojmy</vt:lpstr>
      <vt:lpstr>Princip jednoduché moderace:  moderátor jako spojitá proměnná</vt:lpstr>
      <vt:lpstr>Prezentace aplikace PowerPoint</vt:lpstr>
      <vt:lpstr>Princip jednoduché mediace</vt:lpstr>
      <vt:lpstr>Princip jednoduché mediace (podrobněji)</vt:lpstr>
      <vt:lpstr>4 podmínky mediace: testování pomocí série 3 modelů</vt:lpstr>
      <vt:lpstr>Mediace (základní model)</vt:lpstr>
      <vt:lpstr>Důkaz mediace – klasický postup [Baron, Kenny 1986] </vt:lpstr>
      <vt:lpstr>Regresní rovnice (3 modely) k testování mediace</vt:lpstr>
      <vt:lpstr>Interval spolehlivosti mediačního efektu</vt:lpstr>
      <vt:lpstr>Velikost mediačního efektu</vt:lpstr>
      <vt:lpstr>Postup pro kategoriální znaky [Mac Kinnon 2008: kap.11]</vt:lpstr>
      <vt:lpstr>Standardizace koeficientů v logist. regr. metoda 1 – pro a*b</vt:lpstr>
      <vt:lpstr>Standardizace koeficientů v logist.regr. metoda 2 – pro c</vt:lpstr>
      <vt:lpstr>Co dál?</vt:lpstr>
      <vt:lpstr>Reference</vt:lpstr>
    </vt:vector>
  </TitlesOfParts>
  <Company>sou av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Analýza Mediace</dc:title>
  <dc:creator>Jiří Šafr</dc:creator>
  <cp:lastModifiedBy>Jiří Šafr</cp:lastModifiedBy>
  <cp:revision>266</cp:revision>
  <dcterms:created xsi:type="dcterms:W3CDTF">2015-11-10T20:38:01Z</dcterms:created>
  <dcterms:modified xsi:type="dcterms:W3CDTF">2017-05-25T21:02:37Z</dcterms:modified>
</cp:coreProperties>
</file>