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270" r:id="rId3"/>
    <p:sldId id="271" r:id="rId4"/>
    <p:sldId id="289" r:id="rId5"/>
    <p:sldId id="273" r:id="rId6"/>
    <p:sldId id="310" r:id="rId7"/>
    <p:sldId id="274" r:id="rId8"/>
    <p:sldId id="260" r:id="rId9"/>
    <p:sldId id="265" r:id="rId10"/>
    <p:sldId id="267" r:id="rId11"/>
    <p:sldId id="258" r:id="rId12"/>
    <p:sldId id="287" r:id="rId13"/>
    <p:sldId id="269" r:id="rId14"/>
    <p:sldId id="259" r:id="rId15"/>
    <p:sldId id="275" r:id="rId16"/>
    <p:sldId id="257" r:id="rId17"/>
    <p:sldId id="268" r:id="rId18"/>
    <p:sldId id="272" r:id="rId19"/>
    <p:sldId id="279" r:id="rId20"/>
    <p:sldId id="282" r:id="rId21"/>
    <p:sldId id="285" r:id="rId22"/>
    <p:sldId id="280" r:id="rId23"/>
    <p:sldId id="283" r:id="rId24"/>
    <p:sldId id="284" r:id="rId25"/>
    <p:sldId id="264" r:id="rId26"/>
    <p:sldId id="276" r:id="rId27"/>
    <p:sldId id="292" r:id="rId28"/>
    <p:sldId id="290" r:id="rId29"/>
    <p:sldId id="277" r:id="rId30"/>
    <p:sldId id="291" r:id="rId31"/>
    <p:sldId id="278" r:id="rId32"/>
    <p:sldId id="298" r:id="rId33"/>
    <p:sldId id="299" r:id="rId34"/>
    <p:sldId id="293" r:id="rId35"/>
    <p:sldId id="305" r:id="rId36"/>
    <p:sldId id="303" r:id="rId37"/>
    <p:sldId id="304" r:id="rId38"/>
    <p:sldId id="302" r:id="rId39"/>
    <p:sldId id="295" r:id="rId40"/>
    <p:sldId id="300" r:id="rId41"/>
    <p:sldId id="306" r:id="rId42"/>
    <p:sldId id="307" r:id="rId43"/>
    <p:sldId id="312" r:id="rId44"/>
    <p:sldId id="296" r:id="rId45"/>
    <p:sldId id="308" r:id="rId46"/>
    <p:sldId id="301" r:id="rId47"/>
    <p:sldId id="294" r:id="rId48"/>
    <p:sldId id="309" r:id="rId49"/>
    <p:sldId id="313" r:id="rId50"/>
    <p:sldId id="288" r:id="rId5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666" y="-1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0D112-916C-4B13-B45F-7A8F31C4C4EA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B7AA-8FBB-4C6A-981A-C09FBBB041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1163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0B7AA-8FBB-4C6A-981A-C09FBBB0413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318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400"/>
              </a:lnSpc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0B7AA-8FBB-4C6A-981A-C09FBBB04131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5519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0B7AA-8FBB-4C6A-981A-C09FBBB04131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1566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770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31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78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462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621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48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8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290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2995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233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169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BFBDC-531D-4080-8B85-EAEE681D54C1}" type="datetimeFigureOut">
              <a:rPr lang="cs-CZ" smtClean="0"/>
              <a:t>3.7.2017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46C6-74B3-448B-A966-00A8D41E1B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965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davidakenny.net/doc/cc_v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71513" y="1772816"/>
            <a:ext cx="7774632" cy="288032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cs-CZ" b="1" dirty="0" smtClean="0"/>
              <a:t>Kauzální inference, </a:t>
            </a:r>
            <a:br>
              <a:rPr lang="cs-CZ" b="1" dirty="0" smtClean="0"/>
            </a:br>
            <a:r>
              <a:rPr lang="cs-CZ" b="1" dirty="0" smtClean="0"/>
              <a:t>problém endogeneity:</a:t>
            </a:r>
            <a:br>
              <a:rPr lang="cs-CZ" b="1" dirty="0" smtClean="0"/>
            </a:br>
            <a:r>
              <a:rPr lang="cs-CZ" dirty="0" smtClean="0"/>
              <a:t>možnosti a limity řešení </a:t>
            </a:r>
            <a:r>
              <a:rPr lang="cs-CZ" dirty="0"/>
              <a:t>pomocí </a:t>
            </a:r>
            <a:r>
              <a:rPr lang="cs-CZ" dirty="0" smtClean="0"/>
              <a:t>regresního modelu s </a:t>
            </a:r>
            <a:br>
              <a:rPr lang="cs-CZ" dirty="0" smtClean="0"/>
            </a:br>
            <a:r>
              <a:rPr lang="cs-CZ" b="1" dirty="0" smtClean="0"/>
              <a:t>Instrumentální proměnnou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59632" y="4797152"/>
            <a:ext cx="6440760" cy="1224136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Jiří Šafr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FHS UK, SOÚ AV ČR, </a:t>
            </a:r>
            <a:r>
              <a:rPr lang="cs-CZ" dirty="0" err="1" smtClean="0">
                <a:solidFill>
                  <a:schemeClr val="tx1"/>
                </a:solidFill>
              </a:rPr>
              <a:t>v.v.i</a:t>
            </a:r>
            <a:r>
              <a:rPr lang="cs-CZ" dirty="0" smtClean="0">
                <a:solidFill>
                  <a:schemeClr val="tx1"/>
                </a:solidFill>
              </a:rPr>
              <a:t>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922699" y="6224861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C00000"/>
                </a:solidFill>
              </a:rPr>
              <a:t>poslední aktualizace </a:t>
            </a:r>
            <a:r>
              <a:rPr lang="cs-CZ" sz="1600" b="1" dirty="0" smtClean="0">
                <a:solidFill>
                  <a:srgbClr val="C00000"/>
                </a:solidFill>
              </a:rPr>
              <a:t>3</a:t>
            </a:r>
            <a:r>
              <a:rPr lang="cs-CZ" sz="1600" b="1" dirty="0" smtClean="0">
                <a:solidFill>
                  <a:srgbClr val="C00000"/>
                </a:solidFill>
              </a:rPr>
              <a:t>. </a:t>
            </a:r>
            <a:r>
              <a:rPr lang="cs-CZ" sz="1600" b="1" dirty="0" smtClean="0">
                <a:solidFill>
                  <a:srgbClr val="C00000"/>
                </a:solidFill>
              </a:rPr>
              <a:t>7. </a:t>
            </a:r>
            <a:r>
              <a:rPr lang="cs-CZ" sz="1600" b="1" dirty="0" smtClean="0">
                <a:solidFill>
                  <a:srgbClr val="C00000"/>
                </a:solidFill>
              </a:rPr>
              <a:t>2017  </a:t>
            </a:r>
            <a:r>
              <a:rPr lang="cs-CZ" sz="1200" dirty="0" smtClean="0">
                <a:solidFill>
                  <a:srgbClr val="C00000"/>
                </a:solidFill>
              </a:rPr>
              <a:t>23. </a:t>
            </a:r>
            <a:r>
              <a:rPr lang="cs-CZ" sz="1200" dirty="0" smtClean="0">
                <a:solidFill>
                  <a:srgbClr val="C00000"/>
                </a:solidFill>
              </a:rPr>
              <a:t>6. 2017, vytvořeno 22.5. 2017</a:t>
            </a:r>
            <a:endParaRPr lang="cs-CZ" sz="1600" dirty="0">
              <a:solidFill>
                <a:srgbClr val="C0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71513" y="116632"/>
            <a:ext cx="7848600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UK FHS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Historická sociologie, Řízení a supervize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(LS 2014+)</a:t>
            </a:r>
          </a:p>
          <a:p>
            <a:pPr algn="ctr" eaLnBrk="1" hangingPunct="1"/>
            <a:r>
              <a:rPr lang="cs-CZ" sz="3200" dirty="0"/>
              <a:t>Analýza kvantitativních dat III.</a:t>
            </a:r>
            <a:endParaRPr lang="cs-CZ" sz="3200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5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470025"/>
          </a:xfrm>
        </p:spPr>
        <p:txBody>
          <a:bodyPr/>
          <a:lstStyle/>
          <a:p>
            <a:r>
              <a:rPr lang="cs-CZ" dirty="0" smtClean="0"/>
              <a:t>Řešení problému endogeneity?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36304"/>
          </a:xfrm>
        </p:spPr>
        <p:txBody>
          <a:bodyPr>
            <a:normAutofit lnSpcReduction="10000"/>
          </a:bodyPr>
          <a:lstStyle/>
          <a:p>
            <a:r>
              <a:rPr lang="cs-CZ" sz="3600" b="1" dirty="0" smtClean="0">
                <a:solidFill>
                  <a:srgbClr val="C00000"/>
                </a:solidFill>
              </a:rPr>
              <a:t>Regresní model s instrumentální proměnnou (IV)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Pozor: rozhodně nejde o univerzální, dokonalé a jednoduše aplikovatelné řešení!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5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cs-CZ" dirty="0" smtClean="0"/>
              <a:t>IV model, základní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166017"/>
            <a:ext cx="8388424" cy="559652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Máme tří proměnné:</a:t>
            </a:r>
          </a:p>
          <a:p>
            <a:r>
              <a:rPr lang="cs-CZ" b="1" dirty="0" smtClean="0"/>
              <a:t>Závislou Y</a:t>
            </a:r>
            <a:endParaRPr lang="cs-CZ" dirty="0" smtClean="0"/>
          </a:p>
          <a:p>
            <a:r>
              <a:rPr lang="cs-CZ" b="1" dirty="0" smtClean="0"/>
              <a:t>Nezávislou </a:t>
            </a:r>
            <a:r>
              <a:rPr lang="cs-CZ" b="1" u="sng" dirty="0" smtClean="0"/>
              <a:t>endogenní </a:t>
            </a:r>
            <a:r>
              <a:rPr lang="cs-CZ" b="1" dirty="0" smtClean="0"/>
              <a:t>X</a:t>
            </a:r>
            <a:r>
              <a:rPr lang="cs-CZ" dirty="0" smtClean="0"/>
              <a:t>, u níž chceme dokázat </a:t>
            </a:r>
            <a:r>
              <a:rPr lang="cs-CZ" u="sng" dirty="0" smtClean="0"/>
              <a:t>kauzální vliv na závislou</a:t>
            </a:r>
            <a:r>
              <a:rPr lang="cs-CZ" dirty="0" smtClean="0"/>
              <a:t> (tj. chceme aby byla v modelu </a:t>
            </a:r>
            <a:r>
              <a:rPr lang="cs-CZ" u="sng" dirty="0" smtClean="0"/>
              <a:t>exogenní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Instrumentální IV </a:t>
            </a:r>
            <a:r>
              <a:rPr lang="cs-CZ" dirty="0" smtClean="0"/>
              <a:t>– ta je v roli moderátora, tj. vliv nezávislé proměnné se uplatňuje pouze skrze ní. </a:t>
            </a:r>
            <a:br>
              <a:rPr lang="cs-CZ" dirty="0" smtClean="0"/>
            </a:br>
            <a:r>
              <a:rPr lang="cs-CZ" dirty="0" smtClean="0"/>
              <a:t>X → IV → Y</a:t>
            </a:r>
            <a:br>
              <a:rPr lang="cs-CZ" dirty="0" smtClean="0"/>
            </a:br>
            <a:r>
              <a:rPr lang="cs-CZ" u="sng" dirty="0" smtClean="0"/>
              <a:t>IV je exogenní </a:t>
            </a:r>
            <a:r>
              <a:rPr lang="cs-CZ" dirty="0" smtClean="0"/>
              <a:t>a má nám umožnit řešení endogeneity nezávislé proměnné.</a:t>
            </a:r>
          </a:p>
          <a:p>
            <a:r>
              <a:rPr lang="el-GR" b="1" i="1" dirty="0"/>
              <a:t>ϵ</a:t>
            </a:r>
            <a:r>
              <a:rPr lang="cs-CZ" dirty="0" smtClean="0"/>
              <a:t> – </a:t>
            </a:r>
            <a:r>
              <a:rPr lang="cs-CZ" b="1" dirty="0" smtClean="0"/>
              <a:t>chybová složka-residuální rozptyl </a:t>
            </a:r>
            <a:r>
              <a:rPr lang="cs-CZ" dirty="0" smtClean="0"/>
              <a:t>(</a:t>
            </a:r>
            <a:r>
              <a:rPr lang="cs-CZ" sz="2000" dirty="0" smtClean="0"/>
              <a:t>někdy znač.</a:t>
            </a:r>
            <a:r>
              <a:rPr lang="cs-CZ" dirty="0" smtClean="0"/>
              <a:t> </a:t>
            </a:r>
            <a:r>
              <a:rPr lang="cs-CZ" i="1" dirty="0" smtClean="0"/>
              <a:t>u</a:t>
            </a:r>
            <a:r>
              <a:rPr lang="cs-CZ" dirty="0" smtClean="0"/>
              <a:t>).– zbytková modelem nevysvětlená variance v Y (</a:t>
            </a:r>
            <a:r>
              <a:rPr lang="cs-CZ" dirty="0" err="1" smtClean="0"/>
              <a:t>error</a:t>
            </a:r>
            <a:r>
              <a:rPr lang="cs-CZ" dirty="0" smtClean="0"/>
              <a:t> disturbance).</a:t>
            </a:r>
            <a:r>
              <a:rPr lang="cs-CZ" b="1" dirty="0" smtClean="0"/>
              <a:t> </a:t>
            </a:r>
            <a:r>
              <a:rPr lang="cs-CZ" dirty="0" smtClean="0"/>
              <a:t>Zahrnuje </a:t>
            </a:r>
            <a:r>
              <a:rPr lang="cs-CZ" dirty="0"/>
              <a:t>všechny faktory, které ovlivňují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závislou proměnnou </a:t>
            </a:r>
            <a:r>
              <a:rPr lang="cs-CZ" dirty="0"/>
              <a:t>mimo nezávislé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proměnné </a:t>
            </a:r>
            <a:r>
              <a:rPr lang="cs-CZ" dirty="0"/>
              <a:t>zahrnuté </a:t>
            </a:r>
            <a:r>
              <a:rPr lang="cs-CZ" dirty="0" smtClean="0"/>
              <a:t>v </a:t>
            </a:r>
            <a:r>
              <a:rPr lang="cs-CZ" dirty="0"/>
              <a:t>našem modelu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 smtClean="0"/>
              <a:t>(model může obsahovat další </a:t>
            </a:r>
            <a:br>
              <a:rPr lang="cs-CZ" dirty="0" smtClean="0"/>
            </a:br>
            <a:r>
              <a:rPr lang="cs-CZ" dirty="0" smtClean="0"/>
              <a:t>exogenní </a:t>
            </a:r>
            <a:r>
              <a:rPr lang="cs-CZ" dirty="0" err="1" smtClean="0"/>
              <a:t>kovariáty</a:t>
            </a:r>
            <a:r>
              <a:rPr lang="cs-CZ" dirty="0" smtClean="0"/>
              <a:t>)</a:t>
            </a:r>
            <a:endParaRPr lang="cs-CZ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941168"/>
            <a:ext cx="2376962" cy="177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3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6409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dirty="0" smtClean="0"/>
              <a:t>Princip regresní analýzy s instrumenty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836712"/>
            <a:ext cx="9001000" cy="5795713"/>
          </a:xfrm>
        </p:spPr>
        <p:txBody>
          <a:bodyPr>
            <a:noAutofit/>
          </a:bodyPr>
          <a:lstStyle/>
          <a:p>
            <a:pPr marL="0" indent="0">
              <a:lnSpc>
                <a:spcPts val="2300"/>
              </a:lnSpc>
              <a:spcBef>
                <a:spcPts val="600"/>
              </a:spcBef>
              <a:buNone/>
            </a:pPr>
            <a:r>
              <a:rPr lang="cs-CZ" sz="2400" dirty="0" smtClean="0"/>
              <a:t>Problém spočívá v tom, že „problematická</a:t>
            </a:r>
            <a:r>
              <a:rPr lang="cs-CZ" sz="2400" dirty="0"/>
              <a:t>“ (</a:t>
            </a:r>
            <a:r>
              <a:rPr lang="cs-CZ" sz="2400" b="1" dirty="0"/>
              <a:t>endogenní</a:t>
            </a:r>
            <a:r>
              <a:rPr lang="cs-CZ" sz="2400" dirty="0"/>
              <a:t>) kauzální proměnná X má přímý vliv na </a:t>
            </a:r>
            <a:r>
              <a:rPr lang="cs-CZ" sz="2400" dirty="0" smtClean="0"/>
              <a:t>závislou proměnnou Y</a:t>
            </a:r>
            <a:r>
              <a:rPr lang="cs-CZ" sz="2400" dirty="0"/>
              <a:t>, </a:t>
            </a:r>
            <a:r>
              <a:rPr lang="cs-CZ" sz="2400" b="1" dirty="0">
                <a:solidFill>
                  <a:srgbClr val="C00000"/>
                </a:solidFill>
              </a:rPr>
              <a:t>ale zároveň koreluje s </a:t>
            </a:r>
            <a:r>
              <a:rPr lang="cs-CZ" sz="2400" b="1" dirty="0" smtClean="0">
                <a:solidFill>
                  <a:srgbClr val="C00000"/>
                </a:solidFill>
              </a:rPr>
              <a:t>její chybovou </a:t>
            </a:r>
            <a:r>
              <a:rPr lang="cs-CZ" sz="2400" b="1" dirty="0">
                <a:solidFill>
                  <a:srgbClr val="C00000"/>
                </a:solidFill>
              </a:rPr>
              <a:t>složkou </a:t>
            </a:r>
            <a:r>
              <a:rPr lang="cs-CZ" sz="2400" b="1" i="1" dirty="0" smtClean="0">
                <a:solidFill>
                  <a:srgbClr val="C00000"/>
                </a:solidFill>
              </a:rPr>
              <a:t>u</a:t>
            </a:r>
            <a:r>
              <a:rPr lang="cs-CZ" sz="2400" dirty="0" smtClean="0">
                <a:solidFill>
                  <a:srgbClr val="C00000"/>
                </a:solidFill>
              </a:rPr>
              <a:t> </a:t>
            </a:r>
            <a:r>
              <a:rPr lang="cs-CZ" sz="2400" dirty="0" smtClean="0"/>
              <a:t>(</a:t>
            </a:r>
            <a:r>
              <a:rPr lang="cs-CZ" sz="1600" dirty="0" smtClean="0"/>
              <a:t>nebo</a:t>
            </a:r>
            <a:r>
              <a:rPr lang="cs-CZ" sz="2400" dirty="0" smtClean="0"/>
              <a:t> </a:t>
            </a:r>
            <a:r>
              <a:rPr lang="el-GR" sz="2400" i="1" dirty="0" smtClean="0"/>
              <a:t>ϵ</a:t>
            </a:r>
            <a:r>
              <a:rPr lang="cs-CZ" sz="2400" dirty="0" smtClean="0"/>
              <a:t>).</a:t>
            </a:r>
            <a:endParaRPr lang="cs-CZ" sz="2400" dirty="0"/>
          </a:p>
          <a:p>
            <a:pPr marL="0" indent="0">
              <a:lnSpc>
                <a:spcPts val="2300"/>
              </a:lnSpc>
              <a:spcBef>
                <a:spcPts val="600"/>
              </a:spcBef>
              <a:buNone/>
            </a:pPr>
            <a:r>
              <a:rPr lang="cs-CZ" sz="2300" dirty="0" smtClean="0"/>
              <a:t>Rozptyl hodnot nezávislé endogenní proměnné X </a:t>
            </a:r>
            <a:r>
              <a:rPr lang="cs-CZ" sz="2300" dirty="0"/>
              <a:t>má dvě části: </a:t>
            </a:r>
            <a:endParaRPr lang="cs-CZ" sz="2300" dirty="0" smtClean="0"/>
          </a:p>
          <a:p>
            <a:pPr marL="400050" lvl="1" indent="0">
              <a:lnSpc>
                <a:spcPts val="2300"/>
              </a:lnSpc>
              <a:spcBef>
                <a:spcPts val="600"/>
              </a:spcBef>
              <a:buNone/>
            </a:pPr>
            <a:r>
              <a:rPr lang="cs-CZ" sz="2300" dirty="0" smtClean="0"/>
              <a:t>část (1), </a:t>
            </a:r>
            <a:r>
              <a:rPr lang="cs-CZ" sz="2300" dirty="0"/>
              <a:t>která z </a:t>
            </a:r>
            <a:r>
              <a:rPr lang="cs-CZ" sz="2300" dirty="0" smtClean="0"/>
              <a:t>nějakého důvodu </a:t>
            </a:r>
            <a:r>
              <a:rPr lang="cs-CZ" sz="2300" dirty="0"/>
              <a:t>koreluje s </a:t>
            </a:r>
            <a:r>
              <a:rPr lang="cs-CZ" sz="2300" dirty="0" smtClean="0"/>
              <a:t>residuálním rozptylem </a:t>
            </a:r>
            <a:r>
              <a:rPr lang="cs-CZ" sz="2300" i="1" dirty="0" smtClean="0"/>
              <a:t>u</a:t>
            </a:r>
            <a:r>
              <a:rPr lang="cs-CZ" sz="2300" dirty="0" smtClean="0"/>
              <a:t> (právě ta způsobuje </a:t>
            </a:r>
            <a:r>
              <a:rPr lang="cs-CZ" sz="2300" dirty="0"/>
              <a:t>problémy), a </a:t>
            </a:r>
            <a:endParaRPr lang="cs-CZ" sz="2300" dirty="0" smtClean="0"/>
          </a:p>
          <a:p>
            <a:pPr marL="400050" lvl="1" indent="0">
              <a:lnSpc>
                <a:spcPts val="2300"/>
              </a:lnSpc>
              <a:spcBef>
                <a:spcPts val="600"/>
              </a:spcBef>
              <a:buNone/>
            </a:pPr>
            <a:r>
              <a:rPr lang="cs-CZ" sz="2300" dirty="0" smtClean="0"/>
              <a:t>část (2), </a:t>
            </a:r>
            <a:r>
              <a:rPr lang="cs-CZ" sz="2300" dirty="0"/>
              <a:t>která je </a:t>
            </a:r>
            <a:r>
              <a:rPr lang="cs-CZ" sz="2300" dirty="0" smtClean="0"/>
              <a:t>nekorelovaná s </a:t>
            </a:r>
            <a:r>
              <a:rPr lang="cs-CZ" sz="2300" i="1" dirty="0" smtClean="0"/>
              <a:t>u</a:t>
            </a:r>
            <a:r>
              <a:rPr lang="cs-CZ" sz="2300" dirty="0" smtClean="0"/>
              <a:t>. </a:t>
            </a:r>
          </a:p>
          <a:p>
            <a:pPr>
              <a:lnSpc>
                <a:spcPts val="2300"/>
              </a:lnSpc>
              <a:spcBef>
                <a:spcPts val="600"/>
              </a:spcBef>
            </a:pPr>
            <a:r>
              <a:rPr lang="cs-CZ" sz="2300" dirty="0" smtClean="0"/>
              <a:t>Pokud bychom měli </a:t>
            </a:r>
            <a:r>
              <a:rPr lang="cs-CZ" sz="2300" b="1" dirty="0" smtClean="0"/>
              <a:t>informaci, která by nám umožnila </a:t>
            </a:r>
            <a:r>
              <a:rPr lang="cs-CZ" sz="2300" b="1" dirty="0"/>
              <a:t>izolovat </a:t>
            </a:r>
            <a:r>
              <a:rPr lang="cs-CZ" sz="2300" b="1" dirty="0" smtClean="0"/>
              <a:t>tuto druhou část variance X</a:t>
            </a:r>
            <a:r>
              <a:rPr lang="cs-CZ" sz="2300" dirty="0" smtClean="0"/>
              <a:t>, mohli bychom se zaměřit na tu část rozptylu X</a:t>
            </a:r>
            <a:r>
              <a:rPr lang="cs-CZ" sz="2300" dirty="0"/>
              <a:t>, </a:t>
            </a:r>
            <a:r>
              <a:rPr lang="cs-CZ" sz="2300" b="1" dirty="0" smtClean="0"/>
              <a:t>která není korelovaná s </a:t>
            </a:r>
            <a:r>
              <a:rPr lang="cs-CZ" sz="2300" b="1" i="1" dirty="0"/>
              <a:t>u</a:t>
            </a:r>
            <a:r>
              <a:rPr lang="cs-CZ" sz="2300" b="1" dirty="0"/>
              <a:t> </a:t>
            </a:r>
            <a:r>
              <a:rPr lang="cs-CZ" sz="2300" dirty="0"/>
              <a:t>a </a:t>
            </a:r>
            <a:r>
              <a:rPr lang="cs-CZ" sz="2300" dirty="0" smtClean="0"/>
              <a:t>přitom ignorovat tu část rozptylu X</a:t>
            </a:r>
            <a:r>
              <a:rPr lang="cs-CZ" sz="2300" dirty="0"/>
              <a:t>, </a:t>
            </a:r>
            <a:r>
              <a:rPr lang="cs-CZ" sz="2300" dirty="0" smtClean="0"/>
              <a:t>která zkresluje odhady v OLS.</a:t>
            </a:r>
          </a:p>
          <a:p>
            <a:pPr>
              <a:lnSpc>
                <a:spcPts val="2300"/>
              </a:lnSpc>
              <a:spcBef>
                <a:spcPts val="600"/>
              </a:spcBef>
            </a:pPr>
            <a:r>
              <a:rPr lang="cs-CZ" sz="2300" dirty="0" smtClean="0"/>
              <a:t>A to je přesně to, </a:t>
            </a:r>
            <a:r>
              <a:rPr lang="cs-CZ" sz="2300" dirty="0"/>
              <a:t>co dělá IV regrese. Informace o </a:t>
            </a:r>
            <a:r>
              <a:rPr lang="cs-CZ" sz="2300" dirty="0" smtClean="0"/>
              <a:t>změnách v hodnotách X</a:t>
            </a:r>
            <a:r>
              <a:rPr lang="cs-CZ" sz="2300" dirty="0"/>
              <a:t>, které nejsou vázány na </a:t>
            </a:r>
            <a:r>
              <a:rPr lang="cs-CZ" sz="2300" i="1" dirty="0"/>
              <a:t>u</a:t>
            </a:r>
            <a:r>
              <a:rPr lang="cs-CZ" sz="2300" dirty="0"/>
              <a:t>, jsou získávány z jedné nebo více dalších proměnných </a:t>
            </a:r>
            <a:r>
              <a:rPr lang="cs-CZ" sz="2300" dirty="0" smtClean="0"/>
              <a:t>tzv. </a:t>
            </a:r>
            <a:r>
              <a:rPr lang="cs-CZ" sz="2300" b="1" dirty="0" smtClean="0"/>
              <a:t>instrumentálních proměnných (instrumenty)</a:t>
            </a:r>
            <a:r>
              <a:rPr lang="cs-CZ" sz="2300" dirty="0" smtClean="0"/>
              <a:t>.</a:t>
            </a:r>
          </a:p>
          <a:p>
            <a:pPr>
              <a:lnSpc>
                <a:spcPts val="2300"/>
              </a:lnSpc>
              <a:spcBef>
                <a:spcPts val="600"/>
              </a:spcBef>
            </a:pPr>
            <a:r>
              <a:rPr lang="cs-CZ" sz="2300" dirty="0" smtClean="0"/>
              <a:t>Regrese s instrumentální proměnnou využívá </a:t>
            </a:r>
            <a:r>
              <a:rPr lang="cs-CZ" sz="2300" dirty="0"/>
              <a:t>tyto další proměnné jako </a:t>
            </a:r>
            <a:r>
              <a:rPr lang="cs-CZ" sz="2300" dirty="0" smtClean="0"/>
              <a:t>"</a:t>
            </a:r>
            <a:r>
              <a:rPr lang="cs-CZ" sz="2300" dirty="0"/>
              <a:t>nástroje" </a:t>
            </a:r>
            <a:r>
              <a:rPr lang="cs-CZ" sz="2300" dirty="0" smtClean="0"/>
              <a:t>(instrumenty) </a:t>
            </a:r>
            <a:r>
              <a:rPr lang="cs-CZ" sz="2300" b="1" dirty="0" smtClean="0"/>
              <a:t>k izolování změn v hodnotách X</a:t>
            </a:r>
            <a:r>
              <a:rPr lang="cs-CZ" sz="2300" b="1" dirty="0"/>
              <a:t>, které nejsou </a:t>
            </a:r>
            <a:r>
              <a:rPr lang="cs-CZ" sz="2300" b="1" dirty="0" smtClean="0"/>
              <a:t>korelovány s </a:t>
            </a:r>
            <a:r>
              <a:rPr lang="cs-CZ" sz="2300" b="1" i="1" dirty="0" smtClean="0"/>
              <a:t>u</a:t>
            </a:r>
            <a:r>
              <a:rPr lang="cs-CZ" sz="2300" dirty="0"/>
              <a:t>, což umožňuje </a:t>
            </a:r>
            <a:r>
              <a:rPr lang="cs-CZ" sz="2300" b="1" dirty="0"/>
              <a:t>konzistentní odhad </a:t>
            </a:r>
            <a:r>
              <a:rPr lang="cs-CZ" sz="2300" b="1" dirty="0" smtClean="0"/>
              <a:t>regresních koeficientů</a:t>
            </a:r>
            <a:r>
              <a:rPr lang="cs-CZ" sz="2300" dirty="0" smtClean="0"/>
              <a:t>.</a:t>
            </a:r>
            <a:endParaRPr lang="cs-CZ" sz="23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444208" y="6478537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Zdroj: [</a:t>
            </a:r>
            <a:r>
              <a:rPr lang="cs-CZ" sz="1400" dirty="0" err="1" smtClean="0"/>
              <a:t>Stock</a:t>
            </a:r>
            <a:r>
              <a:rPr lang="cs-CZ" sz="1400" dirty="0" smtClean="0"/>
              <a:t>, Watson 2015: 419]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24862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9412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cs-CZ" dirty="0"/>
              <a:t>Postup odhadu modelu s </a:t>
            </a:r>
            <a:r>
              <a:rPr lang="cs-CZ" dirty="0" smtClean="0"/>
              <a:t>IV: </a:t>
            </a:r>
            <a:br>
              <a:rPr lang="cs-CZ" dirty="0" smtClean="0"/>
            </a:br>
            <a:r>
              <a:rPr lang="cs-CZ" dirty="0" smtClean="0"/>
              <a:t>princip </a:t>
            </a:r>
            <a:r>
              <a:rPr lang="cs-CZ" b="1" dirty="0" smtClean="0"/>
              <a:t>dvoustupňové regrese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196752"/>
            <a:ext cx="9036496" cy="5661248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2250" dirty="0"/>
              <a:t>Problém: „Problematická“ (endogenní) kauzální proměnná X má přímý vliv na Y, ale zároveň koreluje s chybovou složkou Y - závislé proměnné </a:t>
            </a:r>
            <a:r>
              <a:rPr lang="el-GR" sz="2250" i="1" dirty="0"/>
              <a:t>ϵ</a:t>
            </a:r>
            <a:r>
              <a:rPr lang="cs-CZ" sz="2250" dirty="0" smtClean="0"/>
              <a:t>.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250" dirty="0" smtClean="0"/>
              <a:t>Postupujeme pomocí </a:t>
            </a:r>
            <a:r>
              <a:rPr lang="cs-CZ" sz="2250" b="1" dirty="0" smtClean="0"/>
              <a:t>„dvoustupňové“ regrese </a:t>
            </a:r>
            <a:r>
              <a:rPr lang="cs-CZ" sz="2250" dirty="0" smtClean="0"/>
              <a:t>(</a:t>
            </a:r>
            <a:r>
              <a:rPr lang="cs-CZ" sz="2250" i="1" dirty="0" smtClean="0"/>
              <a:t>2SLS </a:t>
            </a:r>
            <a:r>
              <a:rPr lang="cs-CZ" sz="1600" dirty="0" smtClean="0"/>
              <a:t>nebo</a:t>
            </a:r>
            <a:r>
              <a:rPr lang="cs-CZ" sz="2250" dirty="0" smtClean="0"/>
              <a:t> </a:t>
            </a:r>
            <a:r>
              <a:rPr lang="cs-CZ" sz="2250" i="1" dirty="0" smtClean="0"/>
              <a:t>TSLS - </a:t>
            </a:r>
            <a:r>
              <a:rPr lang="cs-CZ" sz="2250" i="1" dirty="0" err="1" smtClean="0"/>
              <a:t>Two</a:t>
            </a:r>
            <a:r>
              <a:rPr lang="cs-CZ" sz="2250" i="1" dirty="0" smtClean="0"/>
              <a:t> </a:t>
            </a:r>
            <a:r>
              <a:rPr lang="cs-CZ" sz="2250" i="1" dirty="0" err="1" smtClean="0"/>
              <a:t>Stage</a:t>
            </a:r>
            <a:r>
              <a:rPr lang="cs-CZ" sz="2250" i="1" dirty="0" smtClean="0"/>
              <a:t> Least </a:t>
            </a:r>
            <a:r>
              <a:rPr lang="cs-CZ" sz="2250" i="1" dirty="0" err="1" smtClean="0"/>
              <a:t>Squares</a:t>
            </a:r>
            <a:r>
              <a:rPr lang="cs-CZ" sz="2250" dirty="0" smtClean="0"/>
              <a:t>):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250" dirty="0" smtClean="0"/>
              <a:t>Využijeme instrumentální proměnnou/é IV k vytvoření nové nezávislé proměnné (1. stupeň</a:t>
            </a:r>
            <a:r>
              <a:rPr lang="cs-CZ" sz="2250" dirty="0"/>
              <a:t>)</a:t>
            </a:r>
            <a:r>
              <a:rPr lang="cs-CZ" sz="2250" dirty="0" smtClean="0"/>
              <a:t>. Platí, že: </a:t>
            </a:r>
            <a:br>
              <a:rPr lang="cs-CZ" sz="2250" dirty="0" smtClean="0"/>
            </a:br>
            <a:r>
              <a:rPr lang="cs-CZ" sz="2250" dirty="0" smtClean="0"/>
              <a:t>a) IV má přímý vliv na problematickou kauzální proměnnou X </a:t>
            </a:r>
            <a:br>
              <a:rPr lang="cs-CZ" sz="2250" dirty="0" smtClean="0"/>
            </a:br>
            <a:r>
              <a:rPr lang="cs-CZ" sz="2250" dirty="0" smtClean="0"/>
              <a:t>b) ale nemá přímý vliv na závislou proměnnou Y (pouze skrze X). </a:t>
            </a:r>
            <a:br>
              <a:rPr lang="cs-CZ" sz="2250" dirty="0" smtClean="0"/>
            </a:br>
            <a:r>
              <a:rPr lang="cs-CZ" sz="2250" dirty="0" smtClean="0"/>
              <a:t>To znamená, že instrument je vynechán z rovnice pro model Y (2. stupeň).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250" dirty="0" smtClean="0"/>
              <a:t>Instrument může být </a:t>
            </a:r>
            <a:r>
              <a:rPr lang="cs-CZ" sz="2250" dirty="0"/>
              <a:t>exogenní </a:t>
            </a:r>
            <a:r>
              <a:rPr lang="cs-CZ" sz="2250" dirty="0" smtClean="0"/>
              <a:t>(i endogenní), exogenní je pochopitelně lepší (z principu nekoreluje s žádnými disturbancemi/chybami v modelu).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250" b="1" dirty="0" smtClean="0"/>
              <a:t>1. stupeň: </a:t>
            </a:r>
            <a:r>
              <a:rPr lang="cs-CZ" sz="2250" dirty="0" smtClean="0"/>
              <a:t>regrese </a:t>
            </a:r>
            <a:r>
              <a:rPr lang="cs-CZ" sz="2250" b="1" dirty="0" smtClean="0"/>
              <a:t>IV → X</a:t>
            </a:r>
            <a:r>
              <a:rPr lang="cs-CZ" sz="2250" dirty="0" smtClean="0"/>
              <a:t>. Cílem je nahradit „problematickou</a:t>
            </a:r>
            <a:r>
              <a:rPr lang="cs-CZ" sz="2250" dirty="0"/>
              <a:t>“ (endogenní) kauzální </a:t>
            </a:r>
            <a:r>
              <a:rPr lang="cs-CZ" sz="2250" dirty="0" smtClean="0"/>
              <a:t>proměnnou. Modelem </a:t>
            </a:r>
            <a:r>
              <a:rPr lang="cs-CZ" sz="2250" b="1" u="sng" dirty="0" smtClean="0"/>
              <a:t>predikovaná hodnota X‘</a:t>
            </a:r>
            <a:r>
              <a:rPr lang="cs-CZ" sz="2250" u="sng" dirty="0" smtClean="0"/>
              <a:t> bude nyní nekorelovaná s chybovou složkou </a:t>
            </a:r>
            <a:r>
              <a:rPr lang="el-GR" sz="2250" i="1" u="sng" dirty="0" smtClean="0"/>
              <a:t>ϵ</a:t>
            </a:r>
            <a:r>
              <a:rPr lang="cs-CZ" sz="2250" i="1" u="sng" dirty="0" smtClean="0"/>
              <a:t> </a:t>
            </a:r>
            <a:r>
              <a:rPr lang="cs-CZ" sz="2250" u="sng" dirty="0" smtClean="0"/>
              <a:t>závislé proměnné Y</a:t>
            </a:r>
            <a:r>
              <a:rPr lang="cs-CZ" sz="2250" dirty="0" smtClean="0"/>
              <a:t>.</a:t>
            </a:r>
            <a:endParaRPr lang="cs-CZ" sz="2250" dirty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250" b="1" dirty="0" smtClean="0"/>
              <a:t>2. </a:t>
            </a:r>
            <a:r>
              <a:rPr lang="cs-CZ" sz="2250" b="1" dirty="0"/>
              <a:t>stupeň: </a:t>
            </a:r>
            <a:r>
              <a:rPr lang="cs-CZ" sz="2250" dirty="0"/>
              <a:t>regrese </a:t>
            </a:r>
            <a:r>
              <a:rPr lang="cs-CZ" sz="2250" b="1" dirty="0" smtClean="0"/>
              <a:t>X‘</a:t>
            </a:r>
            <a:r>
              <a:rPr lang="cs-CZ" sz="2250" dirty="0" smtClean="0"/>
              <a:t> </a:t>
            </a:r>
            <a:r>
              <a:rPr lang="cs-CZ" sz="2250" b="1" dirty="0" smtClean="0"/>
              <a:t>→ Y</a:t>
            </a:r>
            <a:r>
              <a:rPr lang="cs-CZ" sz="2250" dirty="0" smtClean="0"/>
              <a:t>. X je zde nahrazena predikovanou hodnotou X‘ z regrese 1. stupně.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5076056" y="6365557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Zdroj: podle </a:t>
            </a:r>
            <a:r>
              <a:rPr lang="cs-CZ" sz="1400" dirty="0"/>
              <a:t>[Kline 2011: 156</a:t>
            </a:r>
            <a:r>
              <a:rPr lang="cs-CZ" sz="1400" dirty="0" smtClean="0"/>
              <a:t>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02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 odhadu modelu s IV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 smtClean="0"/>
              <a:t>Dvoustupňová regrese</a:t>
            </a:r>
            <a:r>
              <a:rPr lang="cs-CZ" dirty="0" smtClean="0"/>
              <a:t>:</a:t>
            </a:r>
          </a:p>
          <a:p>
            <a:pPr marL="0" indent="0">
              <a:buNone/>
            </a:pPr>
            <a:r>
              <a:rPr lang="cs-CZ" b="1" i="1" dirty="0"/>
              <a:t>X = </a:t>
            </a:r>
            <a:r>
              <a:rPr lang="el-GR" b="1" i="1" dirty="0"/>
              <a:t>α</a:t>
            </a:r>
            <a:r>
              <a:rPr lang="cs-CZ" b="1" i="1" baseline="-25000" dirty="0"/>
              <a:t>2</a:t>
            </a:r>
            <a:r>
              <a:rPr lang="cs-CZ" b="1" i="1" dirty="0"/>
              <a:t> + </a:t>
            </a:r>
            <a:r>
              <a:rPr lang="el-GR" b="1" i="1" dirty="0"/>
              <a:t>β</a:t>
            </a:r>
            <a:r>
              <a:rPr lang="cs-CZ" b="1" i="1" baseline="-25000" dirty="0"/>
              <a:t> </a:t>
            </a:r>
            <a:r>
              <a:rPr lang="cs-CZ" b="1" i="1" dirty="0"/>
              <a:t>Z + </a:t>
            </a:r>
            <a:r>
              <a:rPr lang="el-GR" b="1" i="1" dirty="0"/>
              <a:t>ϵ</a:t>
            </a:r>
            <a:r>
              <a:rPr lang="cs-CZ" b="1" i="1" baseline="-25000" dirty="0"/>
              <a:t>2</a:t>
            </a:r>
            <a:r>
              <a:rPr lang="cs-CZ" i="1" baseline="-25000" dirty="0"/>
              <a:t>	</a:t>
            </a:r>
            <a:r>
              <a:rPr lang="cs-CZ" dirty="0" smtClean="0"/>
              <a:t>(1) </a:t>
            </a:r>
            <a:r>
              <a:rPr lang="cs-CZ" sz="2600" dirty="0"/>
              <a:t>regrese stup. 1 (</a:t>
            </a:r>
            <a:r>
              <a:rPr lang="cs-CZ" sz="2600" i="1" dirty="0" err="1"/>
              <a:t>first</a:t>
            </a:r>
            <a:r>
              <a:rPr lang="cs-CZ" sz="2600" i="1" dirty="0"/>
              <a:t> </a:t>
            </a:r>
            <a:r>
              <a:rPr lang="cs-CZ" sz="2600" i="1" dirty="0" err="1"/>
              <a:t>stage</a:t>
            </a:r>
            <a:r>
              <a:rPr lang="cs-CZ" sz="2600" dirty="0"/>
              <a:t>): závislá </a:t>
            </a:r>
            <a:r>
              <a:rPr lang="cs-CZ" sz="2600" i="1" dirty="0"/>
              <a:t>X</a:t>
            </a:r>
          </a:p>
          <a:p>
            <a:pPr marL="0" indent="0">
              <a:buNone/>
            </a:pPr>
            <a:r>
              <a:rPr lang="cs-CZ" b="1" i="1" dirty="0" smtClean="0"/>
              <a:t>Y = </a:t>
            </a:r>
            <a:r>
              <a:rPr lang="el-GR" b="1" i="1" dirty="0" smtClean="0"/>
              <a:t>α</a:t>
            </a:r>
            <a:r>
              <a:rPr lang="cs-CZ" b="1" i="1" baseline="-25000" dirty="0" smtClean="0"/>
              <a:t>1</a:t>
            </a:r>
            <a:r>
              <a:rPr lang="cs-CZ" b="1" i="1" dirty="0" smtClean="0"/>
              <a:t> + </a:t>
            </a:r>
            <a:r>
              <a:rPr lang="el-GR" b="1" i="1" dirty="0" smtClean="0"/>
              <a:t>β</a:t>
            </a:r>
            <a:r>
              <a:rPr lang="cs-CZ" b="1" i="1" baseline="-25000" dirty="0" smtClean="0"/>
              <a:t> </a:t>
            </a:r>
            <a:r>
              <a:rPr lang="cs-CZ" b="1" i="1" dirty="0" smtClean="0"/>
              <a:t>X̂ + </a:t>
            </a:r>
            <a:r>
              <a:rPr lang="el-GR" b="1" i="1" dirty="0" smtClean="0">
                <a:solidFill>
                  <a:srgbClr val="C00000"/>
                </a:solidFill>
              </a:rPr>
              <a:t>ϵ</a:t>
            </a:r>
            <a:r>
              <a:rPr lang="cs-CZ" b="1" i="1" baseline="-25000" dirty="0" smtClean="0">
                <a:solidFill>
                  <a:srgbClr val="C00000"/>
                </a:solidFill>
              </a:rPr>
              <a:t>1</a:t>
            </a:r>
            <a:r>
              <a:rPr lang="cs-CZ" i="1" baseline="-25000" dirty="0" smtClean="0"/>
              <a:t>	</a:t>
            </a:r>
            <a:r>
              <a:rPr lang="cs-CZ" dirty="0" smtClean="0"/>
              <a:t>(</a:t>
            </a:r>
            <a:r>
              <a:rPr lang="cs-CZ" dirty="0"/>
              <a:t>2</a:t>
            </a:r>
            <a:r>
              <a:rPr lang="cs-CZ" dirty="0" smtClean="0"/>
              <a:t>) </a:t>
            </a:r>
            <a:r>
              <a:rPr lang="cs-CZ" sz="2600" dirty="0" smtClean="0"/>
              <a:t>regrese stup. 2 (</a:t>
            </a:r>
            <a:r>
              <a:rPr lang="cs-CZ" sz="2600" i="1" dirty="0" smtClean="0"/>
              <a:t>second </a:t>
            </a:r>
            <a:r>
              <a:rPr lang="cs-CZ" sz="2600" i="1" dirty="0" err="1"/>
              <a:t>stage</a:t>
            </a:r>
            <a:r>
              <a:rPr lang="cs-CZ" sz="2600" dirty="0"/>
              <a:t>)</a:t>
            </a:r>
            <a:r>
              <a:rPr lang="cs-CZ" sz="2600" dirty="0" smtClean="0"/>
              <a:t>: </a:t>
            </a:r>
            <a:r>
              <a:rPr lang="cs-CZ" sz="2600" dirty="0"/>
              <a:t>závislá </a:t>
            </a:r>
            <a:r>
              <a:rPr lang="cs-CZ" sz="2600" i="1" dirty="0" smtClean="0"/>
              <a:t>Y</a:t>
            </a:r>
            <a:endParaRPr lang="cs-CZ" i="1" dirty="0"/>
          </a:p>
          <a:p>
            <a:pPr marL="457200" lvl="1" indent="0">
              <a:buNone/>
            </a:pPr>
            <a:r>
              <a:rPr lang="cs-CZ" dirty="0"/>
              <a:t>Z= instrument; </a:t>
            </a:r>
            <a:r>
              <a:rPr lang="el-GR" i="1" dirty="0"/>
              <a:t>ϵ</a:t>
            </a:r>
            <a:r>
              <a:rPr lang="cs-CZ" i="1" baseline="-25000" dirty="0"/>
              <a:t>1</a:t>
            </a:r>
            <a:r>
              <a:rPr lang="cs-CZ" dirty="0"/>
              <a:t>, </a:t>
            </a:r>
            <a:r>
              <a:rPr lang="el-GR" i="1" dirty="0"/>
              <a:t>ϵ</a:t>
            </a:r>
            <a:r>
              <a:rPr lang="cs-CZ" i="1" baseline="-25000" dirty="0"/>
              <a:t>2</a:t>
            </a:r>
            <a:r>
              <a:rPr lang="cs-CZ" dirty="0"/>
              <a:t> = chyba/residuální rozptyl</a:t>
            </a:r>
          </a:p>
          <a:p>
            <a:pPr marL="457200" lvl="1" indent="0">
              <a:buNone/>
            </a:pPr>
            <a:r>
              <a:rPr lang="cs-CZ" dirty="0"/>
              <a:t>Y = </a:t>
            </a:r>
            <a:r>
              <a:rPr lang="cs-CZ" dirty="0" smtClean="0"/>
              <a:t>závislá</a:t>
            </a:r>
            <a:r>
              <a:rPr lang="cs-CZ" dirty="0"/>
              <a:t>, X </a:t>
            </a:r>
            <a:r>
              <a:rPr lang="cs-CZ" dirty="0" smtClean="0"/>
              <a:t>nezávislá – endogenní proměnná</a:t>
            </a:r>
          </a:p>
          <a:p>
            <a:pPr marL="57150" indent="0">
              <a:buNone/>
            </a:pPr>
            <a:r>
              <a:rPr lang="cs-CZ" dirty="0" smtClean="0"/>
              <a:t>Protože instrument </a:t>
            </a:r>
            <a:r>
              <a:rPr lang="cs-CZ" i="1" dirty="0" smtClean="0"/>
              <a:t>Z</a:t>
            </a:r>
            <a:r>
              <a:rPr lang="cs-CZ" dirty="0" smtClean="0"/>
              <a:t> je exogenní, tak tato část </a:t>
            </a:r>
            <a:r>
              <a:rPr lang="cs-CZ" i="1" dirty="0" smtClean="0"/>
              <a:t>X</a:t>
            </a:r>
            <a:r>
              <a:rPr lang="cs-CZ" dirty="0" smtClean="0"/>
              <a:t> je nekorelovaná s chybovou složkou </a:t>
            </a:r>
            <a:r>
              <a:rPr lang="el-GR" i="1" dirty="0"/>
              <a:t>ϵ</a:t>
            </a:r>
            <a:r>
              <a:rPr lang="cs-CZ" i="1" baseline="-25000" dirty="0"/>
              <a:t>1 </a:t>
            </a:r>
            <a:r>
              <a:rPr lang="cs-CZ" dirty="0" smtClean="0"/>
              <a:t>v rovnici (2). </a:t>
            </a:r>
          </a:p>
          <a:p>
            <a:pPr marL="57150" indent="0">
              <a:buNone/>
            </a:pPr>
            <a:r>
              <a:rPr lang="cs-CZ" dirty="0" smtClean="0"/>
              <a:t>V regresním modelu 2. stupně (rovnice 2) využijeme </a:t>
            </a:r>
            <a:r>
              <a:rPr lang="cs-CZ" b="1" dirty="0" smtClean="0"/>
              <a:t>místo </a:t>
            </a:r>
            <a:r>
              <a:rPr lang="cs-CZ" b="1" i="1" dirty="0" smtClean="0"/>
              <a:t>X</a:t>
            </a:r>
            <a:r>
              <a:rPr lang="cs-CZ" b="1" dirty="0" smtClean="0"/>
              <a:t> jeho predikovanou hodnotu </a:t>
            </a:r>
            <a:r>
              <a:rPr lang="cs-CZ" b="1" i="1" dirty="0"/>
              <a:t>X̂ </a:t>
            </a:r>
            <a:r>
              <a:rPr lang="cs-CZ" b="1" dirty="0" smtClean="0"/>
              <a:t>z modelu 1. stupně</a:t>
            </a:r>
            <a:r>
              <a:rPr lang="cs-CZ" dirty="0" smtClean="0"/>
              <a:t>.</a:t>
            </a:r>
          </a:p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5528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Co jsou tedy „dobré“ instrumenty?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3900" b="1" dirty="0" smtClean="0"/>
              <a:t>Relevantní a validní!</a:t>
            </a:r>
          </a:p>
          <a:p>
            <a:r>
              <a:rPr lang="cs-CZ" i="1" dirty="0" smtClean="0"/>
              <a:t>Relevantní</a:t>
            </a:r>
            <a:r>
              <a:rPr lang="cs-CZ" dirty="0" smtClean="0"/>
              <a:t> → </a:t>
            </a:r>
            <a:r>
              <a:rPr lang="cs-CZ" b="1" dirty="0" smtClean="0"/>
              <a:t>Korelují s endogenní (v modelu </a:t>
            </a:r>
            <a:r>
              <a:rPr lang="cs-CZ" b="1" dirty="0" err="1" smtClean="0"/>
              <a:t>nezávislou-vysvětlující</a:t>
            </a:r>
            <a:r>
              <a:rPr lang="cs-CZ" b="1" dirty="0" smtClean="0"/>
              <a:t>) proměnnou</a:t>
            </a:r>
            <a:r>
              <a:rPr lang="cs-CZ" dirty="0" smtClean="0"/>
              <a:t> a zároveň</a:t>
            </a:r>
          </a:p>
          <a:p>
            <a:r>
              <a:rPr lang="cs-CZ" i="1" dirty="0" smtClean="0"/>
              <a:t>Validní</a:t>
            </a:r>
            <a:r>
              <a:rPr lang="cs-CZ" dirty="0" smtClean="0"/>
              <a:t> → </a:t>
            </a:r>
            <a:r>
              <a:rPr lang="cs-CZ" b="1" dirty="0" smtClean="0"/>
              <a:t>Nejsou korelovány s chybou (</a:t>
            </a:r>
            <a:r>
              <a:rPr lang="el-GR" b="1" i="1" dirty="0" smtClean="0"/>
              <a:t>ϵ</a:t>
            </a:r>
            <a:r>
              <a:rPr lang="cs-CZ" b="1" dirty="0" smtClean="0"/>
              <a:t>), tj. jsou exogenní</a:t>
            </a:r>
          </a:p>
          <a:p>
            <a:pPr>
              <a:spcBef>
                <a:spcPts val="1800"/>
              </a:spcBef>
            </a:pPr>
            <a:r>
              <a:rPr lang="cs-CZ" sz="3000" dirty="0" smtClean="0"/>
              <a:t>Pokud jsou instrumenty jen slabě korelovány</a:t>
            </a:r>
            <a:r>
              <a:rPr lang="cs-CZ" sz="3000" dirty="0"/>
              <a:t> </a:t>
            </a:r>
            <a:r>
              <a:rPr lang="cs-CZ" sz="3000" dirty="0" smtClean="0"/>
              <a:t>(či vůbec) s endogenní proměnnou → </a:t>
            </a:r>
            <a:r>
              <a:rPr lang="cs-CZ" sz="3000" b="1" dirty="0" smtClean="0"/>
              <a:t>slabé instrumenty </a:t>
            </a:r>
            <a:r>
              <a:rPr lang="cs-CZ" sz="3000" dirty="0" smtClean="0"/>
              <a:t>(</a:t>
            </a:r>
            <a:r>
              <a:rPr lang="cs-CZ" sz="3000" i="1" dirty="0" err="1" smtClean="0"/>
              <a:t>weak</a:t>
            </a:r>
            <a:r>
              <a:rPr lang="cs-CZ" sz="3000" i="1" dirty="0" smtClean="0"/>
              <a:t> </a:t>
            </a:r>
            <a:r>
              <a:rPr lang="cs-CZ" sz="3000" i="1" dirty="0" err="1" smtClean="0"/>
              <a:t>instruments</a:t>
            </a:r>
            <a:r>
              <a:rPr lang="cs-CZ" sz="3000" dirty="0" smtClean="0"/>
              <a:t>), pak je </a:t>
            </a:r>
            <a:r>
              <a:rPr lang="cs-CZ" sz="3000" dirty="0"/>
              <a:t>odhad </a:t>
            </a:r>
            <a:r>
              <a:rPr lang="cs-CZ" sz="3000" dirty="0" smtClean="0"/>
              <a:t>parametrů pomocí 2SLS </a:t>
            </a:r>
            <a:r>
              <a:rPr lang="cs-CZ" sz="3000" b="1" dirty="0" smtClean="0"/>
              <a:t>zkreslený</a:t>
            </a:r>
            <a:r>
              <a:rPr lang="cs-CZ" sz="3000" dirty="0" smtClean="0"/>
              <a:t> a CI a testy </a:t>
            </a:r>
            <a:r>
              <a:rPr lang="cs-CZ" sz="3000" b="1" dirty="0" err="1" smtClean="0"/>
              <a:t>nereliabilní</a:t>
            </a:r>
            <a:r>
              <a:rPr lang="cs-CZ" sz="3000" dirty="0" smtClean="0"/>
              <a:t>.</a:t>
            </a:r>
          </a:p>
          <a:p>
            <a:r>
              <a:rPr lang="cs-CZ" sz="3000" dirty="0" smtClean="0"/>
              <a:t>Pokud </a:t>
            </a:r>
            <a:r>
              <a:rPr lang="cs-CZ" sz="3000" b="1" dirty="0" smtClean="0"/>
              <a:t>není instrument exogenní</a:t>
            </a:r>
            <a:r>
              <a:rPr lang="cs-CZ" sz="3000" dirty="0" smtClean="0"/>
              <a:t>, pak je odhad pomocí 2SLS </a:t>
            </a:r>
            <a:r>
              <a:rPr lang="cs-CZ" sz="3000" b="1" dirty="0" smtClean="0"/>
              <a:t>inkonzistentní</a:t>
            </a:r>
            <a:r>
              <a:rPr lang="cs-CZ" sz="3000" dirty="0" smtClean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756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8112"/>
          </a:xfrm>
        </p:spPr>
        <p:txBody>
          <a:bodyPr/>
          <a:lstStyle/>
          <a:p>
            <a:r>
              <a:rPr lang="cs-CZ" b="1" dirty="0" smtClean="0"/>
              <a:t>Validní IV – tři podmínky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516" y="953344"/>
            <a:ext cx="8712968" cy="5904656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b="1" u="sng" dirty="0"/>
              <a:t>Relevance: </a:t>
            </a:r>
            <a:r>
              <a:rPr lang="cs-CZ" dirty="0" smtClean="0"/>
              <a:t>Existuje dostatečná </a:t>
            </a:r>
            <a:r>
              <a:rPr lang="cs-CZ" b="1" dirty="0" smtClean="0"/>
              <a:t>korelace mezi IV a nezávislou proměnnou X</a:t>
            </a:r>
            <a:r>
              <a:rPr lang="cs-CZ" dirty="0" smtClean="0"/>
              <a:t>			</a:t>
            </a:r>
            <a:r>
              <a:rPr lang="el-GR" b="1" dirty="0" smtClean="0">
                <a:solidFill>
                  <a:srgbClr val="C00000"/>
                </a:solidFill>
              </a:rPr>
              <a:t>ρ</a:t>
            </a:r>
            <a:r>
              <a:rPr lang="cs-CZ" b="1" i="1" baseline="-25000" dirty="0" err="1" smtClean="0">
                <a:solidFill>
                  <a:srgbClr val="C00000"/>
                </a:solidFill>
              </a:rPr>
              <a:t>z,x</a:t>
            </a:r>
            <a:r>
              <a:rPr lang="cs-CZ" b="1" dirty="0" smtClean="0">
                <a:solidFill>
                  <a:srgbClr val="C00000"/>
                </a:solidFill>
              </a:rPr>
              <a:t> ≠ 0</a:t>
            </a:r>
            <a:r>
              <a:rPr lang="cs-CZ" dirty="0" smtClean="0"/>
              <a:t>	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Tato korelace není zkreslena jinými proměnnými, </a:t>
            </a:r>
            <a:br>
              <a:rPr lang="cs-CZ" dirty="0" smtClean="0"/>
            </a:br>
            <a:r>
              <a:rPr lang="cs-CZ" dirty="0" smtClean="0"/>
              <a:t>tj. </a:t>
            </a:r>
            <a:r>
              <a:rPr lang="cs-CZ" b="1" dirty="0" smtClean="0"/>
              <a:t>korelace mezi IV  a </a:t>
            </a:r>
            <a:r>
              <a:rPr lang="el-GR" b="1" i="1" dirty="0" smtClean="0"/>
              <a:t>ϵ</a:t>
            </a:r>
            <a:r>
              <a:rPr lang="cs-CZ" b="1" i="1" baseline="-25000" dirty="0" smtClean="0"/>
              <a:t>2</a:t>
            </a:r>
            <a:r>
              <a:rPr lang="cs-CZ" b="1" dirty="0" smtClean="0"/>
              <a:t> (residuálním rozptylem) nezávislé proměnné X </a:t>
            </a:r>
            <a:r>
              <a:rPr lang="cs-CZ" dirty="0" smtClean="0"/>
              <a:t>(v regresi 1. stup.) </a:t>
            </a:r>
            <a:r>
              <a:rPr lang="cs-CZ" b="1" dirty="0" smtClean="0"/>
              <a:t>je nulová	</a:t>
            </a:r>
            <a:r>
              <a:rPr lang="cs-CZ" dirty="0" smtClean="0"/>
              <a:t>							</a:t>
            </a:r>
            <a:r>
              <a:rPr lang="el-GR" b="1" dirty="0" smtClean="0">
                <a:solidFill>
                  <a:srgbClr val="C00000"/>
                </a:solidFill>
              </a:rPr>
              <a:t>ρ</a:t>
            </a:r>
            <a:r>
              <a:rPr lang="cs-CZ" b="1" i="1" baseline="-25000" dirty="0" err="1" smtClean="0">
                <a:solidFill>
                  <a:srgbClr val="C00000"/>
                </a:solidFill>
              </a:rPr>
              <a:t>z,F</a:t>
            </a:r>
            <a:r>
              <a:rPr lang="cs-CZ" b="1" dirty="0" smtClean="0">
                <a:solidFill>
                  <a:srgbClr val="C00000"/>
                </a:solidFill>
              </a:rPr>
              <a:t> = 0</a:t>
            </a:r>
            <a:endParaRPr lang="cs-CZ" dirty="0" smtClean="0">
              <a:solidFill>
                <a:srgbClr val="C00000"/>
              </a:solidFill>
            </a:endParaRPr>
          </a:p>
          <a:p>
            <a:pPr lvl="1"/>
            <a:r>
              <a:rPr lang="cs-CZ" dirty="0" smtClean="0"/>
              <a:t>Ideální je, pokud s hodnotami IV můžeme manipulovat nebo existuje-li přirozená experimentální situace → randomizace v hodnotách IV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cs-CZ" b="1" u="sng" dirty="0" err="1" smtClean="0"/>
              <a:t>Exogenita</a:t>
            </a:r>
            <a:r>
              <a:rPr lang="cs-CZ" b="1" u="sng" dirty="0" smtClean="0"/>
              <a:t>:</a:t>
            </a:r>
            <a:r>
              <a:rPr lang="cs-CZ" b="1" dirty="0" smtClean="0"/>
              <a:t> Neexistuje korelace mezi IV a </a:t>
            </a:r>
            <a:r>
              <a:rPr lang="el-GR" b="1" i="1" dirty="0" smtClean="0"/>
              <a:t>ϵ</a:t>
            </a:r>
            <a:r>
              <a:rPr lang="cs-CZ" b="1" i="1" baseline="-25000" dirty="0" smtClean="0"/>
              <a:t>1</a:t>
            </a:r>
            <a:r>
              <a:rPr lang="cs-CZ" b="1" dirty="0" smtClean="0"/>
              <a:t> - chybovou složkou (residuálním rozptylem) Y</a:t>
            </a:r>
            <a:r>
              <a:rPr lang="cs-CZ" dirty="0" smtClean="0"/>
              <a:t> 		</a:t>
            </a:r>
            <a:r>
              <a:rPr lang="el-GR" b="1" dirty="0" smtClean="0">
                <a:solidFill>
                  <a:srgbClr val="C00000"/>
                </a:solidFill>
              </a:rPr>
              <a:t>ρ</a:t>
            </a:r>
            <a:r>
              <a:rPr lang="cs-CZ" b="1" i="1" baseline="-25000" dirty="0" smtClean="0">
                <a:solidFill>
                  <a:srgbClr val="C00000"/>
                </a:solidFill>
              </a:rPr>
              <a:t>z,</a:t>
            </a:r>
            <a:r>
              <a:rPr lang="el-GR" b="1" i="1" baseline="-25000" dirty="0">
                <a:solidFill>
                  <a:srgbClr val="C00000"/>
                </a:solidFill>
              </a:rPr>
              <a:t> ϵ</a:t>
            </a:r>
            <a:r>
              <a:rPr lang="cs-CZ" b="1" dirty="0" smtClean="0">
                <a:solidFill>
                  <a:srgbClr val="C00000"/>
                </a:solidFill>
              </a:rPr>
              <a:t> = 0</a:t>
            </a:r>
            <a:endParaRPr lang="cs-CZ" dirty="0" smtClean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r>
              <a:rPr lang="cs-CZ" dirty="0" smtClean="0"/>
              <a:t>Jinými </a:t>
            </a:r>
            <a:r>
              <a:rPr lang="cs-CZ" dirty="0"/>
              <a:t>slovy, instrument musí být ortogonální k chybě.</a:t>
            </a:r>
          </a:p>
          <a:p>
            <a:pPr lvl="1"/>
            <a:r>
              <a:rPr lang="cs-CZ" dirty="0" smtClean="0"/>
              <a:t>To znamená, že IV nesmí ovlivňovat závislou proměnnou Y přímo ale ani nepřímo skrze vztah s ostatními proměnnými. </a:t>
            </a:r>
            <a:endParaRPr lang="cs-CZ" dirty="0"/>
          </a:p>
          <a:p>
            <a:pPr lvl="1"/>
            <a:r>
              <a:rPr lang="cs-CZ" dirty="0" smtClean="0"/>
              <a:t>Tento předpoklad ovšem nelze testovat empiricky, pouze teoreticky dovodit.</a:t>
            </a:r>
          </a:p>
        </p:txBody>
      </p:sp>
    </p:spTree>
    <p:extLst>
      <p:ext uri="{BB962C8B-B14F-4D97-AF65-F5344CB8AC3E}">
        <p14:creationId xmlns:p14="http://schemas.microsoft.com/office/powerpoint/2010/main" val="121300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„Neexistuje </a:t>
            </a:r>
            <a:r>
              <a:rPr lang="cs-CZ" b="1" dirty="0"/>
              <a:t>korelace mezi IV </a:t>
            </a:r>
            <a:r>
              <a:rPr lang="cs-CZ" dirty="0"/>
              <a:t>a</a:t>
            </a:r>
            <a:r>
              <a:rPr lang="cs-CZ" b="1" dirty="0"/>
              <a:t> </a:t>
            </a:r>
            <a:r>
              <a:rPr lang="el-GR" b="1" dirty="0" smtClean="0"/>
              <a:t>ϵ</a:t>
            </a:r>
            <a:r>
              <a:rPr lang="cs-CZ" b="1" dirty="0" smtClean="0"/>
              <a:t>“ (?)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dirty="0" smtClean="0"/>
              <a:t>Co znamená </a:t>
            </a:r>
            <a:r>
              <a:rPr lang="el-GR" b="1" dirty="0" smtClean="0">
                <a:solidFill>
                  <a:srgbClr val="C00000"/>
                </a:solidFill>
              </a:rPr>
              <a:t>ρ</a:t>
            </a:r>
            <a:r>
              <a:rPr lang="cs-CZ" b="1" i="1" baseline="-25000" dirty="0">
                <a:solidFill>
                  <a:srgbClr val="C00000"/>
                </a:solidFill>
              </a:rPr>
              <a:t>z</a:t>
            </a:r>
            <a:r>
              <a:rPr lang="cs-CZ" b="1" i="1" baseline="-25000" dirty="0" smtClean="0">
                <a:solidFill>
                  <a:srgbClr val="C00000"/>
                </a:solidFill>
              </a:rPr>
              <a:t>,</a:t>
            </a:r>
            <a:r>
              <a:rPr lang="el-GR" b="1" i="1" baseline="-25000" dirty="0">
                <a:solidFill>
                  <a:srgbClr val="C00000"/>
                </a:solidFill>
              </a:rPr>
              <a:t> ϵ</a:t>
            </a:r>
            <a:r>
              <a:rPr lang="cs-CZ" b="1" dirty="0" smtClean="0">
                <a:solidFill>
                  <a:srgbClr val="C00000"/>
                </a:solidFill>
              </a:rPr>
              <a:t> </a:t>
            </a:r>
            <a:r>
              <a:rPr lang="cs-CZ" b="1" dirty="0">
                <a:solidFill>
                  <a:srgbClr val="C00000"/>
                </a:solidFill>
              </a:rPr>
              <a:t>= </a:t>
            </a:r>
            <a:r>
              <a:rPr lang="cs-CZ" b="1" dirty="0" smtClean="0">
                <a:solidFill>
                  <a:srgbClr val="C00000"/>
                </a:solidFill>
              </a:rPr>
              <a:t>0 </a:t>
            </a:r>
            <a:r>
              <a:rPr lang="cs-CZ" dirty="0"/>
              <a:t>?</a:t>
            </a:r>
            <a:endParaRPr lang="cs-CZ" dirty="0" smtClean="0"/>
          </a:p>
          <a:p>
            <a:r>
              <a:rPr lang="cs-CZ" dirty="0" smtClean="0"/>
              <a:t>→ Po </a:t>
            </a:r>
            <a:r>
              <a:rPr lang="cs-CZ" b="1" dirty="0" smtClean="0"/>
              <a:t>zahrnutí všech </a:t>
            </a:r>
            <a:r>
              <a:rPr lang="cs-CZ" b="1" dirty="0" err="1" smtClean="0"/>
              <a:t>kovariát</a:t>
            </a:r>
            <a:r>
              <a:rPr lang="cs-CZ" b="1" dirty="0" smtClean="0"/>
              <a:t> </a:t>
            </a:r>
            <a:r>
              <a:rPr lang="cs-CZ" b="1" dirty="0"/>
              <a:t>do </a:t>
            </a:r>
            <a:r>
              <a:rPr lang="cs-CZ" b="1" dirty="0" smtClean="0"/>
              <a:t>modelu nezůstane žádná korelace mezi IV a chybou/residuální variancí </a:t>
            </a:r>
            <a:r>
              <a:rPr lang="el-GR" b="1" i="1" dirty="0" smtClean="0"/>
              <a:t>ϵ</a:t>
            </a:r>
            <a:r>
              <a:rPr lang="cs-CZ" dirty="0" smtClean="0"/>
              <a:t>.</a:t>
            </a:r>
          </a:p>
          <a:p>
            <a:r>
              <a:rPr lang="cs-CZ" dirty="0" smtClean="0"/>
              <a:t>To znamená, že </a:t>
            </a:r>
            <a:r>
              <a:rPr lang="cs-CZ" b="1" dirty="0" smtClean="0"/>
              <a:t>instrumentální proměnnou lze v modelu (2.st.) pro Y vynechat (</a:t>
            </a:r>
            <a:r>
              <a:rPr lang="en-US" b="1" i="1" dirty="0"/>
              <a:t>exclusion </a:t>
            </a:r>
            <a:r>
              <a:rPr lang="en-US" b="1" i="1" dirty="0" smtClean="0"/>
              <a:t>restriction</a:t>
            </a:r>
            <a:r>
              <a:rPr lang="cs-CZ" b="1" dirty="0" smtClean="0"/>
              <a:t>)</a:t>
            </a:r>
            <a:r>
              <a:rPr lang="cs-CZ" dirty="0" smtClean="0"/>
              <a:t>. Neboť instrument IV ovlivňuje závislou Y jen skrze nezávislou endogenní proměnnou X a ne přímo.</a:t>
            </a:r>
          </a:p>
          <a:p>
            <a:r>
              <a:rPr lang="cs-CZ" dirty="0" smtClean="0"/>
              <a:t>To je ovšem v principu netestovatelné, pouze odůvodnitelné teorií či logikou. A často také nerealistické.</a:t>
            </a:r>
          </a:p>
          <a:p>
            <a:r>
              <a:rPr lang="cs-CZ" dirty="0" smtClean="0"/>
              <a:t>I když, pokud máme k dispozici více IV než endogenních proměnných (tj. </a:t>
            </a:r>
            <a:r>
              <a:rPr lang="cs-CZ" i="1" dirty="0" smtClean="0"/>
              <a:t>model </a:t>
            </a:r>
            <a:r>
              <a:rPr lang="cs-CZ" i="1" dirty="0" err="1" smtClean="0"/>
              <a:t>overidentification</a:t>
            </a:r>
            <a:r>
              <a:rPr lang="cs-CZ" dirty="0" smtClean="0"/>
              <a:t>), pak … (viz dále)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7181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48"/>
            <a:ext cx="8229600" cy="804664"/>
          </a:xfrm>
        </p:spPr>
        <p:txBody>
          <a:bodyPr/>
          <a:lstStyle/>
          <a:p>
            <a:r>
              <a:rPr lang="cs-CZ" dirty="0" smtClean="0"/>
              <a:t>Volba Instrumentální proměnné IV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572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3000" dirty="0" smtClean="0"/>
              <a:t>Nalezení (validního a silného) instrumentu je největší problém.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3000" dirty="0" smtClean="0"/>
              <a:t>Nemůžeme ho hledat na základě empirického zkoušení v datech ale na základě teoretických argumentů anebo logické úvahy.</a:t>
            </a:r>
            <a:endParaRPr lang="cs-CZ" sz="3000" dirty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3000" dirty="0" smtClean="0"/>
              <a:t>Zdrojem korelace mezi X a IV musí být </a:t>
            </a:r>
            <a:r>
              <a:rPr lang="cs-CZ" sz="3000" b="1" dirty="0" smtClean="0"/>
              <a:t>kauzální efekt </a:t>
            </a:r>
            <a:br>
              <a:rPr lang="cs-CZ" sz="3000" b="1" dirty="0" smtClean="0"/>
            </a:br>
            <a:r>
              <a:rPr lang="cs-CZ" sz="3000" b="1" dirty="0" smtClean="0"/>
              <a:t>IV → X </a:t>
            </a:r>
            <a:r>
              <a:rPr lang="cs-CZ" sz="3000" dirty="0" smtClean="0"/>
              <a:t>a ne naopak. Tedy </a:t>
            </a:r>
            <a:r>
              <a:rPr lang="cs-CZ" sz="3000" b="1" dirty="0" smtClean="0"/>
              <a:t>instrument </a:t>
            </a:r>
            <a:r>
              <a:rPr lang="cs-CZ" sz="3000" b="1" dirty="0"/>
              <a:t>IV nesmí být kauzálně </a:t>
            </a:r>
            <a:r>
              <a:rPr lang="cs-CZ" sz="3000" b="1" dirty="0" smtClean="0"/>
              <a:t>zapříčiněn </a:t>
            </a:r>
            <a:r>
              <a:rPr lang="cs-CZ" sz="3000" b="1" dirty="0"/>
              <a:t>X </a:t>
            </a:r>
            <a:r>
              <a:rPr lang="cs-CZ" sz="3000" dirty="0" smtClean="0"/>
              <a:t>(endogenní proměnnou </a:t>
            </a:r>
            <a:r>
              <a:rPr lang="cs-CZ" sz="3000" dirty="0"/>
              <a:t>kterou potřebujeme </a:t>
            </a:r>
            <a:r>
              <a:rPr lang="cs-CZ" sz="3000" dirty="0" err="1"/>
              <a:t>instrumentalizovat</a:t>
            </a:r>
            <a:r>
              <a:rPr lang="cs-CZ" sz="3000" dirty="0" smtClean="0"/>
              <a:t>).</a:t>
            </a:r>
            <a:br>
              <a:rPr lang="cs-CZ" sz="3000" dirty="0" smtClean="0"/>
            </a:br>
            <a:r>
              <a:rPr lang="cs-CZ" sz="3000" dirty="0" smtClean="0"/>
              <a:t>Pokud </a:t>
            </a:r>
            <a:r>
              <a:rPr lang="cs-CZ" sz="3000" dirty="0"/>
              <a:t>by </a:t>
            </a:r>
            <a:r>
              <a:rPr lang="cs-CZ" sz="3000" dirty="0" smtClean="0"/>
              <a:t>tomu </a:t>
            </a:r>
            <a:r>
              <a:rPr lang="cs-CZ" sz="3000" dirty="0"/>
              <a:t>tak bylo </a:t>
            </a:r>
            <a:r>
              <a:rPr lang="cs-CZ" sz="3000" dirty="0" smtClean="0"/>
              <a:t>(</a:t>
            </a:r>
            <a:r>
              <a:rPr lang="cs-CZ" sz="3000" b="1" dirty="0" smtClean="0"/>
              <a:t>X </a:t>
            </a:r>
            <a:r>
              <a:rPr lang="cs-CZ" sz="3000" b="1" dirty="0"/>
              <a:t>→ </a:t>
            </a:r>
            <a:r>
              <a:rPr lang="cs-CZ" sz="3000" b="1" dirty="0" smtClean="0"/>
              <a:t>IV</a:t>
            </a:r>
            <a:r>
              <a:rPr lang="cs-CZ" sz="3000" dirty="0" smtClean="0"/>
              <a:t>), </a:t>
            </a:r>
            <a:r>
              <a:rPr lang="cs-CZ" sz="3000" dirty="0"/>
              <a:t>pak by instrument </a:t>
            </a:r>
            <a:r>
              <a:rPr lang="cs-CZ" sz="3000" dirty="0" smtClean="0"/>
              <a:t>byl vysoce </a:t>
            </a:r>
            <a:r>
              <a:rPr lang="cs-CZ" sz="3000" dirty="0"/>
              <a:t>pravděpodobně </a:t>
            </a:r>
            <a:r>
              <a:rPr lang="cs-CZ" sz="3000" dirty="0" smtClean="0"/>
              <a:t>korelován i s </a:t>
            </a:r>
            <a:r>
              <a:rPr lang="el-GR" sz="3000" i="1" dirty="0"/>
              <a:t>ϵ</a:t>
            </a:r>
            <a:r>
              <a:rPr lang="el-GR" sz="3000" b="1" i="1" dirty="0"/>
              <a:t> </a:t>
            </a:r>
            <a:r>
              <a:rPr lang="cs-CZ" sz="3000" dirty="0" smtClean="0"/>
              <a:t>chybovou složkou Y.</a:t>
            </a:r>
            <a:endParaRPr lang="cs-CZ" sz="30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2800" dirty="0"/>
              <a:t>	</a:t>
            </a:r>
            <a:r>
              <a:rPr lang="cs-CZ" sz="2800" dirty="0" smtClean="0"/>
              <a:t>						</a:t>
            </a:r>
            <a:r>
              <a:rPr lang="cs-CZ" sz="1800" dirty="0" smtClean="0"/>
              <a:t>[</a:t>
            </a:r>
            <a:r>
              <a:rPr lang="cs-CZ" sz="1800" dirty="0" err="1" smtClean="0"/>
              <a:t>Kenny</a:t>
            </a:r>
            <a:r>
              <a:rPr lang="cs-CZ" sz="1800" dirty="0" smtClean="0"/>
              <a:t> 1979: 117]</a:t>
            </a:r>
            <a:endParaRPr lang="cs-CZ" sz="2800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142333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Možné strategie nalezení IV </a:t>
            </a:r>
            <a:r>
              <a:rPr lang="cs-CZ" sz="3600" dirty="0"/>
              <a:t>[</a:t>
            </a:r>
            <a:r>
              <a:rPr lang="cs-CZ" sz="3600" dirty="0" err="1"/>
              <a:t>Kenny</a:t>
            </a:r>
            <a:r>
              <a:rPr lang="cs-CZ" sz="3600" dirty="0"/>
              <a:t> 2012]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435280" cy="518457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600" i="1" dirty="0"/>
              <a:t>Odlišný zdroj dat</a:t>
            </a:r>
            <a:r>
              <a:rPr lang="cs-CZ" sz="2600" dirty="0"/>
              <a:t> (např. informace o spolužácích)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600" b="1" i="1" dirty="0"/>
              <a:t>Mediace</a:t>
            </a:r>
            <a:r>
              <a:rPr lang="cs-CZ" sz="2600" dirty="0"/>
              <a:t>: pokud víme, že efekt Z na Y je zprostředkován-</a:t>
            </a:r>
            <a:r>
              <a:rPr lang="cs-CZ" sz="2600" dirty="0" err="1"/>
              <a:t>mediován</a:t>
            </a:r>
            <a:r>
              <a:rPr lang="cs-CZ" sz="2600" dirty="0"/>
              <a:t> proměnnou M (Z→M→Y), pak lze Z použít jako instrument k odhadu kauzálního efektu M→Y.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600" i="1" dirty="0"/>
              <a:t>Longitudinální data</a:t>
            </a:r>
            <a:r>
              <a:rPr lang="cs-CZ" sz="2600" dirty="0"/>
              <a:t>: zpožděné/předcházející hodnoty v čase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sz="2600" i="1" dirty="0"/>
              <a:t>Intervenční design výzkumu s náhodně přiřazenými hodnotami intervenující proměnné IV</a:t>
            </a:r>
            <a:r>
              <a:rPr lang="cs-CZ" sz="2600" dirty="0"/>
              <a:t>. </a:t>
            </a:r>
            <a:br>
              <a:rPr lang="cs-CZ" sz="2600" dirty="0"/>
            </a:br>
            <a:r>
              <a:rPr lang="cs-CZ" sz="2600" dirty="0"/>
              <a:t>To odpovídá situaci s přirozeným experimentem: nalezení náhodného přiřazení hodnotám IV proměnné díky nějakému náhodnému procesu. </a:t>
            </a:r>
          </a:p>
        </p:txBody>
      </p:sp>
    </p:spTree>
    <p:extLst>
      <p:ext uri="{BB962C8B-B14F-4D97-AF65-F5344CB8AC3E}">
        <p14:creationId xmlns:p14="http://schemas.microsoft.com/office/powerpoint/2010/main" val="129295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Chybně specifikovaný model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cs-CZ" dirty="0"/>
              <a:t>Velmi často výzkumníci zkoumají jednoduchou </a:t>
            </a:r>
            <a:r>
              <a:rPr lang="cs-CZ" dirty="0" err="1" smtClean="0"/>
              <a:t>bivariátní</a:t>
            </a:r>
            <a:r>
              <a:rPr lang="cs-CZ" dirty="0" smtClean="0"/>
              <a:t> korelaci jako projev kauzálních </a:t>
            </a:r>
            <a:r>
              <a:rPr lang="cs-CZ" dirty="0"/>
              <a:t>účinků. Naivní </a:t>
            </a:r>
            <a:r>
              <a:rPr lang="cs-CZ" dirty="0" smtClean="0"/>
              <a:t>logika </a:t>
            </a:r>
            <a:r>
              <a:rPr lang="cs-CZ" dirty="0"/>
              <a:t>zde </a:t>
            </a:r>
            <a:r>
              <a:rPr lang="cs-CZ" dirty="0" smtClean="0"/>
              <a:t>je</a:t>
            </a:r>
            <a:r>
              <a:rPr lang="cs-CZ" dirty="0"/>
              <a:t>, že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pokud hodnoty X </a:t>
            </a:r>
            <a:r>
              <a:rPr lang="cs-CZ" dirty="0"/>
              <a:t>způsobí </a:t>
            </a:r>
            <a:r>
              <a:rPr lang="cs-CZ" dirty="0" smtClean="0"/>
              <a:t>změnu hodnot Y</a:t>
            </a:r>
            <a:r>
              <a:rPr lang="cs-CZ" dirty="0"/>
              <a:t>, pak X a Y by měly být </a:t>
            </a:r>
            <a:r>
              <a:rPr lang="cs-CZ" dirty="0" smtClean="0"/>
              <a:t>korelovány, </a:t>
            </a:r>
            <a:r>
              <a:rPr lang="cs-CZ" dirty="0"/>
              <a:t>a </a:t>
            </a:r>
            <a:r>
              <a:rPr lang="cs-CZ" dirty="0" smtClean="0"/>
              <a:t>naopak</a:t>
            </a:r>
            <a:br>
              <a:rPr lang="cs-CZ" dirty="0" smtClean="0"/>
            </a:br>
            <a:r>
              <a:rPr lang="cs-CZ" dirty="0" smtClean="0"/>
              <a:t>pokud </a:t>
            </a:r>
            <a:r>
              <a:rPr lang="cs-CZ" dirty="0"/>
              <a:t>X </a:t>
            </a:r>
            <a:r>
              <a:rPr lang="cs-CZ" dirty="0" smtClean="0"/>
              <a:t>nezpůsobuje Y</a:t>
            </a:r>
            <a:r>
              <a:rPr lang="cs-CZ" dirty="0"/>
              <a:t>, </a:t>
            </a:r>
            <a:r>
              <a:rPr lang="cs-CZ" dirty="0" smtClean="0"/>
              <a:t>tak by neměly nekorelovat. </a:t>
            </a:r>
          </a:p>
          <a:p>
            <a:r>
              <a:rPr lang="cs-CZ" b="1" dirty="0" smtClean="0"/>
              <a:t>Bohužel ani jedno tvrzení </a:t>
            </a:r>
            <a:r>
              <a:rPr lang="cs-CZ" b="1" dirty="0"/>
              <a:t>není pravdivé</a:t>
            </a:r>
            <a:r>
              <a:rPr lang="cs-CZ" dirty="0"/>
              <a:t>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1" i="1" dirty="0" smtClean="0"/>
              <a:t>Při kontrole dalších </a:t>
            </a:r>
            <a:r>
              <a:rPr lang="cs-CZ" b="1" i="1" dirty="0"/>
              <a:t>kauzálních proměnných</a:t>
            </a:r>
            <a:r>
              <a:rPr lang="cs-CZ" i="1" dirty="0"/>
              <a:t>, </a:t>
            </a:r>
            <a:r>
              <a:rPr lang="cs-CZ" dirty="0"/>
              <a:t>silný vztah může </a:t>
            </a:r>
            <a:r>
              <a:rPr lang="cs-CZ" dirty="0" smtClean="0"/>
              <a:t>zmizet nebo naopak nulový </a:t>
            </a:r>
            <a:r>
              <a:rPr lang="cs-CZ" dirty="0"/>
              <a:t>vztah se může stát silným.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516216" y="6237312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Zdroj: [</a:t>
            </a:r>
            <a:r>
              <a:rPr lang="cs-CZ" sz="1600" dirty="0" err="1" smtClean="0"/>
              <a:t>Kenny</a:t>
            </a:r>
            <a:r>
              <a:rPr lang="cs-CZ" sz="1600" dirty="0" smtClean="0"/>
              <a:t> 1979: 80]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34051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Příklady instrumentů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775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7497" y="20394"/>
            <a:ext cx="8229600" cy="1032342"/>
          </a:xfrm>
        </p:spPr>
        <p:txBody>
          <a:bodyPr/>
          <a:lstStyle/>
          <a:p>
            <a:r>
              <a:rPr lang="cs-CZ" dirty="0"/>
              <a:t>Příklady instrumentů (1)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892286"/>
            <a:ext cx="8950939" cy="5073427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  <a:spcBef>
                <a:spcPts val="0"/>
              </a:spcBef>
            </a:pPr>
            <a:r>
              <a:rPr lang="cs-CZ" sz="2800" b="1" dirty="0" smtClean="0"/>
              <a:t>Vliv vzdělání na příjem </a:t>
            </a:r>
            <a:r>
              <a:rPr lang="cs-CZ" sz="2800" dirty="0" smtClean="0"/>
              <a:t>[</a:t>
            </a:r>
            <a:r>
              <a:rPr lang="cs-CZ" sz="2800" dirty="0" err="1" smtClean="0"/>
              <a:t>Angrist</a:t>
            </a:r>
            <a:r>
              <a:rPr lang="cs-CZ" sz="2800" dirty="0" smtClean="0"/>
              <a:t>, </a:t>
            </a:r>
            <a:r>
              <a:rPr lang="cs-CZ" sz="2800" dirty="0" err="1" smtClean="0"/>
              <a:t>Krueger</a:t>
            </a:r>
            <a:r>
              <a:rPr lang="cs-CZ" sz="2800" dirty="0" smtClean="0"/>
              <a:t> 1991]</a:t>
            </a:r>
          </a:p>
          <a:p>
            <a:pPr>
              <a:lnSpc>
                <a:spcPct val="85000"/>
              </a:lnSpc>
              <a:spcBef>
                <a:spcPts val="0"/>
              </a:spcBef>
            </a:pPr>
            <a:r>
              <a:rPr lang="cs-CZ" sz="2800" i="1" dirty="0"/>
              <a:t>Problém: </a:t>
            </a:r>
            <a:r>
              <a:rPr lang="cs-CZ" sz="2800" i="1" dirty="0" err="1"/>
              <a:t>Endogeneita</a:t>
            </a:r>
            <a:r>
              <a:rPr lang="cs-CZ" sz="2800" i="1" dirty="0"/>
              <a:t>.</a:t>
            </a:r>
            <a:r>
              <a:rPr lang="cs-CZ" sz="2800" dirty="0"/>
              <a:t> </a:t>
            </a:r>
            <a:r>
              <a:rPr lang="cs-CZ" sz="2800" dirty="0" smtClean="0"/>
              <a:t>Jak příjem tak i vzdělání jsou ovlivněny nějakých společným faktorem např. schopnostmi (</a:t>
            </a:r>
            <a:r>
              <a:rPr lang="cs-CZ" sz="2800" dirty="0" err="1" smtClean="0"/>
              <a:t>ability</a:t>
            </a:r>
            <a:r>
              <a:rPr lang="cs-CZ" sz="2800" dirty="0" smtClean="0"/>
              <a:t>), který je  neměřený či dokonce neměřitelný.</a:t>
            </a:r>
            <a:endParaRPr lang="cs-CZ" sz="2800" dirty="0"/>
          </a:p>
          <a:p>
            <a:pPr>
              <a:lnSpc>
                <a:spcPct val="85000"/>
              </a:lnSpc>
              <a:spcBef>
                <a:spcPts val="0"/>
              </a:spcBef>
            </a:pPr>
            <a:r>
              <a:rPr lang="cs-CZ" sz="2800" i="1" dirty="0" smtClean="0"/>
              <a:t>Instrument: </a:t>
            </a:r>
            <a:r>
              <a:rPr lang="cs-CZ" sz="2800" b="1" dirty="0" smtClean="0"/>
              <a:t>čtvrtletí narození</a:t>
            </a:r>
            <a:r>
              <a:rPr lang="cs-CZ" sz="2800" dirty="0" smtClean="0"/>
              <a:t>. V USA platí, že povinná školní docházka je ukončena „ihned“ po dosažení 16 let, tj. po narozeninách, kdy studenti mohou ze školy-vzdělávání odejít. To znamená, že v závislosti na tom, kdy se žák narodil, zda v dřívější/pozdější části roku (což je zcela náhodné) chodí do školy delší/kratší dobu → získá „méně“ nebo „více“ vzdělání. </a:t>
            </a:r>
            <a:br>
              <a:rPr lang="cs-CZ" sz="2800" dirty="0" smtClean="0"/>
            </a:br>
            <a:r>
              <a:rPr lang="cs-CZ" sz="2800" dirty="0" smtClean="0"/>
              <a:t>Tato skutečnost ale</a:t>
            </a:r>
            <a:br>
              <a:rPr lang="cs-CZ" sz="2800" dirty="0" smtClean="0"/>
            </a:br>
            <a:r>
              <a:rPr lang="cs-CZ" sz="2800" dirty="0" smtClean="0"/>
              <a:t>nemá </a:t>
            </a:r>
            <a:r>
              <a:rPr lang="cs-CZ" sz="2800" i="1" dirty="0" smtClean="0"/>
              <a:t>přímý vliv </a:t>
            </a:r>
            <a:r>
              <a:rPr lang="cs-CZ" sz="2800" dirty="0" smtClean="0"/>
              <a:t>na příjem.</a:t>
            </a:r>
            <a:br>
              <a:rPr lang="cs-CZ" sz="2800" dirty="0" smtClean="0"/>
            </a:br>
            <a:r>
              <a:rPr lang="cs-CZ" sz="2000" dirty="0" smtClean="0"/>
              <a:t>(Ten je pouze skrze vzdělání.)</a:t>
            </a:r>
            <a:endParaRPr lang="cs-CZ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5288118"/>
            <a:ext cx="4630458" cy="14008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24938" y="6381328"/>
            <a:ext cx="1886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podle [</a:t>
            </a:r>
            <a:r>
              <a:rPr lang="cs-CZ" sz="1200" dirty="0" err="1" smtClean="0"/>
              <a:t>Waldinger</a:t>
            </a:r>
            <a:r>
              <a:rPr lang="cs-CZ" sz="1200" dirty="0" smtClean="0"/>
              <a:t>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05743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cs-CZ" dirty="0" smtClean="0"/>
              <a:t>Příklady instrumentů (2)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 smtClean="0"/>
              <a:t>Vliv služby v armádě/ účasti ve válce ve Vietnamu na (akumulovaný </a:t>
            </a:r>
            <a:r>
              <a:rPr lang="cs-CZ" b="1" dirty="0"/>
              <a:t>celoživotní) </a:t>
            </a:r>
            <a:r>
              <a:rPr lang="cs-CZ" b="1" dirty="0" smtClean="0"/>
              <a:t>příjem </a:t>
            </a:r>
            <a:r>
              <a:rPr lang="cs-CZ" dirty="0" smtClean="0"/>
              <a:t>[</a:t>
            </a:r>
            <a:r>
              <a:rPr lang="cs-CZ" dirty="0" err="1" smtClean="0"/>
              <a:t>Angrist</a:t>
            </a:r>
            <a:r>
              <a:rPr lang="cs-CZ" dirty="0" smtClean="0"/>
              <a:t> 1990]</a:t>
            </a:r>
          </a:p>
          <a:p>
            <a:r>
              <a:rPr lang="cs-CZ" i="1" dirty="0" smtClean="0"/>
              <a:t>Problém: </a:t>
            </a:r>
            <a:r>
              <a:rPr lang="cs-CZ" i="1" dirty="0" err="1" smtClean="0"/>
              <a:t>Endogeneita</a:t>
            </a:r>
            <a:r>
              <a:rPr lang="cs-CZ" i="1" dirty="0" smtClean="0"/>
              <a:t>.</a:t>
            </a:r>
            <a:r>
              <a:rPr lang="cs-CZ" dirty="0" smtClean="0"/>
              <a:t> Rozhodnutí vstoupit do armády může být rovněž korelováno s neměřenými faktory, které ovlivňují příjem.</a:t>
            </a:r>
          </a:p>
          <a:p>
            <a:r>
              <a:rPr lang="cs-CZ" i="1" dirty="0" smtClean="0"/>
              <a:t>Instrument </a:t>
            </a:r>
            <a:r>
              <a:rPr lang="cs-CZ" dirty="0" smtClean="0"/>
              <a:t>(pro službu ve válce): náhodná </a:t>
            </a:r>
            <a:r>
              <a:rPr lang="cs-CZ" b="1" dirty="0" smtClean="0"/>
              <a:t>loterie povolávacích příkazů </a:t>
            </a:r>
            <a:r>
              <a:rPr lang="cs-CZ" dirty="0" smtClean="0"/>
              <a:t>→ (skoro) přirozený experiment. Číslo v loterii ovlivnilo vstup do války, ale nesouvisí s příjmem ani jinými faktory, které by ovlivňovaly jak vstup do války tak následný příjem.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588224" y="6381328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podle [</a:t>
            </a:r>
            <a:r>
              <a:rPr lang="cs-CZ" sz="1200" dirty="0" err="1" smtClean="0"/>
              <a:t>Treiman</a:t>
            </a:r>
            <a:r>
              <a:rPr lang="cs-CZ" sz="1200" dirty="0" smtClean="0"/>
              <a:t> 2009: 389]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9405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 instrumentů </a:t>
            </a:r>
            <a:r>
              <a:rPr lang="cs-CZ" dirty="0" smtClean="0"/>
              <a:t>(3)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 smtClean="0"/>
              <a:t>Mají pracující ženy menší pravděpodobnost výskytu deprese než ženy v domácnosti? </a:t>
            </a:r>
            <a:r>
              <a:rPr lang="cs-CZ" dirty="0" smtClean="0"/>
              <a:t>Působí zaměstnání jako ochrana před depresí? [</a:t>
            </a:r>
            <a:r>
              <a:rPr lang="cs-CZ" dirty="0" err="1" smtClean="0"/>
              <a:t>Ettner</a:t>
            </a:r>
            <a:r>
              <a:rPr lang="cs-CZ" dirty="0" smtClean="0"/>
              <a:t> 2004]</a:t>
            </a:r>
          </a:p>
          <a:p>
            <a:r>
              <a:rPr lang="cs-CZ" i="1" dirty="0" smtClean="0"/>
              <a:t>Problém</a:t>
            </a:r>
            <a:r>
              <a:rPr lang="cs-CZ" dirty="0" smtClean="0"/>
              <a:t>: </a:t>
            </a:r>
            <a:r>
              <a:rPr lang="cs-CZ" i="1" dirty="0" smtClean="0"/>
              <a:t>určení kauzálního směru</a:t>
            </a:r>
            <a:r>
              <a:rPr lang="cs-CZ" dirty="0" smtClean="0"/>
              <a:t>. Ženy se sklonem k depresi mohou mít menší tendenci hledat si práci. </a:t>
            </a:r>
          </a:p>
          <a:p>
            <a:r>
              <a:rPr lang="cs-CZ" i="1" dirty="0" smtClean="0"/>
              <a:t>Instrument</a:t>
            </a:r>
            <a:r>
              <a:rPr lang="cs-CZ" dirty="0" smtClean="0"/>
              <a:t> (pro zaměstnaní): </a:t>
            </a:r>
            <a:r>
              <a:rPr lang="cs-CZ" b="1" dirty="0" smtClean="0"/>
              <a:t>zda matka pracovala</a:t>
            </a:r>
            <a:r>
              <a:rPr lang="cs-CZ" dirty="0" smtClean="0"/>
              <a:t>. Ženy, jejichž matky pracovaly mají vyšší pravděpodobnost, že budou samy pracovat. Ale neplatí, že by právě ony měly vyšší výskyt deprese.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588224" y="6381328"/>
            <a:ext cx="2555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podle [</a:t>
            </a:r>
            <a:r>
              <a:rPr lang="cs-CZ" sz="1200" dirty="0" err="1" smtClean="0"/>
              <a:t>Treiman</a:t>
            </a:r>
            <a:r>
              <a:rPr lang="cs-CZ" sz="1200" dirty="0" smtClean="0"/>
              <a:t> 2009: 389-390]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34705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Příklady instrumentů </a:t>
            </a:r>
            <a:r>
              <a:rPr lang="cs-CZ" dirty="0" smtClean="0"/>
              <a:t>(4)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Závisí výskyt vražd ve městě na velikosti policejních složek nebo naopak? </a:t>
            </a:r>
            <a:r>
              <a:rPr lang="cs-CZ" dirty="0" smtClean="0"/>
              <a:t>[</a:t>
            </a:r>
            <a:r>
              <a:rPr lang="cs-CZ" dirty="0" err="1" smtClean="0"/>
              <a:t>Wooldridge</a:t>
            </a:r>
            <a:r>
              <a:rPr lang="cs-CZ" dirty="0" smtClean="0"/>
              <a:t> 2002]</a:t>
            </a:r>
          </a:p>
          <a:p>
            <a:r>
              <a:rPr lang="cs-CZ" i="1" dirty="0" smtClean="0"/>
              <a:t>Problém: reciproční působení kauzálních faktorů</a:t>
            </a:r>
            <a:r>
              <a:rPr lang="cs-CZ" dirty="0" smtClean="0"/>
              <a:t>. Více policistů, nižší výskyt vražd. Ale platí i opak: čím více vražd ve městě, tím vyšší požadavek na posílení policejních sil.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588224" y="6381328"/>
            <a:ext cx="2555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Zdroj: podle [</a:t>
            </a:r>
            <a:r>
              <a:rPr lang="cs-CZ" sz="1200" dirty="0" err="1" smtClean="0"/>
              <a:t>Treiman</a:t>
            </a:r>
            <a:r>
              <a:rPr lang="cs-CZ" sz="1200" dirty="0" smtClean="0"/>
              <a:t> 2009: 390]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6797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Poznámky a užitečné rady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Určitou ale také ošemetnou možností, jak se vyrovnat se </a:t>
            </a:r>
            <a:r>
              <a:rPr lang="cs-CZ" b="1" dirty="0" smtClean="0"/>
              <a:t>slabými instrumenty </a:t>
            </a:r>
            <a:r>
              <a:rPr lang="cs-CZ" dirty="0" smtClean="0"/>
              <a:t>(nízká korelace mezi X a IV) je </a:t>
            </a:r>
            <a:r>
              <a:rPr lang="cs-CZ" b="1" dirty="0" smtClean="0"/>
              <a:t>zvýšit jejich počet</a:t>
            </a:r>
            <a:r>
              <a:rPr lang="cs-CZ" dirty="0" smtClean="0"/>
              <a:t>, pokud jsou v datech k dispozici.</a:t>
            </a:r>
          </a:p>
          <a:p>
            <a:r>
              <a:rPr lang="cs-CZ" dirty="0" smtClean="0"/>
              <a:t>V </a:t>
            </a:r>
            <a:r>
              <a:rPr lang="cs-CZ" b="1" dirty="0" smtClean="0"/>
              <a:t>malých souborech (n&lt;400) </a:t>
            </a:r>
            <a:r>
              <a:rPr lang="cs-CZ" dirty="0" smtClean="0"/>
              <a:t>postup 2SLS s IV rozhodně použít lze, ale </a:t>
            </a:r>
            <a:r>
              <a:rPr lang="cs-CZ" b="1" dirty="0" smtClean="0"/>
              <a:t>instrumenty musí být opravdu silné</a:t>
            </a:r>
            <a:r>
              <a:rPr lang="cs-CZ" dirty="0" smtClean="0"/>
              <a:t> (vysoká korelace X-IV; F-test) a nemůže jich být mnoho (což je běžná strategie pro </a:t>
            </a:r>
            <a:r>
              <a:rPr lang="cs-CZ" dirty="0" err="1" smtClean="0"/>
              <a:t>weak</a:t>
            </a:r>
            <a:r>
              <a:rPr lang="cs-CZ" dirty="0" smtClean="0"/>
              <a:t> </a:t>
            </a:r>
            <a:r>
              <a:rPr lang="cs-CZ" dirty="0" err="1" smtClean="0"/>
              <a:t>instruments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Pozor na přidávání dalších slabých instrumentů </a:t>
            </a:r>
            <a:r>
              <a:rPr lang="cs-CZ" dirty="0" smtClean="0"/>
              <a:t>(snižuje se tak F-statistika v modelu 1. stupně), zvyšuje se tím zkreslení odhadu parametru 2TLS (přiblíží se zkreslenému odhadu z OLS). </a:t>
            </a:r>
          </a:p>
        </p:txBody>
      </p:sp>
    </p:spTree>
    <p:extLst>
      <p:ext uri="{BB962C8B-B14F-4D97-AF65-F5344CB8AC3E}">
        <p14:creationId xmlns:p14="http://schemas.microsoft.com/office/powerpoint/2010/main" val="40701860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Testy hodnotící </a:t>
            </a:r>
            <a:r>
              <a:rPr lang="cs-CZ" b="1" dirty="0"/>
              <a:t>validitu IV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83355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5032"/>
            <a:ext cx="8928992" cy="893688"/>
          </a:xfrm>
        </p:spPr>
        <p:txBody>
          <a:bodyPr/>
          <a:lstStyle/>
          <a:p>
            <a:r>
              <a:rPr lang="cs-CZ" dirty="0" smtClean="0"/>
              <a:t>Identifikace modelu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90465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s-CZ" sz="2400" dirty="0" smtClean="0"/>
              <a:t>Aby odhad regresního modelu s IV byl vůbec možný, musí v něm být </a:t>
            </a:r>
            <a:r>
              <a:rPr lang="cs-CZ" sz="2400" b="1" dirty="0" smtClean="0"/>
              <a:t>alespoň tolik instrumentálních proměnných (Z) jako endogenních nezávislých proměnných (X)</a:t>
            </a:r>
            <a:r>
              <a:rPr lang="cs-CZ" sz="2400" dirty="0" smtClean="0"/>
              <a:t>.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s-CZ" sz="2400" dirty="0" smtClean="0"/>
              <a:t>Počet instrumentů a endogenních vysvětlujících znaků určuje, zda regresní koeficienty jsou v modelu: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s-CZ" sz="2400" b="1" dirty="0" smtClean="0"/>
              <a:t>přesně identifikovány </a:t>
            </a:r>
            <a:r>
              <a:rPr lang="cs-CZ" sz="2400" dirty="0" smtClean="0"/>
              <a:t>(</a:t>
            </a:r>
            <a:r>
              <a:rPr lang="cs-CZ" sz="2400" i="1" dirty="0" err="1" smtClean="0"/>
              <a:t>exactly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identified</a:t>
            </a:r>
            <a:r>
              <a:rPr lang="cs-CZ" sz="2400" dirty="0" smtClean="0"/>
              <a:t>), pokud se počet instrumentů (</a:t>
            </a:r>
            <a:r>
              <a:rPr lang="cs-CZ" sz="2400" i="1" dirty="0" smtClean="0"/>
              <a:t>m</a:t>
            </a:r>
            <a:r>
              <a:rPr lang="cs-CZ" sz="2400" dirty="0" smtClean="0"/>
              <a:t>) rovná počtu endogenních vysvětlujících znaků (</a:t>
            </a:r>
            <a:r>
              <a:rPr lang="cs-CZ" sz="2400" i="1" dirty="0" smtClean="0"/>
              <a:t>k</a:t>
            </a:r>
            <a:r>
              <a:rPr lang="cs-CZ" sz="2400" dirty="0" smtClean="0"/>
              <a:t>), tj. </a:t>
            </a:r>
            <a:r>
              <a:rPr lang="cs-CZ" sz="2400" i="1" dirty="0" smtClean="0"/>
              <a:t>m = k</a:t>
            </a:r>
            <a:r>
              <a:rPr lang="cs-CZ" sz="2400" dirty="0" smtClean="0"/>
              <a:t>.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s-CZ" sz="2400" b="1" dirty="0" err="1" smtClean="0"/>
              <a:t>nadidentifikovány</a:t>
            </a:r>
            <a:r>
              <a:rPr lang="cs-CZ" sz="2400" b="1" dirty="0" smtClean="0"/>
              <a:t> </a:t>
            </a:r>
            <a:r>
              <a:rPr lang="cs-CZ" sz="2400" dirty="0" smtClean="0"/>
              <a:t>(</a:t>
            </a:r>
            <a:r>
              <a:rPr lang="cs-CZ" sz="2400" i="1" dirty="0" err="1" smtClean="0"/>
              <a:t>overidentified</a:t>
            </a:r>
            <a:r>
              <a:rPr lang="cs-CZ" sz="2400" dirty="0" smtClean="0"/>
              <a:t>), </a:t>
            </a:r>
            <a:r>
              <a:rPr lang="cs-CZ" sz="2400" dirty="0"/>
              <a:t>pokud </a:t>
            </a:r>
            <a:r>
              <a:rPr lang="cs-CZ" sz="2400" dirty="0" smtClean="0"/>
              <a:t>počet </a:t>
            </a:r>
            <a:r>
              <a:rPr lang="cs-CZ" sz="2400" dirty="0"/>
              <a:t>instrumentů (</a:t>
            </a:r>
            <a:r>
              <a:rPr lang="cs-CZ" sz="2400" i="1" dirty="0"/>
              <a:t>m</a:t>
            </a:r>
            <a:r>
              <a:rPr lang="cs-CZ" sz="2400" dirty="0"/>
              <a:t>) </a:t>
            </a:r>
            <a:r>
              <a:rPr lang="cs-CZ" sz="2400" dirty="0" smtClean="0"/>
              <a:t>převyšuje počet </a:t>
            </a:r>
            <a:r>
              <a:rPr lang="cs-CZ" sz="2400" dirty="0"/>
              <a:t>endogenních vysvětlujících znaků (</a:t>
            </a:r>
            <a:r>
              <a:rPr lang="cs-CZ" sz="2400" i="1" dirty="0"/>
              <a:t>k</a:t>
            </a:r>
            <a:r>
              <a:rPr lang="cs-CZ" sz="2400" dirty="0"/>
              <a:t>), tj. </a:t>
            </a:r>
            <a:r>
              <a:rPr lang="cs-CZ" sz="2400" i="1" dirty="0" smtClean="0"/>
              <a:t>m &gt; k</a:t>
            </a:r>
            <a:r>
              <a:rPr lang="cs-CZ" sz="2400" dirty="0" smtClean="0"/>
              <a:t>.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s-CZ" sz="2400" b="1" dirty="0" smtClean="0"/>
              <a:t>pod-identifikovány </a:t>
            </a:r>
            <a:r>
              <a:rPr lang="cs-CZ" sz="2400" dirty="0" smtClean="0"/>
              <a:t>(</a:t>
            </a:r>
            <a:r>
              <a:rPr lang="cs-CZ" sz="2400" i="1" dirty="0" err="1" smtClean="0"/>
              <a:t>underidentified</a:t>
            </a:r>
            <a:r>
              <a:rPr lang="cs-CZ" sz="2400" dirty="0"/>
              <a:t>), pokud </a:t>
            </a:r>
            <a:r>
              <a:rPr lang="cs-CZ" sz="2400" dirty="0" smtClean="0"/>
              <a:t>je počet </a:t>
            </a:r>
            <a:r>
              <a:rPr lang="cs-CZ" sz="2400" dirty="0"/>
              <a:t>instrumentů (</a:t>
            </a:r>
            <a:r>
              <a:rPr lang="cs-CZ" sz="2400" i="1" dirty="0"/>
              <a:t>m</a:t>
            </a:r>
            <a:r>
              <a:rPr lang="cs-CZ" sz="2400" dirty="0"/>
              <a:t>) </a:t>
            </a:r>
            <a:r>
              <a:rPr lang="cs-CZ" sz="2400" dirty="0" smtClean="0"/>
              <a:t>menší než počet </a:t>
            </a:r>
            <a:r>
              <a:rPr lang="cs-CZ" sz="2400" dirty="0"/>
              <a:t>endogenních vysvětlujících znaků (</a:t>
            </a:r>
            <a:r>
              <a:rPr lang="cs-CZ" sz="2400" i="1" dirty="0"/>
              <a:t>k</a:t>
            </a:r>
            <a:r>
              <a:rPr lang="cs-CZ" sz="2400" dirty="0"/>
              <a:t>), tj. </a:t>
            </a:r>
            <a:r>
              <a:rPr lang="cs-CZ" sz="2400" i="1" dirty="0" smtClean="0"/>
              <a:t>m &lt; </a:t>
            </a:r>
            <a:r>
              <a:rPr lang="cs-CZ" sz="2400" i="1" dirty="0"/>
              <a:t>k</a:t>
            </a:r>
            <a:r>
              <a:rPr lang="cs-CZ" sz="2400" dirty="0" smtClean="0"/>
              <a:t>.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s-CZ" sz="2400" dirty="0" smtClean="0"/>
              <a:t>Aby je šlo odhadnout pomocí IV, </a:t>
            </a:r>
            <a:r>
              <a:rPr lang="cs-CZ" sz="2400" b="1" dirty="0" smtClean="0"/>
              <a:t>musí být koeficienty buď přesně identifikovány nebo (lépe) </a:t>
            </a:r>
            <a:r>
              <a:rPr lang="cs-CZ" sz="2400" b="1" dirty="0" err="1" smtClean="0"/>
              <a:t>nadidentifikovány</a:t>
            </a:r>
            <a:r>
              <a:rPr lang="cs-CZ" sz="2400" dirty="0" smtClean="0"/>
              <a:t>. 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cs-CZ" sz="2400" dirty="0" smtClean="0"/>
              <a:t>Pokud je model </a:t>
            </a:r>
            <a:r>
              <a:rPr lang="cs-CZ" sz="2400" dirty="0" err="1" smtClean="0"/>
              <a:t>nadidentifikován</a:t>
            </a:r>
            <a:r>
              <a:rPr lang="cs-CZ" sz="2400" dirty="0" smtClean="0"/>
              <a:t>, pak lze dokonce </a:t>
            </a:r>
            <a:r>
              <a:rPr lang="cs-CZ" sz="2400" b="1" dirty="0" smtClean="0"/>
              <a:t>testovat předpoklad nulové kovariance mezi endogenní proměnnou X a residuálním rozptylem Y (</a:t>
            </a:r>
            <a:r>
              <a:rPr lang="el-GR" sz="2400" b="1" dirty="0" smtClean="0"/>
              <a:t>ϵ</a:t>
            </a:r>
            <a:r>
              <a:rPr lang="cs-CZ" sz="2400" b="1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4960956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Testy hodnotící validitu IV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err="1"/>
              <a:t>Underidentification</a:t>
            </a:r>
            <a:r>
              <a:rPr lang="cs-CZ" i="1" dirty="0"/>
              <a:t> test </a:t>
            </a:r>
            <a:r>
              <a:rPr lang="cs-CZ" dirty="0"/>
              <a:t>(</a:t>
            </a:r>
            <a:r>
              <a:rPr lang="cs-CZ" dirty="0" err="1"/>
              <a:t>Kleibergen-Paap</a:t>
            </a:r>
            <a:r>
              <a:rPr lang="cs-CZ" dirty="0"/>
              <a:t> </a:t>
            </a:r>
            <a:r>
              <a:rPr lang="cs-CZ" dirty="0" err="1"/>
              <a:t>rk</a:t>
            </a:r>
            <a:r>
              <a:rPr lang="cs-CZ" dirty="0"/>
              <a:t> LM </a:t>
            </a:r>
            <a:r>
              <a:rPr lang="cs-CZ" dirty="0" err="1"/>
              <a:t>statistic</a:t>
            </a:r>
            <a:r>
              <a:rPr lang="cs-CZ" dirty="0"/>
              <a:t>)</a:t>
            </a:r>
          </a:p>
          <a:p>
            <a:r>
              <a:rPr lang="cs-CZ" i="1" dirty="0" err="1" smtClean="0"/>
              <a:t>Weak</a:t>
            </a:r>
            <a:r>
              <a:rPr lang="cs-CZ" i="1" dirty="0" smtClean="0"/>
              <a:t> </a:t>
            </a:r>
            <a:r>
              <a:rPr lang="cs-CZ" i="1" dirty="0" err="1"/>
              <a:t>identification</a:t>
            </a:r>
            <a:r>
              <a:rPr lang="cs-CZ" i="1" dirty="0"/>
              <a:t> </a:t>
            </a:r>
            <a:r>
              <a:rPr lang="cs-CZ" i="1" dirty="0" smtClean="0"/>
              <a:t>testy</a:t>
            </a:r>
            <a:r>
              <a:rPr lang="cs-CZ" dirty="0" smtClean="0"/>
              <a:t> </a:t>
            </a:r>
            <a:r>
              <a:rPr lang="cs-CZ" dirty="0"/>
              <a:t>(F </a:t>
            </a:r>
            <a:r>
              <a:rPr lang="cs-CZ" dirty="0" err="1" smtClean="0"/>
              <a:t>statistic</a:t>
            </a:r>
            <a:r>
              <a:rPr lang="en-US" dirty="0"/>
              <a:t>, Wald </a:t>
            </a:r>
            <a:r>
              <a:rPr lang="cs-CZ" dirty="0" smtClean="0"/>
              <a:t>(</a:t>
            </a:r>
            <a:r>
              <a:rPr lang="en-US" dirty="0" err="1" smtClean="0"/>
              <a:t>Cragg</a:t>
            </a:r>
            <a:r>
              <a:rPr lang="en-US" dirty="0" smtClean="0"/>
              <a:t>-Donald</a:t>
            </a:r>
            <a:r>
              <a:rPr lang="cs-CZ" dirty="0"/>
              <a:t>; </a:t>
            </a:r>
            <a:r>
              <a:rPr lang="cs-CZ" dirty="0" err="1" smtClean="0"/>
              <a:t>Kleibergen-Paap</a:t>
            </a:r>
            <a:r>
              <a:rPr lang="cs-CZ" dirty="0" smtClean="0"/>
              <a:t>; </a:t>
            </a:r>
            <a:r>
              <a:rPr lang="en-US" dirty="0"/>
              <a:t>Stock-</a:t>
            </a:r>
            <a:r>
              <a:rPr lang="en-US" dirty="0" err="1"/>
              <a:t>Yogo</a:t>
            </a:r>
            <a:r>
              <a:rPr lang="en-US" dirty="0"/>
              <a:t> weak ID test critical values</a:t>
            </a:r>
            <a:r>
              <a:rPr lang="cs-CZ" dirty="0" smtClean="0"/>
              <a:t>))</a:t>
            </a:r>
            <a:endParaRPr lang="cs-CZ" dirty="0"/>
          </a:p>
          <a:p>
            <a:r>
              <a:rPr lang="en-US" i="1" dirty="0" err="1" smtClean="0"/>
              <a:t>Overidentification</a:t>
            </a:r>
            <a:r>
              <a:rPr lang="en-US" i="1" dirty="0" smtClean="0"/>
              <a:t> test </a:t>
            </a:r>
            <a:r>
              <a:rPr lang="en-US" i="1" dirty="0"/>
              <a:t>of all </a:t>
            </a:r>
            <a:r>
              <a:rPr lang="en-US" i="1" dirty="0" smtClean="0"/>
              <a:t>instruments</a:t>
            </a:r>
            <a:r>
              <a:rPr lang="cs-CZ" i="1" dirty="0"/>
              <a:t> </a:t>
            </a:r>
            <a:r>
              <a:rPr lang="cs-CZ" dirty="0"/>
              <a:t>(</a:t>
            </a:r>
            <a:r>
              <a:rPr lang="cs-CZ" dirty="0" err="1"/>
              <a:t>Hansen</a:t>
            </a:r>
            <a:r>
              <a:rPr lang="cs-CZ" dirty="0"/>
              <a:t> J </a:t>
            </a:r>
            <a:r>
              <a:rPr lang="cs-CZ" dirty="0" err="1" smtClean="0"/>
              <a:t>statistic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55067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Test </a:t>
            </a:r>
            <a:r>
              <a:rPr lang="el-GR" b="1" dirty="0"/>
              <a:t>ρ</a:t>
            </a:r>
            <a:r>
              <a:rPr lang="cs-CZ" b="1" i="1" baseline="-25000" dirty="0" err="1"/>
              <a:t>z,F</a:t>
            </a:r>
            <a:r>
              <a:rPr lang="cs-CZ" b="1" dirty="0"/>
              <a:t> = 0 </a:t>
            </a:r>
            <a:r>
              <a:rPr lang="cs-CZ" dirty="0" smtClean="0"/>
              <a:t>při </a:t>
            </a:r>
            <a:r>
              <a:rPr lang="cs-CZ" i="1" dirty="0" err="1"/>
              <a:t>nadidentifikovanosti</a:t>
            </a:r>
            <a:r>
              <a:rPr lang="cs-CZ" dirty="0"/>
              <a:t> (</a:t>
            </a:r>
            <a:r>
              <a:rPr lang="cs-CZ" i="1" dirty="0" err="1"/>
              <a:t>overidentification</a:t>
            </a:r>
            <a:r>
              <a:rPr lang="cs-CZ" i="1" dirty="0"/>
              <a:t> </a:t>
            </a:r>
            <a:r>
              <a:rPr lang="cs-CZ" i="1" dirty="0" err="1"/>
              <a:t>tests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4781128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Testy při </a:t>
            </a:r>
            <a:r>
              <a:rPr lang="cs-CZ" dirty="0" err="1" smtClean="0"/>
              <a:t>nadidentifikovanosti</a:t>
            </a:r>
            <a:r>
              <a:rPr lang="cs-CZ" dirty="0" smtClean="0"/>
              <a:t> (</a:t>
            </a:r>
            <a:r>
              <a:rPr lang="cs-CZ" dirty="0" err="1" smtClean="0"/>
              <a:t>overidentification</a:t>
            </a:r>
            <a:r>
              <a:rPr lang="cs-CZ" dirty="0" smtClean="0"/>
              <a:t> </a:t>
            </a:r>
            <a:r>
              <a:rPr lang="cs-CZ" dirty="0" err="1" smtClean="0"/>
              <a:t>tests</a:t>
            </a:r>
            <a:r>
              <a:rPr lang="cs-CZ" dirty="0" smtClean="0"/>
              <a:t>) – pokud máme </a:t>
            </a:r>
            <a:r>
              <a:rPr lang="cs-CZ" b="1" dirty="0" smtClean="0"/>
              <a:t>více instrumentů než endogenních</a:t>
            </a:r>
            <a:r>
              <a:rPr lang="cs-CZ" dirty="0" smtClean="0"/>
              <a:t> proměnných (</a:t>
            </a:r>
            <a:r>
              <a:rPr lang="cs-CZ" dirty="0" err="1" smtClean="0"/>
              <a:t>overidentification</a:t>
            </a:r>
            <a:r>
              <a:rPr lang="cs-CZ" dirty="0" smtClean="0"/>
              <a:t>) můžeme ověřovat, zda IV (ale pouze sada všech IV jako celek) </a:t>
            </a:r>
            <a:r>
              <a:rPr lang="cs-CZ" dirty="0"/>
              <a:t>nekoreluje </a:t>
            </a:r>
            <a:r>
              <a:rPr lang="cs-CZ" dirty="0" smtClean="0"/>
              <a:t>s chybovou složkou (</a:t>
            </a:r>
            <a:r>
              <a:rPr lang="el-GR" i="1" dirty="0"/>
              <a:t>ϵ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H0: Všechny IV mají nulovou korelaci s chybovou složkou</a:t>
            </a:r>
            <a:r>
              <a:rPr lang="cs-CZ" dirty="0" smtClean="0"/>
              <a:t>. Ha: minimálně jedna IV koreluje s chybovou složkou. (zde tedy chceme nezamítnout H0)</a:t>
            </a:r>
          </a:p>
          <a:p>
            <a:r>
              <a:rPr lang="cs-CZ" dirty="0" smtClean="0"/>
              <a:t>Zamítnutí H0 může znamenat, že výsledek modelu pomocí IV nebude dávat přesné odhady parametru, tj. bude zkreslený.</a:t>
            </a:r>
          </a:p>
          <a:p>
            <a:r>
              <a:rPr lang="cs-CZ" dirty="0" smtClean="0"/>
              <a:t>Testy: [</a:t>
            </a:r>
            <a:r>
              <a:rPr lang="cs-CZ" dirty="0" err="1" smtClean="0"/>
              <a:t>Sargan</a:t>
            </a:r>
            <a:r>
              <a:rPr lang="cs-CZ" dirty="0" smtClean="0"/>
              <a:t> 1958; </a:t>
            </a:r>
            <a:r>
              <a:rPr lang="cs-CZ" dirty="0" err="1" smtClean="0"/>
              <a:t>Kirby</a:t>
            </a:r>
            <a:r>
              <a:rPr lang="cs-CZ" dirty="0" smtClean="0"/>
              <a:t>, </a:t>
            </a:r>
            <a:r>
              <a:rPr lang="cs-CZ" dirty="0" err="1" smtClean="0"/>
              <a:t>Bollen</a:t>
            </a:r>
            <a:r>
              <a:rPr lang="cs-CZ" dirty="0" smtClean="0"/>
              <a:t> 2009, </a:t>
            </a:r>
            <a:r>
              <a:rPr lang="cs-CZ" dirty="0" err="1" smtClean="0"/>
              <a:t>Hansen</a:t>
            </a:r>
            <a:r>
              <a:rPr lang="cs-CZ" dirty="0" smtClean="0"/>
              <a:t> 1982]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8578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Od predikce hodnot Y ke kauzální interpretaci: Proč/jak? aneb X→Y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2565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cs-CZ" dirty="0" smtClean="0"/>
              <a:t>I když se nespokojíme s </a:t>
            </a:r>
            <a:r>
              <a:rPr lang="cs-CZ" dirty="0" err="1" smtClean="0"/>
              <a:t>bivariátními</a:t>
            </a:r>
            <a:r>
              <a:rPr lang="cs-CZ" dirty="0" smtClean="0"/>
              <a:t> korelacemi a využijeme při analýze mnohorozměrné regresní analýzy, tak přesto</a:t>
            </a:r>
          </a:p>
          <a:p>
            <a:pPr>
              <a:spcBef>
                <a:spcPts val="0"/>
              </a:spcBef>
            </a:pPr>
            <a:r>
              <a:rPr lang="cs-CZ" b="1" dirty="0" smtClean="0"/>
              <a:t>využití mnohorozměrné regresní analýzy automaticky neznamená, že modelujeme kauzální vztahy</a:t>
            </a:r>
            <a:r>
              <a:rPr lang="cs-CZ" dirty="0" smtClean="0"/>
              <a:t>.</a:t>
            </a:r>
          </a:p>
          <a:p>
            <a:pPr>
              <a:spcBef>
                <a:spcPts val="0"/>
              </a:spcBef>
            </a:pPr>
            <a:endParaRPr lang="cs-CZ" dirty="0"/>
          </a:p>
          <a:p>
            <a:pPr>
              <a:spcBef>
                <a:spcPts val="0"/>
              </a:spcBef>
            </a:pPr>
            <a:r>
              <a:rPr lang="cs-CZ" dirty="0" smtClean="0">
                <a:solidFill>
                  <a:srgbClr val="C00000"/>
                </a:solidFill>
              </a:rPr>
              <a:t>VSUVKA: Jak zní 3 základní pravidla pro posuzování kauzálního vztahu?</a:t>
            </a:r>
          </a:p>
        </p:txBody>
      </p:sp>
    </p:spTree>
    <p:extLst>
      <p:ext uri="{BB962C8B-B14F-4D97-AF65-F5344CB8AC3E}">
        <p14:creationId xmlns:p14="http://schemas.microsoft.com/office/powerpoint/2010/main" val="29297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Testy slabé identifikovatelnosti modelu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544616"/>
          </a:xfrm>
        </p:spPr>
        <p:txBody>
          <a:bodyPr>
            <a:normAutofit fontScale="92500" lnSpcReduction="20000"/>
          </a:bodyPr>
          <a:lstStyle/>
          <a:p>
            <a:r>
              <a:rPr lang="cs-CZ" dirty="0" err="1"/>
              <a:t>Weak</a:t>
            </a:r>
            <a:r>
              <a:rPr lang="cs-CZ" dirty="0"/>
              <a:t> </a:t>
            </a:r>
            <a:r>
              <a:rPr lang="cs-CZ" dirty="0" err="1"/>
              <a:t>identification</a:t>
            </a:r>
            <a:r>
              <a:rPr lang="cs-CZ" dirty="0"/>
              <a:t> </a:t>
            </a:r>
            <a:r>
              <a:rPr lang="cs-CZ" dirty="0" err="1" smtClean="0"/>
              <a:t>tests</a:t>
            </a:r>
            <a:r>
              <a:rPr lang="cs-CZ" dirty="0" smtClean="0"/>
              <a:t>: F </a:t>
            </a:r>
            <a:r>
              <a:rPr lang="cs-CZ" dirty="0" err="1"/>
              <a:t>statistic</a:t>
            </a:r>
            <a:r>
              <a:rPr lang="en-US" dirty="0"/>
              <a:t>, </a:t>
            </a:r>
            <a:r>
              <a:rPr lang="en-US" dirty="0" smtClean="0"/>
              <a:t>Wald</a:t>
            </a:r>
            <a:r>
              <a:rPr lang="cs-CZ" dirty="0" err="1" smtClean="0"/>
              <a:t>ův</a:t>
            </a:r>
            <a:r>
              <a:rPr lang="en-US" dirty="0" smtClean="0"/>
              <a:t> </a:t>
            </a:r>
            <a:r>
              <a:rPr lang="cs-CZ" dirty="0"/>
              <a:t>(</a:t>
            </a:r>
            <a:r>
              <a:rPr lang="en-US" dirty="0" err="1"/>
              <a:t>Cragg</a:t>
            </a:r>
            <a:r>
              <a:rPr lang="en-US" dirty="0"/>
              <a:t>-Donald</a:t>
            </a:r>
            <a:r>
              <a:rPr lang="cs-CZ" dirty="0"/>
              <a:t>; </a:t>
            </a:r>
            <a:r>
              <a:rPr lang="cs-CZ" dirty="0" err="1"/>
              <a:t>Kleibergen-Paap</a:t>
            </a:r>
            <a:r>
              <a:rPr lang="cs-CZ" dirty="0"/>
              <a:t>; </a:t>
            </a:r>
            <a:r>
              <a:rPr lang="en-US" dirty="0" smtClean="0"/>
              <a:t>Stock-</a:t>
            </a:r>
            <a:r>
              <a:rPr lang="en-US" dirty="0" err="1" smtClean="0"/>
              <a:t>Yogo</a:t>
            </a:r>
            <a:r>
              <a:rPr lang="cs-CZ" dirty="0" smtClean="0"/>
              <a:t>))</a:t>
            </a:r>
          </a:p>
          <a:p>
            <a:r>
              <a:rPr lang="cs-CZ" dirty="0" smtClean="0"/>
              <a:t>Základní pravidlo „palce“ je, že </a:t>
            </a:r>
            <a:r>
              <a:rPr lang="cs-CZ" b="1" dirty="0" smtClean="0"/>
              <a:t>hodnota F-statistiky z modelu v 1.stupni (pro IV→X) má být minimálně: F &gt; 10</a:t>
            </a:r>
            <a:r>
              <a:rPr lang="cs-CZ" dirty="0" smtClean="0"/>
              <a:t>. </a:t>
            </a:r>
            <a:br>
              <a:rPr lang="cs-CZ" dirty="0" smtClean="0"/>
            </a:br>
            <a:r>
              <a:rPr lang="cs-CZ" dirty="0" smtClean="0"/>
              <a:t>To znamená , že vztah mezi instrumenty a endogenní proměnnou je silný.</a:t>
            </a:r>
          </a:p>
          <a:p>
            <a:r>
              <a:rPr lang="en-US" i="1" dirty="0" smtClean="0"/>
              <a:t>Stock-</a:t>
            </a:r>
            <a:r>
              <a:rPr lang="en-US" i="1" dirty="0" err="1" smtClean="0"/>
              <a:t>Yogo</a:t>
            </a:r>
            <a:r>
              <a:rPr lang="cs-CZ" dirty="0" smtClean="0"/>
              <a:t> (2005) přesnější </a:t>
            </a:r>
            <a:r>
              <a:rPr lang="cs-CZ" i="1" dirty="0" smtClean="0"/>
              <a:t>test slabé identifikovatelnosti modelu </a:t>
            </a:r>
            <a:r>
              <a:rPr lang="cs-CZ" dirty="0" smtClean="0"/>
              <a:t>(</a:t>
            </a:r>
            <a:r>
              <a:rPr lang="cs-CZ" dirty="0" err="1" smtClean="0"/>
              <a:t>weak</a:t>
            </a:r>
            <a:r>
              <a:rPr lang="cs-CZ" dirty="0" smtClean="0"/>
              <a:t> </a:t>
            </a:r>
            <a:r>
              <a:rPr lang="en-US" dirty="0" smtClean="0"/>
              <a:t>ID test</a:t>
            </a:r>
            <a:r>
              <a:rPr lang="cs-CZ" dirty="0" smtClean="0"/>
              <a:t>)</a:t>
            </a:r>
            <a:r>
              <a:rPr lang="en-US" dirty="0" smtClean="0"/>
              <a:t> </a:t>
            </a:r>
            <a:r>
              <a:rPr lang="cs-CZ" dirty="0" smtClean="0"/>
              <a:t>s kritickými hodnotami pro </a:t>
            </a:r>
            <a:r>
              <a:rPr lang="cs-CZ" i="1" dirty="0" smtClean="0"/>
              <a:t>F</a:t>
            </a:r>
            <a:r>
              <a:rPr lang="cs-CZ" dirty="0" smtClean="0"/>
              <a:t> test. </a:t>
            </a:r>
            <a:br>
              <a:rPr lang="cs-CZ" dirty="0" smtClean="0"/>
            </a:br>
            <a:r>
              <a:rPr lang="cs-CZ" dirty="0" smtClean="0"/>
              <a:t>H0: Všechny instrumenty jsou slabé. </a:t>
            </a:r>
            <a:r>
              <a:rPr lang="cs-CZ" sz="2400" dirty="0" smtClean="0"/>
              <a:t>(→ zde chceme H0 zamítnout)</a:t>
            </a:r>
          </a:p>
          <a:p>
            <a:pPr lvl="1"/>
            <a:r>
              <a:rPr lang="cs-CZ" dirty="0" smtClean="0"/>
              <a:t>Musíme se nejprve rozhodnout, jaké relativní zkreslení v 2SLS oproti odhadu z OLS jsme ochotni tolerovat (v %).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3334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Testy IV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Lze </a:t>
            </a:r>
            <a:r>
              <a:rPr lang="cs-CZ" dirty="0" err="1" smtClean="0"/>
              <a:t>jěště</a:t>
            </a:r>
            <a:r>
              <a:rPr lang="cs-CZ" dirty="0" smtClean="0"/>
              <a:t> DOPLNIT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92454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352928" cy="2952328"/>
          </a:xfrm>
        </p:spPr>
        <p:txBody>
          <a:bodyPr>
            <a:normAutofit fontScale="90000"/>
          </a:bodyPr>
          <a:lstStyle/>
          <a:p>
            <a:r>
              <a:rPr lang="cs-CZ" dirty="0"/>
              <a:t>Příklad: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/>
              <a:t>Vliv </a:t>
            </a:r>
            <a:r>
              <a:rPr lang="cs-CZ" b="1" dirty="0"/>
              <a:t>perifernosti území </a:t>
            </a:r>
            <a:r>
              <a:rPr lang="cs-CZ" b="1" dirty="0" smtClean="0"/>
              <a:t>(místa bydliště) na výši příjmů ze zaměstnání </a:t>
            </a:r>
            <a:br>
              <a:rPr lang="cs-CZ" b="1" dirty="0" smtClean="0"/>
            </a:br>
            <a:r>
              <a:rPr lang="cs-CZ" b="1" dirty="0" smtClean="0"/>
              <a:t>v České republice</a:t>
            </a:r>
            <a:endParaRPr lang="cs-CZ" b="1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Bernard, J., J. Šafr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Studie v rámci projektu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„</a:t>
            </a:r>
            <a:r>
              <a:rPr lang="cs-CZ" dirty="0" err="1">
                <a:solidFill>
                  <a:schemeClr val="tx1"/>
                </a:solidFill>
              </a:rPr>
              <a:t>Socio</a:t>
            </a:r>
            <a:r>
              <a:rPr lang="cs-CZ" dirty="0">
                <a:solidFill>
                  <a:schemeClr val="tx1"/>
                </a:solidFill>
              </a:rPr>
              <a:t>-prostorové </a:t>
            </a:r>
            <a:r>
              <a:rPr lang="cs-CZ" dirty="0" smtClean="0">
                <a:solidFill>
                  <a:schemeClr val="tx1"/>
                </a:solidFill>
              </a:rPr>
              <a:t>znevýhodnění obyvatel </a:t>
            </a:r>
            <a:r>
              <a:rPr lang="cs-CZ" dirty="0">
                <a:solidFill>
                  <a:schemeClr val="tx1"/>
                </a:solidFill>
              </a:rPr>
              <a:t>periferních venkovských oblastí</a:t>
            </a:r>
            <a:r>
              <a:rPr lang="cs-CZ" dirty="0" smtClean="0">
                <a:solidFill>
                  <a:schemeClr val="tx1"/>
                </a:solidFill>
              </a:rPr>
              <a:t>“ </a:t>
            </a:r>
            <a:br>
              <a:rPr lang="cs-CZ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(GAČR 15-10602S)</a:t>
            </a:r>
            <a:endParaRPr lang="cs-CZ" dirty="0">
              <a:solidFill>
                <a:schemeClr val="tx1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05741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Příklad: Vliv perifernosti území na příjmy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Výzkumné otázky:</a:t>
            </a:r>
          </a:p>
          <a:p>
            <a:r>
              <a:rPr lang="cs-CZ" dirty="0" smtClean="0"/>
              <a:t>Má na příjem ze zaměstnání vliv, to „kde bydlíme“ a to nad rámec individuálních vlastností (lidský kapitál)?</a:t>
            </a:r>
          </a:p>
          <a:p>
            <a:r>
              <a:rPr lang="cs-CZ" dirty="0"/>
              <a:t>L</a:t>
            </a:r>
            <a:r>
              <a:rPr lang="cs-CZ" dirty="0" smtClean="0"/>
              <a:t>ze tyto případné rozdíly vysvětlit pomocí míry </a:t>
            </a:r>
            <a:r>
              <a:rPr lang="cs-CZ" b="1" dirty="0" smtClean="0"/>
              <a:t>perifernosti místa bydliště</a:t>
            </a:r>
            <a:r>
              <a:rPr lang="cs-CZ" dirty="0" smtClean="0"/>
              <a:t>?</a:t>
            </a:r>
          </a:p>
          <a:p>
            <a:r>
              <a:rPr lang="cs-CZ" dirty="0" smtClean="0"/>
              <a:t>A je tento předpokládaný vliv perifernosti kauzální?  </a:t>
            </a:r>
            <a:r>
              <a:rPr lang="cs-CZ" b="1" dirty="0" smtClean="0"/>
              <a:t>Jaký je skutečný kauzální vliv (nezkreslený odhad) perifernosti na příjem</a:t>
            </a:r>
            <a:r>
              <a:rPr lang="cs-CZ" dirty="0" smtClean="0"/>
              <a:t>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18665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Data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Výzkum Životní podmínky / </a:t>
            </a:r>
            <a:r>
              <a:rPr lang="en-GB" dirty="0" smtClean="0"/>
              <a:t>European </a:t>
            </a:r>
            <a:r>
              <a:rPr lang="en-GB" dirty="0"/>
              <a:t>Union Statistics on Income and Living Conditions (</a:t>
            </a:r>
            <a:r>
              <a:rPr lang="en-GB" b="1" dirty="0"/>
              <a:t>EU-SILC</a:t>
            </a:r>
            <a:r>
              <a:rPr lang="en-GB" dirty="0"/>
              <a:t>) </a:t>
            </a:r>
            <a:r>
              <a:rPr lang="en-GB" b="1" dirty="0" smtClean="0"/>
              <a:t>2014</a:t>
            </a:r>
            <a:r>
              <a:rPr lang="cs-CZ" dirty="0" smtClean="0"/>
              <a:t>.</a:t>
            </a:r>
          </a:p>
          <a:p>
            <a:r>
              <a:rPr lang="cs-CZ" dirty="0" smtClean="0"/>
              <a:t>Pouze pro ekonomicky aktivní populaci, věk </a:t>
            </a:r>
            <a:r>
              <a:rPr lang="en-GB" dirty="0" smtClean="0"/>
              <a:t>19–64 </a:t>
            </a:r>
            <a:r>
              <a:rPr lang="cs-CZ" dirty="0" smtClean="0"/>
              <a:t>let (n=6360)</a:t>
            </a:r>
            <a:r>
              <a:rPr lang="en-GB" dirty="0" smtClean="0"/>
              <a:t>.</a:t>
            </a:r>
            <a:endParaRPr lang="cs-CZ" dirty="0" smtClean="0"/>
          </a:p>
          <a:p>
            <a:r>
              <a:rPr lang="cs-CZ" dirty="0" smtClean="0"/>
              <a:t>Hlavní část analýzy: pouze zaměstnanci (tj. bez OSVČ)</a:t>
            </a:r>
            <a:endParaRPr lang="cs-CZ" dirty="0"/>
          </a:p>
          <a:p>
            <a:r>
              <a:rPr lang="en-GB" dirty="0" smtClean="0"/>
              <a:t>Model</a:t>
            </a:r>
            <a:r>
              <a:rPr lang="cs-CZ" dirty="0" smtClean="0"/>
              <a:t>y</a:t>
            </a:r>
            <a:r>
              <a:rPr lang="en-GB" dirty="0" smtClean="0"/>
              <a:t> </a:t>
            </a:r>
            <a:r>
              <a:rPr lang="cs-CZ" dirty="0" smtClean="0"/>
              <a:t>s </a:t>
            </a:r>
            <a:r>
              <a:rPr lang="en-GB" dirty="0" smtClean="0"/>
              <a:t>instrumental</a:t>
            </a:r>
            <a:r>
              <a:rPr lang="cs-CZ" dirty="0" smtClean="0"/>
              <a:t>ní proměnnou využívají </a:t>
            </a:r>
            <a:r>
              <a:rPr lang="cs-CZ" b="1" dirty="0" smtClean="0"/>
              <a:t>podsoubor</a:t>
            </a:r>
            <a:r>
              <a:rPr lang="en-GB" b="1" dirty="0" smtClean="0"/>
              <a:t> </a:t>
            </a:r>
            <a:r>
              <a:rPr lang="cs-CZ" b="1" dirty="0" err="1" smtClean="0"/>
              <a:t>kohabitujících</a:t>
            </a:r>
            <a:r>
              <a:rPr lang="cs-CZ" b="1" dirty="0" smtClean="0"/>
              <a:t> párů (manžel-manželka)</a:t>
            </a:r>
            <a:r>
              <a:rPr lang="en-GB" b="1" dirty="0" smtClean="0"/>
              <a:t> </a:t>
            </a:r>
            <a:r>
              <a:rPr lang="en-GB" dirty="0" smtClean="0"/>
              <a:t>(</a:t>
            </a:r>
            <a:r>
              <a:rPr lang="cs-CZ" dirty="0" smtClean="0"/>
              <a:t>n=4279)</a:t>
            </a:r>
            <a:r>
              <a:rPr lang="en-GB" dirty="0" smtClean="0"/>
              <a:t>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57303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0910"/>
            <a:ext cx="9144000" cy="1143000"/>
          </a:xfrm>
        </p:spPr>
        <p:txBody>
          <a:bodyPr>
            <a:noAutofit/>
          </a:bodyPr>
          <a:lstStyle/>
          <a:p>
            <a:r>
              <a:rPr lang="cs-CZ" sz="3200" dirty="0" smtClean="0"/>
              <a:t>Vysvětlující, kontrolní a instrumentální proměnné  </a:t>
            </a:r>
            <a:endParaRPr lang="cs-CZ" sz="3200" dirty="0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02"/>
          <a:stretch/>
        </p:blipFill>
        <p:spPr bwMode="auto">
          <a:xfrm>
            <a:off x="287524" y="1117934"/>
            <a:ext cx="3672408" cy="444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95"/>
          <a:stretch/>
        </p:blipFill>
        <p:spPr bwMode="auto">
          <a:xfrm>
            <a:off x="4788024" y="1203608"/>
            <a:ext cx="4176464" cy="427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59" b="24042"/>
          <a:stretch/>
        </p:blipFill>
        <p:spPr bwMode="auto">
          <a:xfrm>
            <a:off x="2123728" y="5019734"/>
            <a:ext cx="4012244" cy="1721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788024" y="1218104"/>
            <a:ext cx="4176464" cy="904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2123728" y="5029378"/>
            <a:ext cx="3998884" cy="17119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3923928" y="24208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NUTS2: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0936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3976" y="188640"/>
            <a:ext cx="91440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cs-CZ" dirty="0"/>
              <a:t>Endogenní proměnná(é): </a:t>
            </a:r>
            <a:r>
              <a:rPr lang="cs-CZ" b="1" dirty="0"/>
              <a:t>míra </a:t>
            </a:r>
            <a:r>
              <a:rPr lang="cs-CZ" b="1" dirty="0" smtClean="0"/>
              <a:t>perifernosti území </a:t>
            </a:r>
            <a:r>
              <a:rPr lang="cs-CZ" dirty="0" smtClean="0"/>
              <a:t>má dvě dimenze: </a:t>
            </a:r>
            <a:br>
              <a:rPr lang="cs-CZ" dirty="0" smtClean="0"/>
            </a:br>
            <a:r>
              <a:rPr lang="cs-CZ" sz="2700" dirty="0" smtClean="0"/>
              <a:t>[data za území – generely (počet 1424 za ČR) ; konstrukce pomocí PCA)]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395536" y="1700808"/>
            <a:ext cx="4690864" cy="639762"/>
          </a:xfrm>
        </p:spPr>
        <p:txBody>
          <a:bodyPr>
            <a:noAutofit/>
          </a:bodyPr>
          <a:lstStyle/>
          <a:p>
            <a:r>
              <a:rPr lang="en-GB" i="1" dirty="0" smtClean="0"/>
              <a:t>labour </a:t>
            </a:r>
            <a:r>
              <a:rPr lang="en-GB" i="1" dirty="0"/>
              <a:t>market </a:t>
            </a:r>
            <a:r>
              <a:rPr lang="en-GB" i="1" dirty="0" smtClean="0"/>
              <a:t>low-quality</a:t>
            </a:r>
            <a:r>
              <a:rPr lang="cs-CZ" i="1" dirty="0" smtClean="0"/>
              <a:t> / „venkovská“ perifernost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522684" y="2420888"/>
            <a:ext cx="4040188" cy="3951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cs-CZ" sz="2500" dirty="0" smtClean="0"/>
              <a:t>nezaměstnanost, </a:t>
            </a:r>
          </a:p>
          <a:p>
            <a:pPr>
              <a:lnSpc>
                <a:spcPct val="90000"/>
              </a:lnSpc>
            </a:pPr>
            <a:r>
              <a:rPr lang="cs-CZ" sz="2500" dirty="0" smtClean="0"/>
              <a:t>podíl </a:t>
            </a:r>
            <a:r>
              <a:rPr lang="cs-CZ" sz="2500" dirty="0"/>
              <a:t>domácností pobírajících sociální dávky, </a:t>
            </a:r>
            <a:endParaRPr lang="cs-CZ" sz="2500" dirty="0" smtClean="0"/>
          </a:p>
          <a:p>
            <a:pPr>
              <a:lnSpc>
                <a:spcPct val="90000"/>
              </a:lnSpc>
            </a:pPr>
            <a:r>
              <a:rPr lang="cs-CZ" sz="2500" dirty="0"/>
              <a:t>p</a:t>
            </a:r>
            <a:r>
              <a:rPr lang="cs-CZ" sz="2500" dirty="0" smtClean="0"/>
              <a:t>odíl obyvatel ve </a:t>
            </a:r>
            <a:r>
              <a:rPr lang="cs-CZ" sz="2500" dirty="0"/>
              <a:t>věku 17-18 let, </a:t>
            </a:r>
            <a:r>
              <a:rPr lang="cs-CZ" sz="2500" dirty="0" smtClean="0"/>
              <a:t>kteří </a:t>
            </a:r>
            <a:r>
              <a:rPr lang="cs-CZ" sz="2500" dirty="0"/>
              <a:t>nenavštěvují střední školu</a:t>
            </a:r>
            <a:r>
              <a:rPr lang="cs-CZ" sz="2500" dirty="0" smtClean="0"/>
              <a:t>,</a:t>
            </a:r>
          </a:p>
          <a:p>
            <a:pPr>
              <a:lnSpc>
                <a:spcPct val="90000"/>
              </a:lnSpc>
            </a:pPr>
            <a:r>
              <a:rPr lang="cs-CZ" sz="2500" dirty="0" smtClean="0"/>
              <a:t>podíl osob </a:t>
            </a:r>
            <a:r>
              <a:rPr lang="cs-CZ" sz="2500" dirty="0"/>
              <a:t>pouze se základním vzděláním ve věku 25-50 let</a:t>
            </a:r>
            <a:endParaRPr lang="cs-CZ" sz="2500" dirty="0" smtClean="0"/>
          </a:p>
          <a:p>
            <a:pPr>
              <a:lnSpc>
                <a:spcPct val="90000"/>
              </a:lnSpc>
            </a:pPr>
            <a:endParaRPr lang="cs-CZ" sz="2500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>
          <a:xfrm>
            <a:off x="4572000" y="1628800"/>
            <a:ext cx="4041775" cy="639762"/>
          </a:xfrm>
        </p:spPr>
        <p:txBody>
          <a:bodyPr>
            <a:noAutofit/>
          </a:bodyPr>
          <a:lstStyle/>
          <a:p>
            <a:r>
              <a:rPr lang="cs-CZ" i="1" dirty="0" smtClean="0"/>
              <a:t>nezaměstnanost </a:t>
            </a:r>
            <a:r>
              <a:rPr lang="cs-CZ" i="1" dirty="0"/>
              <a:t>a sociální </a:t>
            </a:r>
            <a:r>
              <a:rPr lang="cs-CZ" i="1" dirty="0" smtClean="0"/>
              <a:t>exkluze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>
          <a:xfrm>
            <a:off x="4645025" y="2435523"/>
            <a:ext cx="4498975" cy="442247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cs-CZ" sz="2500" dirty="0"/>
              <a:t>podíl ekonomicky aktivních v zaměstnáních vyžadujících vysokou míru kvalifikace (</a:t>
            </a:r>
            <a:r>
              <a:rPr lang="en-GB" sz="2500" dirty="0"/>
              <a:t>ISCO 1-2</a:t>
            </a:r>
            <a:r>
              <a:rPr lang="en-GB" sz="2500" dirty="0" smtClean="0"/>
              <a:t>)</a:t>
            </a:r>
            <a:r>
              <a:rPr lang="cs-CZ" sz="2500" dirty="0" smtClean="0"/>
              <a:t> (R - otočeno)</a:t>
            </a:r>
          </a:p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cs-CZ" sz="2500" dirty="0" smtClean="0"/>
              <a:t>úroveň </a:t>
            </a:r>
            <a:r>
              <a:rPr lang="cs-CZ" sz="2500" dirty="0" err="1"/>
              <a:t>překvalifikace</a:t>
            </a:r>
            <a:r>
              <a:rPr lang="cs-CZ" sz="2500" dirty="0"/>
              <a:t> </a:t>
            </a:r>
            <a:r>
              <a:rPr lang="cs-CZ" sz="1600" dirty="0"/>
              <a:t>(podíl ekonomicky aktivních s maturitou, kteří vykonávají práci, kde maturita není běžně vyžadována)</a:t>
            </a:r>
            <a:r>
              <a:rPr lang="cs-CZ" sz="2500" dirty="0"/>
              <a:t>, </a:t>
            </a:r>
            <a:endParaRPr lang="cs-CZ" sz="2500" dirty="0" smtClean="0"/>
          </a:p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cs-CZ" sz="2500" dirty="0" smtClean="0"/>
              <a:t>příjmová </a:t>
            </a:r>
            <a:r>
              <a:rPr lang="cs-CZ" sz="2500" dirty="0"/>
              <a:t>úroveň jedinců </a:t>
            </a:r>
            <a:r>
              <a:rPr lang="cs-CZ" sz="2500" dirty="0" smtClean="0"/>
              <a:t>(R),</a:t>
            </a:r>
          </a:p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cs-CZ" sz="2500" dirty="0" smtClean="0"/>
              <a:t>podíl </a:t>
            </a:r>
            <a:r>
              <a:rPr lang="cs-CZ" sz="2500" dirty="0"/>
              <a:t>ekonomicky aktivních v zemědělství</a:t>
            </a:r>
          </a:p>
        </p:txBody>
      </p:sp>
    </p:spTree>
    <p:extLst>
      <p:ext uri="{BB962C8B-B14F-4D97-AF65-F5344CB8AC3E}">
        <p14:creationId xmlns:p14="http://schemas.microsoft.com/office/powerpoint/2010/main" val="12347649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57200" y="26064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Perifernost území v ČR, podle generelů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err="1"/>
              <a:t>labour</a:t>
            </a:r>
            <a:r>
              <a:rPr lang="en-US" i="1" dirty="0"/>
              <a:t> market </a:t>
            </a:r>
            <a:r>
              <a:rPr lang="en-US" i="1" dirty="0" smtClean="0"/>
              <a:t>low-quality</a:t>
            </a:r>
            <a:r>
              <a:rPr lang="cs-CZ" i="1" dirty="0" smtClean="0"/>
              <a:t> /</a:t>
            </a:r>
            <a:r>
              <a:rPr lang="en-US" i="1" dirty="0" smtClean="0"/>
              <a:t> </a:t>
            </a:r>
            <a:r>
              <a:rPr lang="en-US" i="1" dirty="0"/>
              <a:t>„</a:t>
            </a:r>
            <a:r>
              <a:rPr lang="en-US" i="1" dirty="0" err="1"/>
              <a:t>venkovská</a:t>
            </a:r>
            <a:r>
              <a:rPr lang="en-US" i="1" dirty="0"/>
              <a:t>“ </a:t>
            </a:r>
            <a:r>
              <a:rPr lang="en-US" i="1" dirty="0" err="1" smtClean="0"/>
              <a:t>periférnost</a:t>
            </a:r>
            <a:endParaRPr lang="en-US" i="1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i="1" dirty="0"/>
              <a:t>nezaměstnanost a sociální exkluze</a:t>
            </a:r>
            <a:r>
              <a:rPr lang="cs-CZ" dirty="0"/>
              <a:t> </a:t>
            </a:r>
          </a:p>
        </p:txBody>
      </p:sp>
      <p:pic>
        <p:nvPicPr>
          <p:cNvPr id="12" name="Zástupný symbol pro obsah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84984"/>
            <a:ext cx="4357947" cy="3086100"/>
          </a:xfrm>
          <a:prstGeom prst="rect">
            <a:avLst/>
          </a:prstGeom>
        </p:spPr>
      </p:pic>
      <p:pic>
        <p:nvPicPr>
          <p:cNvPr id="13" name="Zástupný symbol pro obsah 12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71073"/>
            <a:ext cx="4357947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8983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cs-CZ" dirty="0" smtClean="0"/>
              <a:t>Základní model pro příjem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61662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Víceúrovňový model s náhodnými konstantami za generely připouští odlišný rozptyl v průměrných příjmech za území-generel </a:t>
            </a:r>
            <a:r>
              <a:rPr lang="cs-CZ" sz="2600" dirty="0" smtClean="0"/>
              <a:t>(</a:t>
            </a:r>
            <a:r>
              <a:rPr lang="en-GB" sz="2600" i="1" dirty="0" smtClean="0"/>
              <a:t>random </a:t>
            </a:r>
            <a:r>
              <a:rPr lang="en-GB" sz="2600" i="1" dirty="0"/>
              <a:t>effects </a:t>
            </a:r>
            <a:r>
              <a:rPr lang="en-GB" sz="2600" i="1" dirty="0" smtClean="0"/>
              <a:t>models</a:t>
            </a:r>
            <a:r>
              <a:rPr lang="en-GB" sz="2600" dirty="0" smtClean="0"/>
              <a:t> </a:t>
            </a:r>
            <a:r>
              <a:rPr lang="cs-CZ" sz="2600" dirty="0" smtClean="0"/>
              <a:t>nebo také</a:t>
            </a:r>
            <a:r>
              <a:rPr lang="en-GB" sz="2600" dirty="0" smtClean="0"/>
              <a:t> </a:t>
            </a:r>
            <a:r>
              <a:rPr lang="en-GB" sz="2600" i="1" dirty="0"/>
              <a:t>hierarchical linear regression with random </a:t>
            </a:r>
            <a:r>
              <a:rPr lang="en-GB" sz="2600" i="1" dirty="0" smtClean="0"/>
              <a:t>intercepts</a:t>
            </a:r>
            <a:r>
              <a:rPr lang="cs-CZ" sz="2600" dirty="0" smtClean="0"/>
              <a:t>)</a:t>
            </a:r>
            <a:r>
              <a:rPr lang="en-GB" dirty="0" smtClean="0"/>
              <a:t>. </a:t>
            </a:r>
            <a:endParaRPr lang="cs-CZ" dirty="0" smtClean="0"/>
          </a:p>
          <a:p>
            <a:r>
              <a:rPr lang="cs-CZ" dirty="0" smtClean="0"/>
              <a:t>→ test </a:t>
            </a:r>
            <a:r>
              <a:rPr lang="cs-CZ" b="1" dirty="0" smtClean="0"/>
              <a:t>hypotézy, zda variabilitu v úrovni mezd lze </a:t>
            </a:r>
            <a:r>
              <a:rPr lang="cs-CZ" b="1" dirty="0"/>
              <a:t>vysvětlit nejen individuálními </a:t>
            </a:r>
            <a:r>
              <a:rPr lang="cs-CZ" b="1" dirty="0" smtClean="0"/>
              <a:t>charakteristikami zaměstnance </a:t>
            </a:r>
            <a:r>
              <a:rPr lang="cs-CZ" sz="2600" dirty="0"/>
              <a:t>(vzdělání, věk, pohlaví, velikost úvazku atd.)</a:t>
            </a:r>
            <a:r>
              <a:rPr lang="cs-CZ" sz="2600" dirty="0" smtClean="0"/>
              <a:t>,</a:t>
            </a:r>
            <a:r>
              <a:rPr lang="cs-CZ" b="1" dirty="0" smtClean="0"/>
              <a:t> </a:t>
            </a:r>
            <a:r>
              <a:rPr lang="cs-CZ" b="1" dirty="0"/>
              <a:t>ale </a:t>
            </a:r>
            <a:r>
              <a:rPr lang="cs-CZ" b="1" dirty="0" smtClean="0"/>
              <a:t>také (1) </a:t>
            </a:r>
            <a:r>
              <a:rPr lang="cs-CZ" b="1" dirty="0"/>
              <a:t>územím na úrovni mikroregionálních jednotek (</a:t>
            </a:r>
            <a:r>
              <a:rPr lang="cs-CZ" b="1" dirty="0" smtClean="0"/>
              <a:t>generely)</a:t>
            </a:r>
            <a:r>
              <a:rPr lang="cs-CZ" dirty="0" smtClean="0"/>
              <a:t> a dále </a:t>
            </a:r>
            <a:br>
              <a:rPr lang="cs-CZ" dirty="0" smtClean="0"/>
            </a:br>
            <a:r>
              <a:rPr lang="cs-CZ" b="1" dirty="0" smtClean="0"/>
              <a:t>(2) informacemi </a:t>
            </a:r>
            <a:r>
              <a:rPr lang="cs-CZ" b="1" dirty="0"/>
              <a:t>o </a:t>
            </a:r>
            <a:r>
              <a:rPr lang="cs-CZ" b="1" dirty="0" smtClean="0"/>
              <a:t>míře znevýhodnění – perifernosti území (za generely)</a:t>
            </a:r>
            <a:r>
              <a:rPr lang="cs-CZ" dirty="0" smtClean="0"/>
              <a:t>, </a:t>
            </a:r>
            <a:br>
              <a:rPr lang="cs-CZ" dirty="0" smtClean="0"/>
            </a:br>
            <a:r>
              <a:rPr lang="cs-CZ" dirty="0" smtClean="0"/>
              <a:t>a to i při kontrole jiných regionálně-prostorových charakteristik (region, velikost/hustota populace).</a:t>
            </a:r>
          </a:p>
        </p:txBody>
      </p:sp>
    </p:spTree>
    <p:extLst>
      <p:ext uri="{BB962C8B-B14F-4D97-AF65-F5344CB8AC3E}">
        <p14:creationId xmlns:p14="http://schemas.microsoft.com/office/powerpoint/2010/main" val="5632810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24368" y="11663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Random</a:t>
            </a:r>
            <a:r>
              <a:rPr lang="cs-CZ" dirty="0" smtClean="0"/>
              <a:t> </a:t>
            </a:r>
            <a:r>
              <a:rPr lang="cs-CZ" dirty="0" err="1" smtClean="0"/>
              <a:t>effect</a:t>
            </a:r>
            <a:r>
              <a:rPr lang="cs-CZ" dirty="0" smtClean="0"/>
              <a:t> model vlivu území </a:t>
            </a:r>
            <a:r>
              <a:rPr lang="cs-CZ" dirty="0"/>
              <a:t>na </a:t>
            </a:r>
            <a:r>
              <a:rPr lang="cs-CZ" dirty="0" smtClean="0"/>
              <a:t>příjem - základní </a:t>
            </a:r>
            <a:r>
              <a:rPr lang="cs-CZ" dirty="0"/>
              <a:t>model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1256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3500" b="1" i="1" dirty="0" err="1" smtClean="0"/>
              <a:t>ln</a:t>
            </a:r>
            <a:r>
              <a:rPr lang="en-GB" sz="3500" b="1" i="1" dirty="0" smtClean="0"/>
              <a:t>(</a:t>
            </a:r>
            <a:r>
              <a:rPr lang="en-GB" sz="3500" b="1" i="1" dirty="0" err="1" smtClean="0"/>
              <a:t>I</a:t>
            </a:r>
            <a:r>
              <a:rPr lang="en-GB" sz="3500" b="1" i="1" baseline="-25000" dirty="0" err="1" smtClean="0"/>
              <a:t>ij</a:t>
            </a:r>
            <a:r>
              <a:rPr lang="en-GB" sz="3500" b="1" i="1" dirty="0"/>
              <a:t>) = α + β</a:t>
            </a:r>
            <a:r>
              <a:rPr lang="en-GB" sz="3500" b="1" i="1" baseline="-25000" dirty="0"/>
              <a:t>1</a:t>
            </a:r>
            <a:r>
              <a:rPr lang="en-GB" sz="3500" b="1" i="1" dirty="0"/>
              <a:t>(</a:t>
            </a:r>
            <a:r>
              <a:rPr lang="en-GB" sz="3500" b="1" i="1" dirty="0" err="1"/>
              <a:t>P</a:t>
            </a:r>
            <a:r>
              <a:rPr lang="en-GB" sz="3500" b="1" i="1" baseline="-25000" dirty="0" err="1"/>
              <a:t>ij</a:t>
            </a:r>
            <a:r>
              <a:rPr lang="en-GB" sz="3500" b="1" i="1" dirty="0"/>
              <a:t>) + β</a:t>
            </a:r>
            <a:r>
              <a:rPr lang="en-GB" sz="3500" b="1" i="1" baseline="-25000" dirty="0"/>
              <a:t>2</a:t>
            </a:r>
            <a:r>
              <a:rPr lang="en-GB" sz="3500" b="1" i="1" dirty="0"/>
              <a:t>(</a:t>
            </a:r>
            <a:r>
              <a:rPr lang="en-GB" sz="3500" b="1" i="1" dirty="0" err="1"/>
              <a:t>P</a:t>
            </a:r>
            <a:r>
              <a:rPr lang="en-GB" sz="3500" b="1" i="1" baseline="-25000" dirty="0" err="1"/>
              <a:t>ij</a:t>
            </a:r>
            <a:r>
              <a:rPr lang="en-GB" sz="3500" b="1" i="1" dirty="0"/>
              <a:t>) + </a:t>
            </a:r>
            <a:r>
              <a:rPr lang="en-GB" sz="3500" b="1" i="1" dirty="0">
                <a:solidFill>
                  <a:srgbClr val="C00000"/>
                </a:solidFill>
              </a:rPr>
              <a:t>u</a:t>
            </a:r>
            <a:r>
              <a:rPr lang="en-GB" sz="3500" b="1" i="1" baseline="-25000" dirty="0">
                <a:solidFill>
                  <a:srgbClr val="C00000"/>
                </a:solidFill>
              </a:rPr>
              <a:t>0j</a:t>
            </a:r>
            <a:r>
              <a:rPr lang="en-GB" sz="3500" b="1" i="1" dirty="0"/>
              <a:t> + </a:t>
            </a:r>
            <a:r>
              <a:rPr lang="en-GB" sz="3500" b="1" i="1" dirty="0" err="1"/>
              <a:t>e</a:t>
            </a:r>
            <a:r>
              <a:rPr lang="en-GB" sz="3500" b="1" i="1" baseline="-25000" dirty="0" err="1"/>
              <a:t>ij</a:t>
            </a:r>
            <a:endParaRPr lang="cs-CZ" sz="3500" b="1" dirty="0"/>
          </a:p>
          <a:p>
            <a:r>
              <a:rPr lang="en-GB" i="1" dirty="0"/>
              <a:t>I </a:t>
            </a:r>
            <a:r>
              <a:rPr lang="cs-CZ" i="1" dirty="0" smtClean="0"/>
              <a:t>= </a:t>
            </a:r>
            <a:r>
              <a:rPr lang="en-GB" dirty="0" smtClean="0"/>
              <a:t>log income</a:t>
            </a:r>
            <a:endParaRPr lang="cs-CZ" dirty="0" smtClean="0"/>
          </a:p>
          <a:p>
            <a:pPr lvl="1"/>
            <a:r>
              <a:rPr lang="en-GB" dirty="0" smtClean="0"/>
              <a:t>for </a:t>
            </a:r>
            <a:r>
              <a:rPr lang="en-GB" b="1" dirty="0"/>
              <a:t>individual</a:t>
            </a:r>
            <a:r>
              <a:rPr lang="en-GB" dirty="0"/>
              <a:t> </a:t>
            </a:r>
            <a:r>
              <a:rPr lang="en-GB" b="1" i="1" dirty="0" err="1"/>
              <a:t>i</a:t>
            </a:r>
            <a:r>
              <a:rPr lang="en-GB" dirty="0"/>
              <a:t> </a:t>
            </a:r>
            <a:endParaRPr lang="cs-CZ" dirty="0" smtClean="0"/>
          </a:p>
          <a:p>
            <a:pPr lvl="1"/>
            <a:r>
              <a:rPr lang="en-GB" dirty="0" smtClean="0"/>
              <a:t>residing </a:t>
            </a:r>
            <a:r>
              <a:rPr lang="en-GB" dirty="0"/>
              <a:t>in </a:t>
            </a:r>
            <a:r>
              <a:rPr lang="en-GB" b="1" dirty="0"/>
              <a:t>neighbourhood (micro-</a:t>
            </a:r>
            <a:r>
              <a:rPr lang="en-GB" b="1" dirty="0" err="1"/>
              <a:t>ara</a:t>
            </a:r>
            <a:r>
              <a:rPr lang="en-GB" b="1" dirty="0"/>
              <a:t> units)</a:t>
            </a:r>
            <a:r>
              <a:rPr lang="en-GB" b="1" i="1" dirty="0"/>
              <a:t> j</a:t>
            </a:r>
            <a:endParaRPr lang="cs-CZ" b="1" i="1" dirty="0" smtClean="0"/>
          </a:p>
          <a:p>
            <a:r>
              <a:rPr lang="en-GB" i="1" dirty="0" err="1" smtClean="0"/>
              <a:t>P</a:t>
            </a:r>
            <a:r>
              <a:rPr lang="en-GB" i="1" baseline="-25000" dirty="0" err="1" smtClean="0"/>
              <a:t>ij</a:t>
            </a:r>
            <a:r>
              <a:rPr lang="en-GB" dirty="0" smtClean="0"/>
              <a:t> </a:t>
            </a:r>
            <a:r>
              <a:rPr lang="en-GB" dirty="0"/>
              <a:t>= personal characteristics for individual </a:t>
            </a:r>
            <a:r>
              <a:rPr lang="en-GB" i="1" dirty="0" err="1"/>
              <a:t>i</a:t>
            </a:r>
            <a:r>
              <a:rPr lang="en-GB" dirty="0"/>
              <a:t>; </a:t>
            </a:r>
            <a:endParaRPr lang="cs-CZ" dirty="0" smtClean="0"/>
          </a:p>
          <a:p>
            <a:r>
              <a:rPr lang="en-GB" i="1" dirty="0" err="1" smtClean="0"/>
              <a:t>P</a:t>
            </a:r>
            <a:r>
              <a:rPr lang="en-GB" i="1" baseline="-25000" dirty="0" err="1" smtClean="0"/>
              <a:t>ij</a:t>
            </a:r>
            <a:r>
              <a:rPr lang="en-GB" dirty="0" smtClean="0"/>
              <a:t> </a:t>
            </a:r>
            <a:r>
              <a:rPr lang="en-GB" dirty="0"/>
              <a:t>= neighbourhood characteristics of local area </a:t>
            </a:r>
            <a:r>
              <a:rPr lang="en-GB" i="1" dirty="0"/>
              <a:t>j</a:t>
            </a:r>
            <a:r>
              <a:rPr lang="en-GB" dirty="0"/>
              <a:t>; </a:t>
            </a:r>
            <a:endParaRPr lang="cs-CZ" dirty="0" smtClean="0"/>
          </a:p>
          <a:p>
            <a:r>
              <a:rPr lang="en-GB" b="1" i="1" dirty="0" smtClean="0">
                <a:solidFill>
                  <a:srgbClr val="C00000"/>
                </a:solidFill>
              </a:rPr>
              <a:t>u</a:t>
            </a:r>
            <a:r>
              <a:rPr lang="en-GB" b="1" i="1" baseline="-25000" dirty="0" smtClean="0">
                <a:solidFill>
                  <a:srgbClr val="C00000"/>
                </a:solidFill>
              </a:rPr>
              <a:t>0j</a:t>
            </a:r>
            <a:r>
              <a:rPr lang="en-GB" b="1" dirty="0" smtClean="0"/>
              <a:t> </a:t>
            </a:r>
            <a:r>
              <a:rPr lang="en-GB" b="1" dirty="0"/>
              <a:t>= variation in the intercept across local areas; </a:t>
            </a:r>
            <a:endParaRPr lang="cs-CZ" b="1" dirty="0" smtClean="0"/>
          </a:p>
          <a:p>
            <a:r>
              <a:rPr lang="en-GB" b="1" i="1" dirty="0" err="1" smtClean="0"/>
              <a:t>e</a:t>
            </a:r>
            <a:r>
              <a:rPr lang="en-GB" b="1" i="1" baseline="-25000" dirty="0" err="1" smtClean="0"/>
              <a:t>ij</a:t>
            </a:r>
            <a:r>
              <a:rPr lang="en-GB" b="1" dirty="0" smtClean="0"/>
              <a:t> </a:t>
            </a:r>
            <a:r>
              <a:rPr lang="en-GB" b="1" dirty="0"/>
              <a:t>= residual variation</a:t>
            </a:r>
            <a:r>
              <a:rPr lang="en-GB" dirty="0"/>
              <a:t> (random error term) within individuals</a:t>
            </a:r>
            <a:r>
              <a:rPr lang="en-GB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584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512168"/>
          </a:xfrm>
        </p:spPr>
        <p:txBody>
          <a:bodyPr>
            <a:normAutofit fontScale="90000"/>
          </a:bodyPr>
          <a:lstStyle/>
          <a:p>
            <a:pPr>
              <a:lnSpc>
                <a:spcPts val="4300"/>
              </a:lnSpc>
            </a:pPr>
            <a:r>
              <a:rPr lang="cs-CZ" dirty="0" smtClean="0"/>
              <a:t>Podmínky, které je nezbytné prokázat, chceme-li tvrdit, že </a:t>
            </a:r>
            <a:br>
              <a:rPr lang="cs-CZ" dirty="0" smtClean="0"/>
            </a:br>
            <a:r>
              <a:rPr lang="cs-CZ" dirty="0" smtClean="0"/>
              <a:t>„</a:t>
            </a:r>
            <a:r>
              <a:rPr lang="cs-CZ" b="1" dirty="0" smtClean="0"/>
              <a:t>X kauzálně ovlivňuje Y“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23793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Časová souslednost (</a:t>
            </a:r>
            <a:r>
              <a:rPr lang="cs-CZ" i="1" dirty="0" err="1"/>
              <a:t>time</a:t>
            </a:r>
            <a:r>
              <a:rPr lang="cs-CZ" i="1" dirty="0"/>
              <a:t> </a:t>
            </a:r>
            <a:r>
              <a:rPr lang="cs-CZ" i="1" dirty="0" smtClean="0"/>
              <a:t>precedence</a:t>
            </a:r>
            <a:r>
              <a:rPr lang="cs-CZ" dirty="0" smtClean="0"/>
              <a:t>)</a:t>
            </a:r>
            <a:endParaRPr lang="cs-CZ" dirty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Empiricky naměřený vztah (</a:t>
            </a:r>
            <a:r>
              <a:rPr lang="cs-CZ" i="1" dirty="0" err="1" smtClean="0"/>
              <a:t>relationship</a:t>
            </a:r>
            <a:r>
              <a:rPr lang="cs-CZ" dirty="0" smtClean="0"/>
              <a:t>)</a:t>
            </a:r>
            <a:endParaRPr lang="cs-CZ" dirty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Ne-falešnost/ nezkreslenost vztahu (</a:t>
            </a:r>
            <a:r>
              <a:rPr lang="cs-CZ" i="1" dirty="0" err="1" smtClean="0"/>
              <a:t>nonspuriousness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/>
              <a:t>Příčinné vztahy jsou pak </a:t>
            </a:r>
            <a:r>
              <a:rPr lang="cs-CZ" dirty="0" smtClean="0"/>
              <a:t>v principu </a:t>
            </a:r>
            <a:r>
              <a:rPr lang="cs-CZ" b="1" dirty="0" smtClean="0"/>
              <a:t>asymetrické</a:t>
            </a:r>
            <a:r>
              <a:rPr lang="cs-CZ" dirty="0" smtClean="0"/>
              <a:t>.</a:t>
            </a:r>
            <a:r>
              <a:rPr lang="cs-CZ" b="1" dirty="0" smtClean="0"/>
              <a:t> 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(zatímco </a:t>
            </a:r>
            <a:r>
              <a:rPr lang="cs-CZ" dirty="0"/>
              <a:t>řada statistických měřítek vztahů je </a:t>
            </a:r>
            <a:r>
              <a:rPr lang="cs-CZ" dirty="0" smtClean="0"/>
              <a:t>symetrická).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164288" y="5760487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Zdroj: [</a:t>
            </a:r>
            <a:r>
              <a:rPr lang="cs-CZ" sz="1400" dirty="0" err="1" smtClean="0"/>
              <a:t>Kenny</a:t>
            </a:r>
            <a:r>
              <a:rPr lang="cs-CZ" sz="1400" dirty="0" smtClean="0"/>
              <a:t> 1979: 3]</a:t>
            </a:r>
            <a:endParaRPr lang="cs-CZ" sz="1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611560" y="609329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V následujícím výkladu se budeme věnovat pouze 3. podmínce (ne)zkreslenosti vztahu X→Y.</a:t>
            </a:r>
            <a:endParaRPr lang="cs-CZ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6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Odhad parametrů základního modelu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Maximum </a:t>
            </a:r>
            <a:r>
              <a:rPr lang="en-GB" dirty="0"/>
              <a:t>Likelihood </a:t>
            </a:r>
            <a:r>
              <a:rPr lang="en-GB" dirty="0" smtClean="0"/>
              <a:t>estimation</a:t>
            </a:r>
            <a:endParaRPr lang="cs-CZ" b="1" dirty="0" smtClean="0"/>
          </a:p>
          <a:p>
            <a:r>
              <a:rPr lang="en-GB" b="1" dirty="0" err="1" smtClean="0"/>
              <a:t>heteroscedasticy</a:t>
            </a:r>
            <a:r>
              <a:rPr lang="en-GB" b="1" dirty="0" smtClean="0"/>
              <a:t>-robust </a:t>
            </a:r>
            <a:r>
              <a:rPr lang="en-GB" b="1" dirty="0"/>
              <a:t>standard errors</a:t>
            </a:r>
            <a:r>
              <a:rPr lang="en-GB" dirty="0"/>
              <a:t> 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→ pozorování nejsou vzájemně nezávislá </a:t>
            </a:r>
            <a:r>
              <a:rPr lang="en-GB" dirty="0" smtClean="0"/>
              <a:t>– </a:t>
            </a:r>
            <a:r>
              <a:rPr lang="cs-CZ" dirty="0" smtClean="0"/>
              <a:t>jedinci jsou sdruženi v domácnostech (ve vícestupňovém náhodném výběru </a:t>
            </a:r>
            <a:r>
              <a:rPr lang="cs-CZ" dirty="0"/>
              <a:t>v </a:t>
            </a:r>
            <a:r>
              <a:rPr lang="cs-CZ" dirty="0" smtClean="0"/>
              <a:t>EU-SILC je výběrovou jednotkou domácnost a v ní jsou šetřeni všichni členové).</a:t>
            </a:r>
          </a:p>
          <a:p>
            <a:r>
              <a:rPr lang="cs-CZ" dirty="0" smtClean="0"/>
              <a:t>Klastrovou strukturu vyšší úrovně – domácnosti v generelech přímo modelujeme pomocí náhodné konstanty za generely.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42652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210146"/>
          </a:xfrm>
        </p:spPr>
        <p:txBody>
          <a:bodyPr>
            <a:noAutofit/>
          </a:bodyPr>
          <a:lstStyle/>
          <a:p>
            <a:r>
              <a:rPr lang="cs-CZ" sz="3200" dirty="0" smtClean="0"/>
              <a:t>Příjem podle úrovně perifernosti (</a:t>
            </a:r>
            <a:r>
              <a:rPr lang="cs-CZ" sz="3200" dirty="0" err="1" smtClean="0"/>
              <a:t>bivariátní</a:t>
            </a:r>
            <a:r>
              <a:rPr lang="cs-CZ" sz="3200" dirty="0" smtClean="0"/>
              <a:t> vztah): </a:t>
            </a:r>
            <a:br>
              <a:rPr lang="cs-CZ" sz="3200" dirty="0" smtClean="0"/>
            </a:br>
            <a:r>
              <a:rPr lang="cs-CZ" sz="3200" dirty="0" smtClean="0"/>
              <a:t>průměrné mzdy v </a:t>
            </a:r>
            <a:r>
              <a:rPr lang="cs-CZ" sz="3200" dirty="0" err="1" smtClean="0"/>
              <a:t>kvintilech</a:t>
            </a:r>
            <a:r>
              <a:rPr lang="cs-CZ" sz="3200" dirty="0" smtClean="0"/>
              <a:t> perifernosti území</a:t>
            </a:r>
            <a:endParaRPr lang="cs-CZ" sz="3200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r="2074" b="7960"/>
          <a:stretch/>
        </p:blipFill>
        <p:spPr bwMode="auto">
          <a:xfrm>
            <a:off x="0" y="1556792"/>
            <a:ext cx="9144000" cy="4851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8322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764704"/>
          </a:xfrm>
        </p:spPr>
        <p:txBody>
          <a:bodyPr>
            <a:noAutofit/>
          </a:bodyPr>
          <a:lstStyle/>
          <a:p>
            <a:r>
              <a:rPr lang="cs-CZ" sz="2600" dirty="0" smtClean="0"/>
              <a:t>Základní modely: </a:t>
            </a:r>
            <a:r>
              <a:rPr lang="cs-CZ" sz="2600" dirty="0" err="1" smtClean="0"/>
              <a:t>random</a:t>
            </a:r>
            <a:r>
              <a:rPr lang="cs-CZ" sz="2600" dirty="0" smtClean="0"/>
              <a:t> </a:t>
            </a:r>
            <a:r>
              <a:rPr lang="cs-CZ" sz="2600" dirty="0" err="1" smtClean="0"/>
              <a:t>effects</a:t>
            </a:r>
            <a:r>
              <a:rPr lang="cs-CZ" sz="2600" dirty="0" smtClean="0"/>
              <a:t> pro průměrné mzdy v generelech</a:t>
            </a:r>
            <a:endParaRPr lang="cs-CZ" sz="2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6744659" cy="65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383080" y="903364"/>
            <a:ext cx="6768752" cy="512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403648" y="5070256"/>
            <a:ext cx="6696744" cy="3039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aoblený obdélníkový popisek 2"/>
          <p:cNvSpPr/>
          <p:nvPr/>
        </p:nvSpPr>
        <p:spPr>
          <a:xfrm>
            <a:off x="0" y="4981148"/>
            <a:ext cx="1383080" cy="1573500"/>
          </a:xfrm>
          <a:prstGeom prst="wedgeRoundRectCallout">
            <a:avLst>
              <a:gd name="adj1" fmla="val 60722"/>
              <a:gd name="adj2" fmla="val 54977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000"/>
              </a:lnSpc>
            </a:pPr>
            <a:r>
              <a:rPr lang="cs-CZ" sz="1100" dirty="0"/>
              <a:t>koeficienty </a:t>
            </a:r>
            <a:r>
              <a:rPr lang="cs-CZ" sz="1100" b="1" dirty="0" err="1" smtClean="0"/>
              <a:t>vnitrotřídní</a:t>
            </a:r>
            <a:r>
              <a:rPr lang="cs-CZ" sz="1100" b="1" dirty="0" smtClean="0"/>
              <a:t> korelace </a:t>
            </a:r>
            <a:r>
              <a:rPr lang="cs-CZ" sz="1100" dirty="0" smtClean="0"/>
              <a:t>(</a:t>
            </a:r>
            <a:r>
              <a:rPr lang="cs-CZ" sz="1100" dirty="0" err="1" smtClean="0"/>
              <a:t>Rho</a:t>
            </a:r>
            <a:r>
              <a:rPr lang="cs-CZ" sz="1100" dirty="0" smtClean="0"/>
              <a:t>)</a:t>
            </a:r>
          </a:p>
          <a:p>
            <a:pPr algn="ctr">
              <a:lnSpc>
                <a:spcPts val="1000"/>
              </a:lnSpc>
            </a:pPr>
            <a:r>
              <a:rPr lang="cs-CZ" sz="1100" dirty="0" smtClean="0"/>
              <a:t>= </a:t>
            </a:r>
            <a:r>
              <a:rPr lang="cs-CZ" sz="1100" dirty="0" err="1" smtClean="0"/>
              <a:t>meziskupinová</a:t>
            </a:r>
            <a:r>
              <a:rPr lang="cs-CZ" sz="1100" dirty="0" smtClean="0"/>
              <a:t> složka rozptylu (zde za generely)</a:t>
            </a:r>
          </a:p>
          <a:p>
            <a:pPr algn="ctr">
              <a:lnSpc>
                <a:spcPts val="1100"/>
              </a:lnSpc>
            </a:pPr>
            <a:r>
              <a:rPr lang="pl-PL" sz="1050" dirty="0" smtClean="0"/>
              <a:t>→ </a:t>
            </a:r>
            <a:r>
              <a:rPr lang="pl-PL" sz="1050" b="1" dirty="0" smtClean="0"/>
              <a:t>Kolik z celkoveho rozptylu v příjmech připada na </a:t>
            </a:r>
            <a:r>
              <a:rPr lang="cs-CZ" sz="1050" b="1" dirty="0" smtClean="0"/>
              <a:t>rozdíly mezi generely.</a:t>
            </a:r>
          </a:p>
        </p:txBody>
      </p:sp>
      <p:sp>
        <p:nvSpPr>
          <p:cNvPr id="7" name="Zaoblený obdélníkový popisek 6"/>
          <p:cNvSpPr/>
          <p:nvPr/>
        </p:nvSpPr>
        <p:spPr>
          <a:xfrm>
            <a:off x="7819920" y="5418464"/>
            <a:ext cx="1288584" cy="1136184"/>
          </a:xfrm>
          <a:prstGeom prst="wedgeRoundRectCallout">
            <a:avLst>
              <a:gd name="adj1" fmla="val -78362"/>
              <a:gd name="adj2" fmla="val 57549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000"/>
              </a:lnSpc>
            </a:pPr>
            <a:r>
              <a:rPr lang="cs-CZ" sz="1100" dirty="0" err="1" smtClean="0"/>
              <a:t>Vnitrotřídní</a:t>
            </a:r>
            <a:r>
              <a:rPr lang="cs-CZ" sz="1100" dirty="0" smtClean="0"/>
              <a:t> korelace (</a:t>
            </a:r>
            <a:r>
              <a:rPr lang="cs-CZ" sz="1100" dirty="0" err="1" smtClean="0"/>
              <a:t>Rho</a:t>
            </a:r>
            <a:r>
              <a:rPr lang="cs-CZ" sz="1100" dirty="0" smtClean="0"/>
              <a:t>) klesá s tím, jak do modelu zapojujeme kontextuální znaky </a:t>
            </a:r>
            <a:br>
              <a:rPr lang="cs-CZ" sz="1100" dirty="0" smtClean="0"/>
            </a:br>
            <a:r>
              <a:rPr lang="cs-CZ" sz="1000" dirty="0" smtClean="0"/>
              <a:t>(2 </a:t>
            </a:r>
            <a:r>
              <a:rPr lang="cs-CZ" sz="1000" dirty="0" err="1" smtClean="0"/>
              <a:t>dim</a:t>
            </a:r>
            <a:r>
              <a:rPr lang="cs-CZ" sz="1000" dirty="0" smtClean="0"/>
              <a:t>. perifernosti, regiony, </a:t>
            </a:r>
            <a:r>
              <a:rPr lang="cs-CZ" sz="1000" dirty="0" err="1" smtClean="0"/>
              <a:t>rurálnost</a:t>
            </a:r>
            <a:r>
              <a:rPr lang="cs-CZ" sz="1000" dirty="0" smtClean="0"/>
              <a:t>).</a:t>
            </a:r>
            <a:endParaRPr lang="cs-CZ" sz="10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67328" y="1700808"/>
            <a:ext cx="1203568" cy="1384995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cs-CZ" sz="1200" dirty="0" smtClean="0"/>
              <a:t>Koeficienty za individuální vlastnosti (pohlaví, věk, vzdělání atd.) zde nejsou zobrazeny.</a:t>
            </a:r>
            <a:endParaRPr lang="cs-CZ" sz="1200" dirty="0"/>
          </a:p>
        </p:txBody>
      </p:sp>
      <p:sp>
        <p:nvSpPr>
          <p:cNvPr id="9" name="Zaoblený obdélníkový popisek 8"/>
          <p:cNvSpPr/>
          <p:nvPr/>
        </p:nvSpPr>
        <p:spPr>
          <a:xfrm>
            <a:off x="-22428" y="3753036"/>
            <a:ext cx="1383080" cy="936104"/>
          </a:xfrm>
          <a:prstGeom prst="wedgeRoundRectCallout">
            <a:avLst>
              <a:gd name="adj1" fmla="val 166189"/>
              <a:gd name="adj2" fmla="val 104450"/>
              <a:gd name="adj3" fmla="val 16667"/>
            </a:avLst>
          </a:prstGeom>
          <a:solidFill>
            <a:srgbClr val="FFFF00">
              <a:alpha val="33000"/>
            </a:srgb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000"/>
              </a:lnSpc>
            </a:pPr>
            <a:r>
              <a:rPr lang="cs-CZ" sz="1100" dirty="0" smtClean="0"/>
              <a:t>koeficient </a:t>
            </a:r>
            <a:r>
              <a:rPr lang="cs-CZ" sz="1100" b="1" dirty="0" err="1" smtClean="0"/>
              <a:t>vnitrotřídní</a:t>
            </a:r>
            <a:r>
              <a:rPr lang="cs-CZ" sz="1100" b="1" dirty="0" smtClean="0"/>
              <a:t> korelace ICC </a:t>
            </a:r>
            <a:br>
              <a:rPr lang="cs-CZ" sz="1100" b="1" dirty="0" smtClean="0"/>
            </a:br>
            <a:r>
              <a:rPr lang="cs-CZ" sz="1100" dirty="0" err="1" smtClean="0"/>
              <a:t>Rho</a:t>
            </a:r>
            <a:r>
              <a:rPr lang="cs-CZ" sz="1100" dirty="0" smtClean="0"/>
              <a:t> = 0.098</a:t>
            </a:r>
            <a:r>
              <a:rPr lang="cs-CZ" sz="1100" baseline="30000" dirty="0" smtClean="0"/>
              <a:t>2</a:t>
            </a:r>
            <a:r>
              <a:rPr lang="cs-CZ" sz="1100" dirty="0" smtClean="0"/>
              <a:t> </a:t>
            </a:r>
            <a:r>
              <a:rPr lang="cs-CZ" sz="1100" dirty="0"/>
              <a:t>/(</a:t>
            </a:r>
            <a:r>
              <a:rPr lang="cs-CZ" sz="1100" dirty="0" smtClean="0"/>
              <a:t>0.318</a:t>
            </a:r>
            <a:r>
              <a:rPr lang="cs-CZ" sz="1100" baseline="30000" dirty="0" smtClean="0"/>
              <a:t>2</a:t>
            </a:r>
            <a:r>
              <a:rPr lang="cs-CZ" sz="1100" dirty="0" smtClean="0"/>
              <a:t>+0.098</a:t>
            </a:r>
            <a:r>
              <a:rPr lang="cs-CZ" sz="1100" baseline="30000" dirty="0" smtClean="0"/>
              <a:t>2</a:t>
            </a:r>
            <a:r>
              <a:rPr lang="cs-CZ" sz="1100" dirty="0" smtClean="0"/>
              <a:t>) = </a:t>
            </a:r>
            <a:r>
              <a:rPr lang="cs-CZ" sz="1100" b="1" dirty="0" smtClean="0"/>
              <a:t>0.087</a:t>
            </a:r>
            <a:endParaRPr lang="cs-CZ" sz="1050" b="1" dirty="0" smtClean="0"/>
          </a:p>
        </p:txBody>
      </p:sp>
      <p:sp>
        <p:nvSpPr>
          <p:cNvPr id="11" name="Pravá složená závorka 10"/>
          <p:cNvSpPr/>
          <p:nvPr/>
        </p:nvSpPr>
        <p:spPr>
          <a:xfrm>
            <a:off x="2699792" y="2564904"/>
            <a:ext cx="288032" cy="19442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aoblený obdélníkový popisek 13"/>
          <p:cNvSpPr/>
          <p:nvPr/>
        </p:nvSpPr>
        <p:spPr>
          <a:xfrm>
            <a:off x="3347864" y="2968920"/>
            <a:ext cx="1288584" cy="568092"/>
          </a:xfrm>
          <a:prstGeom prst="wedgeRoundRectCallout">
            <a:avLst>
              <a:gd name="adj1" fmla="val -82586"/>
              <a:gd name="adj2" fmla="val 47009"/>
              <a:gd name="adj3" fmla="val 16667"/>
            </a:avLst>
          </a:prstGeom>
          <a:solidFill>
            <a:srgbClr val="FFFF00">
              <a:alpha val="7000"/>
            </a:srgb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000"/>
              </a:lnSpc>
            </a:pPr>
            <a:r>
              <a:rPr lang="cs-CZ" sz="1000" dirty="0" smtClean="0"/>
              <a:t>Interakce perifernosti s profesní skupinou a pohlavím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32963534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cs-CZ" dirty="0"/>
              <a:t>Interakce </a:t>
            </a:r>
            <a:r>
              <a:rPr lang="cs-CZ" dirty="0" smtClean="0"/>
              <a:t>„venkovské“ perifernosti </a:t>
            </a:r>
            <a:r>
              <a:rPr lang="cs-CZ" dirty="0"/>
              <a:t>resp. s </a:t>
            </a:r>
            <a:r>
              <a:rPr lang="cs-CZ" dirty="0" smtClean="0"/>
              <a:t>nízké kvality </a:t>
            </a:r>
            <a:r>
              <a:rPr lang="cs-CZ" dirty="0"/>
              <a:t>lokálního </a:t>
            </a:r>
            <a:r>
              <a:rPr lang="cs-CZ" dirty="0" smtClean="0"/>
              <a:t>pracovního </a:t>
            </a:r>
            <a:r>
              <a:rPr lang="cs-CZ" dirty="0"/>
              <a:t>trhu/pracovní síly </a:t>
            </a:r>
            <a:r>
              <a:rPr lang="cs-CZ" dirty="0" smtClean="0"/>
              <a:t>s: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323528" y="1535113"/>
            <a:ext cx="4173860" cy="639762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Zaměstnáním (profesní skupinou)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Pohlavím</a:t>
            </a:r>
            <a:endParaRPr lang="cs-CZ" dirty="0"/>
          </a:p>
        </p:txBody>
      </p:sp>
      <p:pic>
        <p:nvPicPr>
          <p:cNvPr id="9" name="Zástupný symbol pro obsah 8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4604645" cy="3370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Zástupný symbol pro obsah 9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4604645" cy="33702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22394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cs-CZ" sz="3300" b="1" dirty="0"/>
              <a:t>Problém </a:t>
            </a:r>
            <a:r>
              <a:rPr lang="cs-CZ" sz="3300" b="1" dirty="0" smtClean="0"/>
              <a:t>důkazu kauzálního působení perifernosti: </a:t>
            </a:r>
            <a:r>
              <a:rPr lang="cs-CZ" sz="3600" b="1" dirty="0" smtClean="0">
                <a:solidFill>
                  <a:srgbClr val="C00000"/>
                </a:solidFill>
              </a:rPr>
              <a:t>systematický proces prostorové selekce</a:t>
            </a:r>
            <a:endParaRPr lang="cs-CZ" sz="36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516" y="1196752"/>
            <a:ext cx="8712968" cy="5472608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2300" b="1" dirty="0" err="1" smtClean="0"/>
              <a:t>Endogenita</a:t>
            </a:r>
            <a:r>
              <a:rPr lang="cs-CZ" sz="2300" b="1" dirty="0" smtClean="0"/>
              <a:t> </a:t>
            </a:r>
            <a:r>
              <a:rPr lang="cs-CZ" sz="2300" b="1" dirty="0"/>
              <a:t>rezidenčního kontextu </a:t>
            </a:r>
            <a:r>
              <a:rPr lang="cs-CZ" sz="2300" dirty="0" smtClean="0"/>
              <a:t>může </a:t>
            </a:r>
            <a:r>
              <a:rPr lang="cs-CZ" sz="2300" dirty="0"/>
              <a:t>vyplývat </a:t>
            </a:r>
            <a:r>
              <a:rPr lang="cs-CZ" sz="2300" dirty="0" smtClean="0"/>
              <a:t>z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300" dirty="0" smtClean="0"/>
              <a:t>souběžného působení závislé a nezávislé proměnné  </a:t>
            </a:r>
            <a:br>
              <a:rPr lang="cs-CZ" sz="2300" dirty="0" smtClean="0"/>
            </a:br>
            <a:r>
              <a:rPr lang="cs-CZ" sz="2300" dirty="0" smtClean="0"/>
              <a:t>příjmu ↔ místa bydliště (</a:t>
            </a:r>
            <a:r>
              <a:rPr lang="cs-CZ" sz="2300" dirty="0" err="1" smtClean="0"/>
              <a:t>reversal</a:t>
            </a:r>
            <a:r>
              <a:rPr lang="cs-CZ" sz="2300" dirty="0" smtClean="0"/>
              <a:t> </a:t>
            </a:r>
            <a:r>
              <a:rPr lang="cs-CZ" sz="2300" dirty="0" err="1" smtClean="0"/>
              <a:t>causality</a:t>
            </a:r>
            <a:r>
              <a:rPr lang="cs-CZ" sz="2300" dirty="0" smtClean="0"/>
              <a:t>) </a:t>
            </a:r>
            <a:r>
              <a:rPr lang="cs-CZ" sz="2300" dirty="0"/>
              <a:t>a </a:t>
            </a:r>
            <a:endParaRPr lang="cs-CZ" sz="2300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300" dirty="0" smtClean="0"/>
              <a:t>vynechaných </a:t>
            </a:r>
            <a:r>
              <a:rPr lang="cs-CZ" sz="2300" dirty="0"/>
              <a:t>kontrolních proměnných (</a:t>
            </a:r>
            <a:r>
              <a:rPr lang="cs-CZ" sz="2300" dirty="0" err="1"/>
              <a:t>omitted</a:t>
            </a:r>
            <a:r>
              <a:rPr lang="cs-CZ" sz="2300" dirty="0"/>
              <a:t> </a:t>
            </a:r>
            <a:r>
              <a:rPr lang="cs-CZ" sz="2300" dirty="0" err="1"/>
              <a:t>variables</a:t>
            </a:r>
            <a:r>
              <a:rPr lang="cs-CZ" sz="2300" dirty="0"/>
              <a:t>). </a:t>
            </a:r>
            <a:endParaRPr lang="cs-CZ" sz="2300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300" dirty="0" smtClean="0"/>
              <a:t>Oba problémy způsobuje </a:t>
            </a:r>
            <a:r>
              <a:rPr lang="en-GB" sz="2300" dirty="0" smtClean="0"/>
              <a:t>systematic</a:t>
            </a:r>
            <a:r>
              <a:rPr lang="cs-CZ" sz="2300" dirty="0" err="1" smtClean="0"/>
              <a:t>ký</a:t>
            </a:r>
            <a:r>
              <a:rPr lang="cs-CZ" sz="2300" dirty="0" smtClean="0"/>
              <a:t> proces</a:t>
            </a:r>
            <a:r>
              <a:rPr lang="en-GB" sz="2300" dirty="0" smtClean="0"/>
              <a:t> </a:t>
            </a:r>
            <a:r>
              <a:rPr lang="cs-CZ" sz="2300" dirty="0" smtClean="0"/>
              <a:t>prostorové </a:t>
            </a:r>
            <a:r>
              <a:rPr lang="en-GB" sz="2300" dirty="0" err="1" smtClean="0"/>
              <a:t>sele</a:t>
            </a:r>
            <a:r>
              <a:rPr lang="cs-CZ" sz="2300" dirty="0" err="1" smtClean="0"/>
              <a:t>kce</a:t>
            </a:r>
            <a:r>
              <a:rPr lang="cs-CZ" sz="2300" dirty="0" smtClean="0"/>
              <a:t>, protože: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300" dirty="0" smtClean="0"/>
              <a:t>Volba </a:t>
            </a:r>
            <a:r>
              <a:rPr lang="cs-CZ" sz="2300" dirty="0"/>
              <a:t>rezidenční lokality souvisí </a:t>
            </a:r>
            <a:r>
              <a:rPr lang="cs-CZ" sz="2300" dirty="0" smtClean="0"/>
              <a:t>se sociálními charakteristikami lidí. Naměřené </a:t>
            </a:r>
            <a:r>
              <a:rPr lang="cs-CZ" sz="2300" dirty="0"/>
              <a:t>souvislosti mezi </a:t>
            </a:r>
            <a:r>
              <a:rPr lang="cs-CZ" sz="2300" dirty="0" smtClean="0"/>
              <a:t>rezidenčním kontextem </a:t>
            </a:r>
            <a:r>
              <a:rPr lang="cs-CZ" sz="2300" dirty="0"/>
              <a:t>a </a:t>
            </a:r>
            <a:r>
              <a:rPr lang="cs-CZ" sz="2300" dirty="0" smtClean="0"/>
              <a:t>výší příjmu tak nemusí </a:t>
            </a:r>
            <a:r>
              <a:rPr lang="cs-CZ" sz="2300" dirty="0"/>
              <a:t>vyplývat jen z kauzálního vlivu kontextu, ale rovněž z obráceného mechanismu, kdy osoby s vyšším příjmem volí bydlení, resp. mohou si dovolit bydlení v jiných lokalitách než osoby s nižším příjmem. </a:t>
            </a:r>
            <a:endParaRPr lang="cs-CZ" sz="2300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300" dirty="0" smtClean="0"/>
              <a:t>Zkreslení díky vynechání neměřených proměnných (</a:t>
            </a:r>
            <a:r>
              <a:rPr lang="en-GB" sz="2300" dirty="0" smtClean="0"/>
              <a:t>omitted variables</a:t>
            </a:r>
            <a:r>
              <a:rPr lang="cs-CZ" sz="2300" dirty="0" smtClean="0"/>
              <a:t>): souvislost </a:t>
            </a:r>
            <a:r>
              <a:rPr lang="cs-CZ" sz="2300" dirty="0"/>
              <a:t>charakteristik rezidenčního kontextu </a:t>
            </a:r>
            <a:r>
              <a:rPr lang="cs-CZ" sz="2300" dirty="0" smtClean="0"/>
              <a:t>(endogenní proměnná) a příjmu (závislá proměnná) </a:t>
            </a:r>
            <a:r>
              <a:rPr lang="cs-CZ" sz="2300" dirty="0"/>
              <a:t>může vyplývat ze závislosti obou těchto znaků na </a:t>
            </a:r>
            <a:r>
              <a:rPr lang="cs-CZ" sz="2300" dirty="0" smtClean="0"/>
              <a:t>jiné, </a:t>
            </a:r>
            <a:r>
              <a:rPr lang="cs-CZ" sz="2300" dirty="0"/>
              <a:t>neměřené proměnné </a:t>
            </a:r>
            <a:r>
              <a:rPr lang="cs-CZ" sz="2300" dirty="0" smtClean="0"/>
              <a:t>(například obecných schopností nebo motivace).</a:t>
            </a:r>
            <a:endParaRPr lang="cs-CZ" sz="2300" dirty="0"/>
          </a:p>
        </p:txBody>
      </p:sp>
    </p:spTree>
    <p:extLst>
      <p:ext uri="{BB962C8B-B14F-4D97-AF65-F5344CB8AC3E}">
        <p14:creationId xmlns:p14="http://schemas.microsoft.com/office/powerpoint/2010/main" val="37126203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08" y="116632"/>
            <a:ext cx="8856984" cy="792088"/>
          </a:xfrm>
        </p:spPr>
        <p:txBody>
          <a:bodyPr>
            <a:normAutofit/>
          </a:bodyPr>
          <a:lstStyle/>
          <a:p>
            <a:r>
              <a:rPr lang="cs-CZ" sz="3800" dirty="0" smtClean="0"/>
              <a:t>Modely 2SLS s instrumentální proměnnými</a:t>
            </a:r>
            <a:endParaRPr lang="cs-CZ" sz="3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8326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K eliminaci problémy endogeneity použity modely s instrumentální proměnnými (dvoustupňová regrese 2SLS), kde: </a:t>
            </a:r>
          </a:p>
          <a:p>
            <a:r>
              <a:rPr lang="cs-CZ" dirty="0" smtClean="0"/>
              <a:t>model pro stup. 1: závislá proměnná - Perifernost území (tu vysvětlují </a:t>
            </a:r>
            <a:r>
              <a:rPr lang="cs-CZ" dirty="0" err="1" smtClean="0"/>
              <a:t>kovariáty</a:t>
            </a:r>
            <a:r>
              <a:rPr lang="cs-CZ" dirty="0" smtClean="0"/>
              <a:t> + instrumenty) </a:t>
            </a:r>
          </a:p>
          <a:p>
            <a:r>
              <a:rPr lang="cs-CZ" dirty="0" smtClean="0"/>
              <a:t>model pro stup. 2: závislá </a:t>
            </a:r>
            <a:r>
              <a:rPr lang="cs-CZ" dirty="0"/>
              <a:t>proměnná </a:t>
            </a:r>
            <a:r>
              <a:rPr lang="cs-CZ" dirty="0" smtClean="0"/>
              <a:t>Příjem, vysvětlující znaky jsou predikovaná hodnota Perifernosti z modelu 1 a ostatní </a:t>
            </a:r>
            <a:r>
              <a:rPr lang="cs-CZ" dirty="0" err="1" smtClean="0"/>
              <a:t>kovariáty</a:t>
            </a:r>
            <a:r>
              <a:rPr lang="cs-CZ" dirty="0" smtClean="0"/>
              <a:t>.</a:t>
            </a:r>
          </a:p>
          <a:p>
            <a:r>
              <a:rPr lang="cs-CZ" b="1" dirty="0" smtClean="0"/>
              <a:t>Instrumenty </a:t>
            </a:r>
            <a:r>
              <a:rPr lang="cs-CZ" dirty="0" smtClean="0"/>
              <a:t>v modelu 1. stup. jsou (různé modely č. 6-8):</a:t>
            </a:r>
          </a:p>
          <a:p>
            <a:r>
              <a:rPr lang="cs-CZ" dirty="0" smtClean="0"/>
              <a:t>a) </a:t>
            </a:r>
            <a:r>
              <a:rPr lang="cs-CZ" dirty="0" err="1" smtClean="0"/>
              <a:t>rurálnost</a:t>
            </a:r>
            <a:r>
              <a:rPr lang="cs-CZ" dirty="0" smtClean="0"/>
              <a:t> místa bydliště (nízká hustota osídlení a počet obyvatel &lt; 5tis.)  (1x IV)</a:t>
            </a:r>
          </a:p>
          <a:p>
            <a:r>
              <a:rPr lang="cs-CZ" dirty="0"/>
              <a:t>b</a:t>
            </a:r>
            <a:r>
              <a:rPr lang="cs-CZ" dirty="0" smtClean="0"/>
              <a:t>) charakteristiky partnera spjaté s periferním územím: </a:t>
            </a:r>
            <a:r>
              <a:rPr lang="cs-CZ" i="1" dirty="0" smtClean="0"/>
              <a:t>nižší vzdělání než VŠ (max. SŠ), pracuje v zemědělství, nezaměstnanost</a:t>
            </a:r>
            <a:r>
              <a:rPr lang="cs-CZ" dirty="0" smtClean="0"/>
              <a:t>. (3x IV)</a:t>
            </a:r>
            <a:br>
              <a:rPr lang="cs-CZ" dirty="0" smtClean="0"/>
            </a:br>
            <a:r>
              <a:rPr lang="cs-CZ" dirty="0" smtClean="0"/>
              <a:t>Ty jsou korelovány s Periferností území (endogenní X), ale nekorelují s </a:t>
            </a:r>
            <a:r>
              <a:rPr lang="cs-CZ" dirty="0" err="1" smtClean="0"/>
              <a:t>resid</a:t>
            </a:r>
            <a:r>
              <a:rPr lang="cs-CZ" dirty="0" smtClean="0"/>
              <a:t>. rozptylem </a:t>
            </a:r>
            <a:r>
              <a:rPr lang="el-GR" dirty="0" smtClean="0"/>
              <a:t>ϵ</a:t>
            </a:r>
            <a:r>
              <a:rPr lang="cs-CZ" dirty="0" smtClean="0"/>
              <a:t> v rovnici pro příjem, tj. nemají přímý vliv na příjmem partnera, pouze skrze tuto perifernost.</a:t>
            </a:r>
          </a:p>
          <a:p>
            <a:r>
              <a:rPr lang="cs-CZ" dirty="0" smtClean="0"/>
              <a:t>c) kombinace a) a b) (4x IV)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39100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764704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cs-CZ" sz="3800" dirty="0" smtClean="0"/>
              <a:t>Modely s instrumentálními proměnnými </a:t>
            </a:r>
            <a:br>
              <a:rPr lang="cs-CZ" sz="3800" dirty="0" smtClean="0"/>
            </a:br>
            <a:r>
              <a:rPr lang="cs-CZ" sz="2400" dirty="0" smtClean="0"/>
              <a:t>(podsoubor partnerských párů)</a:t>
            </a:r>
            <a:endParaRPr lang="cs-CZ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041747" cy="6326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043608" y="1252816"/>
            <a:ext cx="7272808" cy="3759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ový popisek 5"/>
          <p:cNvSpPr/>
          <p:nvPr/>
        </p:nvSpPr>
        <p:spPr>
          <a:xfrm>
            <a:off x="0" y="764704"/>
            <a:ext cx="1043608" cy="488112"/>
          </a:xfrm>
          <a:prstGeom prst="wedgeRoundRectCallout">
            <a:avLst>
              <a:gd name="adj1" fmla="val 201539"/>
              <a:gd name="adj2" fmla="val -2134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lnSpc>
                <a:spcPts val="1000"/>
              </a:lnSpc>
            </a:pPr>
            <a:r>
              <a:rPr lang="cs-CZ" sz="1100" dirty="0" smtClean="0"/>
              <a:t>Model (5) bez instrumentů </a:t>
            </a:r>
            <a:endParaRPr lang="cs-CZ" sz="1050" b="1" dirty="0" smtClean="0"/>
          </a:p>
        </p:txBody>
      </p:sp>
    </p:spTree>
    <p:extLst>
      <p:ext uri="{BB962C8B-B14F-4D97-AF65-F5344CB8AC3E}">
        <p14:creationId xmlns:p14="http://schemas.microsoft.com/office/powerpoint/2010/main" val="15828142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33496"/>
            <a:ext cx="9144000" cy="7982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Testy validity a relevantnosti instrumentů </a:t>
            </a:r>
            <a:r>
              <a:rPr lang="cs-CZ" sz="2400" dirty="0" smtClean="0"/>
              <a:t>(model 8)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" t="2312" r="42472" b="356"/>
          <a:stretch/>
        </p:blipFill>
        <p:spPr bwMode="auto">
          <a:xfrm>
            <a:off x="833120" y="620689"/>
            <a:ext cx="7160828" cy="6039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39944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856"/>
            <a:ext cx="8928992" cy="1143000"/>
          </a:xfrm>
        </p:spPr>
        <p:txBody>
          <a:bodyPr>
            <a:noAutofit/>
          </a:bodyPr>
          <a:lstStyle/>
          <a:p>
            <a:r>
              <a:rPr lang="cs-CZ" sz="3700" dirty="0" smtClean="0"/>
              <a:t>Závěry: Vliv perifernosti území </a:t>
            </a:r>
            <a:r>
              <a:rPr lang="cs-CZ" sz="3700" dirty="0"/>
              <a:t>na </a:t>
            </a:r>
            <a:r>
              <a:rPr lang="cs-CZ" sz="3700" dirty="0" smtClean="0"/>
              <a:t>příjmy </a:t>
            </a:r>
            <a:r>
              <a:rPr lang="cs-CZ" sz="3700" dirty="0"/>
              <a:t>v </a:t>
            </a:r>
            <a:r>
              <a:rPr lang="cs-CZ" sz="3700" dirty="0" smtClean="0"/>
              <a:t>ČR </a:t>
            </a:r>
            <a:endParaRPr lang="cs-CZ" sz="3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760640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 smtClean="0"/>
              <a:t>Rozdíly v příjmech dle území (generely) jsou spíše malé</a:t>
            </a:r>
            <a:r>
              <a:rPr lang="cs-CZ" dirty="0" smtClean="0"/>
              <a:t>: jen cca  9 % z celkově vysvětlené variance mezd (ta je cca 50 %) jde na vrub </a:t>
            </a:r>
            <a:r>
              <a:rPr lang="cs-CZ" dirty="0"/>
              <a:t>místa </a:t>
            </a:r>
            <a:r>
              <a:rPr lang="cs-CZ" dirty="0" smtClean="0"/>
              <a:t>bydliště/generelů.</a:t>
            </a:r>
          </a:p>
          <a:p>
            <a:r>
              <a:rPr lang="cs-CZ" dirty="0"/>
              <a:t>Z hlediska velikosti účinku (míry </a:t>
            </a:r>
            <a:r>
              <a:rPr lang="cs-CZ" dirty="0" smtClean="0"/>
              <a:t>jistoty naší predikce</a:t>
            </a:r>
            <a:r>
              <a:rPr lang="cs-CZ" dirty="0"/>
              <a:t>) těchto 9 % „efektu místa bydliště na mzdy“ lze z cca 16 % objasnit pomocí vlastností území </a:t>
            </a:r>
            <a:r>
              <a:rPr lang="cs-CZ" dirty="0" smtClean="0"/>
              <a:t>spjatého </a:t>
            </a:r>
            <a:r>
              <a:rPr lang="cs-CZ" dirty="0"/>
              <a:t>s </a:t>
            </a:r>
            <a:r>
              <a:rPr lang="cs-CZ" b="1" dirty="0"/>
              <a:t>„venkovskou periferností“ resp. s nízkou kvalitou lokálního pracovního trhu/pracovní </a:t>
            </a:r>
            <a:r>
              <a:rPr lang="cs-CZ" b="1" dirty="0" smtClean="0"/>
              <a:t>síly</a:t>
            </a:r>
            <a:r>
              <a:rPr lang="cs-CZ" dirty="0" smtClean="0"/>
              <a:t>, </a:t>
            </a:r>
            <a:r>
              <a:rPr lang="cs-CZ" dirty="0"/>
              <a:t>po zahrnutí i regionu a </a:t>
            </a:r>
            <a:r>
              <a:rPr lang="cs-CZ" dirty="0" err="1"/>
              <a:t>rurality</a:t>
            </a:r>
            <a:r>
              <a:rPr lang="cs-CZ" dirty="0"/>
              <a:t> místa dokonce až 39 </a:t>
            </a:r>
            <a:r>
              <a:rPr lang="cs-CZ" dirty="0" smtClean="0"/>
              <a:t>%.</a:t>
            </a:r>
            <a:endParaRPr lang="cs-CZ" dirty="0"/>
          </a:p>
          <a:p>
            <a:r>
              <a:rPr lang="cs-CZ" dirty="0" smtClean="0"/>
              <a:t>Platí, že </a:t>
            </a:r>
            <a:r>
              <a:rPr lang="cs-CZ" b="1" dirty="0" smtClean="0"/>
              <a:t>v místě bydliště s o +1 SD vyšší mírou této „venkovské </a:t>
            </a:r>
            <a:r>
              <a:rPr lang="cs-CZ" b="1" dirty="0"/>
              <a:t>periferností“</a:t>
            </a:r>
            <a:r>
              <a:rPr lang="cs-CZ" b="1" dirty="0" smtClean="0"/>
              <a:t> </a:t>
            </a:r>
            <a:r>
              <a:rPr lang="cs-CZ" dirty="0" smtClean="0"/>
              <a:t>(tj. v 1/3 generelů </a:t>
            </a:r>
            <a:r>
              <a:rPr lang="cs-CZ" dirty="0"/>
              <a:t>v </a:t>
            </a:r>
            <a:r>
              <a:rPr lang="cs-CZ" dirty="0" smtClean="0"/>
              <a:t>ČR, co jsou více periferní) </a:t>
            </a:r>
            <a:r>
              <a:rPr lang="cs-CZ" b="1" dirty="0" smtClean="0"/>
              <a:t>jsou příjmy nižší o </a:t>
            </a:r>
            <a:r>
              <a:rPr lang="cs-CZ" b="1" dirty="0"/>
              <a:t>cca 2-4 </a:t>
            </a:r>
            <a:r>
              <a:rPr lang="cs-CZ" b="1" dirty="0" smtClean="0"/>
              <a:t>%</a:t>
            </a:r>
            <a:r>
              <a:rPr lang="cs-CZ" dirty="0" smtClean="0"/>
              <a:t>.</a:t>
            </a:r>
          </a:p>
          <a:p>
            <a:r>
              <a:rPr lang="cs-CZ" b="1" dirty="0" smtClean="0"/>
              <a:t>Vliv perifernosti </a:t>
            </a:r>
            <a:r>
              <a:rPr lang="cs-CZ" b="1" dirty="0"/>
              <a:t>území dle </a:t>
            </a:r>
            <a:r>
              <a:rPr lang="cs-CZ" b="1" dirty="0" smtClean="0"/>
              <a:t>míry sociální exkluze na </a:t>
            </a:r>
            <a:r>
              <a:rPr lang="cs-CZ" b="1" dirty="0"/>
              <a:t>příjem nelze prokázat</a:t>
            </a:r>
            <a:r>
              <a:rPr lang="cs-CZ" dirty="0"/>
              <a:t>.</a:t>
            </a:r>
          </a:p>
          <a:p>
            <a:r>
              <a:rPr lang="cs-CZ" b="1" dirty="0" smtClean="0"/>
              <a:t>Kauzální vliv perifernosti místa bydliště na příjem klasický OLS model zřejmě částečně podhodnocuje</a:t>
            </a:r>
            <a:r>
              <a:rPr lang="cs-CZ" dirty="0" smtClean="0"/>
              <a:t>, a to přibližně o 23 % (jak ukazují modely </a:t>
            </a:r>
            <a:r>
              <a:rPr lang="cs-CZ" dirty="0"/>
              <a:t>s </a:t>
            </a:r>
            <a:r>
              <a:rPr lang="cs-CZ" dirty="0" smtClean="0"/>
              <a:t>IV).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4244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052736"/>
          </a:xfrm>
        </p:spPr>
        <p:txBody>
          <a:bodyPr>
            <a:noAutofit/>
          </a:bodyPr>
          <a:lstStyle/>
          <a:p>
            <a:pPr>
              <a:lnSpc>
                <a:spcPts val="4400"/>
              </a:lnSpc>
            </a:pPr>
            <a:r>
              <a:rPr lang="cs-CZ" sz="3800" dirty="0" smtClean="0"/>
              <a:t>Shrnutí: Chceme-li zjistit „skutečný“ </a:t>
            </a:r>
            <a:r>
              <a:rPr lang="cs-CZ" sz="3800" dirty="0" smtClean="0"/>
              <a:t>vliv</a:t>
            </a:r>
            <a:br>
              <a:rPr lang="cs-CZ" sz="3800" dirty="0" smtClean="0"/>
            </a:br>
            <a:r>
              <a:rPr lang="cs-CZ" sz="3800" dirty="0" smtClean="0"/>
              <a:t>→ správně identifikovat model</a:t>
            </a:r>
            <a:endParaRPr lang="cs-CZ" sz="3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038672"/>
            <a:ext cx="8784976" cy="5805264"/>
          </a:xfrm>
        </p:spPr>
        <p:txBody>
          <a:bodyPr>
            <a:noAutofit/>
          </a:bodyPr>
          <a:lstStyle/>
          <a:p>
            <a:pPr>
              <a:lnSpc>
                <a:spcPts val="2300"/>
              </a:lnSpc>
            </a:pPr>
            <a:r>
              <a:rPr lang="cs-CZ" sz="2100" b="1" dirty="0" smtClean="0"/>
              <a:t>Opatrně při kauzální intepretaci odhadnutých parametrů z „běžného“ (OLS) modelu</a:t>
            </a:r>
            <a:r>
              <a:rPr lang="cs-CZ" sz="2100" dirty="0" smtClean="0"/>
              <a:t> (tj. pouze jedné rovnice).</a:t>
            </a:r>
          </a:p>
          <a:p>
            <a:pPr>
              <a:lnSpc>
                <a:spcPts val="2300"/>
              </a:lnSpc>
            </a:pPr>
            <a:r>
              <a:rPr lang="cs-CZ" sz="2100" dirty="0" smtClean="0"/>
              <a:t>Vždy </a:t>
            </a:r>
            <a:r>
              <a:rPr lang="cs-CZ" sz="2100" b="1" dirty="0" smtClean="0"/>
              <a:t>ověřte předpoklady modelu </a:t>
            </a:r>
            <a:r>
              <a:rPr lang="cs-CZ" sz="2100" dirty="0" smtClean="0"/>
              <a:t>(linearita, </a:t>
            </a:r>
            <a:r>
              <a:rPr lang="cs-CZ" sz="2100" dirty="0" err="1" smtClean="0"/>
              <a:t>heteroskedascita</a:t>
            </a:r>
            <a:r>
              <a:rPr lang="cs-CZ" sz="2100" dirty="0"/>
              <a:t>, </a:t>
            </a:r>
            <a:r>
              <a:rPr lang="cs-CZ" sz="2100" dirty="0" smtClean="0"/>
              <a:t>nulová kovariance </a:t>
            </a:r>
            <a:r>
              <a:rPr lang="cs-CZ" sz="2100" dirty="0"/>
              <a:t>náhodné </a:t>
            </a:r>
            <a:r>
              <a:rPr lang="cs-CZ" sz="2100" dirty="0" smtClean="0"/>
              <a:t>složky)</a:t>
            </a:r>
            <a:endParaRPr lang="cs-CZ" sz="2100" dirty="0"/>
          </a:p>
          <a:p>
            <a:pPr>
              <a:lnSpc>
                <a:spcPts val="2300"/>
              </a:lnSpc>
            </a:pPr>
            <a:r>
              <a:rPr lang="cs-CZ" sz="2100" dirty="0" smtClean="0"/>
              <a:t>Vždy </a:t>
            </a:r>
            <a:r>
              <a:rPr lang="cs-CZ" sz="2100" b="1" dirty="0" smtClean="0"/>
              <a:t>přemýšlejte, co váš model nezahrnuje a také jaké mohou být vztahy uvnitř </a:t>
            </a:r>
            <a:r>
              <a:rPr lang="cs-CZ" sz="2100" dirty="0" smtClean="0"/>
              <a:t>– mezi (nezávislými) veličinami.</a:t>
            </a:r>
          </a:p>
          <a:p>
            <a:pPr>
              <a:lnSpc>
                <a:spcPts val="2300"/>
              </a:lnSpc>
            </a:pPr>
            <a:r>
              <a:rPr lang="cs-CZ" sz="2100" dirty="0" smtClean="0"/>
              <a:t>Částečnou nápravu vždy udělejte pomocí </a:t>
            </a:r>
            <a:r>
              <a:rPr lang="cs-CZ" sz="2100" b="1" dirty="0" smtClean="0"/>
              <a:t>zahrnutí relevantních </a:t>
            </a:r>
            <a:r>
              <a:rPr lang="cs-CZ" sz="2100" b="1" dirty="0" err="1" smtClean="0"/>
              <a:t>kovariát</a:t>
            </a:r>
            <a:r>
              <a:rPr lang="cs-CZ" sz="2100" b="1" dirty="0" smtClean="0"/>
              <a:t>, zvýšením reliability měření proměnných, mediační analýzou </a:t>
            </a:r>
            <a:r>
              <a:rPr lang="cs-CZ" sz="2100" dirty="0" smtClean="0"/>
              <a:t>(jde o soustavu rovnic</a:t>
            </a:r>
            <a:r>
              <a:rPr lang="cs-CZ" sz="2100" dirty="0" smtClean="0"/>
              <a:t>) a specifikačními </a:t>
            </a:r>
            <a:r>
              <a:rPr lang="cs-CZ" sz="2100" dirty="0"/>
              <a:t>analýzami (replikace v </a:t>
            </a:r>
            <a:r>
              <a:rPr lang="cs-CZ" sz="2100" dirty="0" smtClean="0"/>
              <a:t>podsouborech, </a:t>
            </a:r>
            <a:r>
              <a:rPr lang="cs-CZ" sz="2100" dirty="0" smtClean="0"/>
              <a:t>různé varianty/pásma hodnot znaků) </a:t>
            </a:r>
          </a:p>
          <a:p>
            <a:pPr>
              <a:lnSpc>
                <a:spcPts val="2300"/>
              </a:lnSpc>
            </a:pPr>
            <a:r>
              <a:rPr lang="cs-CZ" sz="2100" dirty="0" err="1" smtClean="0"/>
              <a:t>Pokusete</a:t>
            </a:r>
            <a:r>
              <a:rPr lang="cs-CZ" sz="2100" dirty="0" smtClean="0"/>
              <a:t> se využít metody k ověření kauzálního účinku (např. fixní efekty, </a:t>
            </a:r>
            <a:r>
              <a:rPr lang="cs-CZ" sz="2100" dirty="0" err="1" smtClean="0"/>
              <a:t>matching</a:t>
            </a:r>
            <a:r>
              <a:rPr lang="cs-CZ" sz="2100" dirty="0"/>
              <a:t>, </a:t>
            </a:r>
            <a:r>
              <a:rPr lang="cs-CZ" sz="2100" dirty="0" err="1"/>
              <a:t>regression</a:t>
            </a:r>
            <a:r>
              <a:rPr lang="cs-CZ" sz="2100" dirty="0"/>
              <a:t> </a:t>
            </a:r>
            <a:r>
              <a:rPr lang="cs-CZ" sz="2100" dirty="0" err="1" smtClean="0"/>
              <a:t>discontinuity</a:t>
            </a:r>
            <a:r>
              <a:rPr lang="cs-CZ" sz="2100" dirty="0" smtClean="0"/>
              <a:t> nebo 2SLS s IV).</a:t>
            </a:r>
            <a:endParaRPr lang="cs-CZ" sz="2100" dirty="0" smtClean="0"/>
          </a:p>
          <a:p>
            <a:pPr>
              <a:lnSpc>
                <a:spcPts val="2300"/>
              </a:lnSpc>
            </a:pPr>
            <a:r>
              <a:rPr lang="cs-CZ" sz="2100" dirty="0" smtClean="0"/>
              <a:t>Pokud budete mít v datech proměnné, které by šly využít jako </a:t>
            </a:r>
            <a:r>
              <a:rPr lang="cs-CZ" sz="2100" b="1" dirty="0" smtClean="0"/>
              <a:t>instrumenty </a:t>
            </a:r>
            <a:r>
              <a:rPr lang="cs-CZ" sz="2100" dirty="0" smtClean="0"/>
              <a:t>odhadněte také 2SLS model s IV. </a:t>
            </a:r>
            <a:r>
              <a:rPr lang="cs-CZ" sz="2100" b="1" dirty="0" smtClean="0"/>
              <a:t>Výsledky </a:t>
            </a:r>
            <a:r>
              <a:rPr lang="cs-CZ" sz="2100" b="1" dirty="0" smtClean="0"/>
              <a:t>OLS a 2SLS porovnejte</a:t>
            </a:r>
            <a:r>
              <a:rPr lang="cs-CZ" sz="2100" dirty="0" smtClean="0"/>
              <a:t>.</a:t>
            </a:r>
          </a:p>
          <a:p>
            <a:pPr>
              <a:lnSpc>
                <a:spcPts val="2300"/>
              </a:lnSpc>
            </a:pPr>
            <a:r>
              <a:rPr lang="cs-CZ" sz="2100" dirty="0" smtClean="0"/>
              <a:t>Nejprve ale testy </a:t>
            </a:r>
            <a:r>
              <a:rPr lang="cs-CZ" sz="2100" b="1" dirty="0" smtClean="0"/>
              <a:t>ověřte relevantnost a validitu instrumentů</a:t>
            </a:r>
            <a:r>
              <a:rPr lang="cs-CZ" sz="2100" dirty="0" smtClean="0"/>
              <a:t>, tu navíc podrobte teoreticko-logické argumentaci („proč </a:t>
            </a:r>
            <a:r>
              <a:rPr lang="cs-CZ" sz="2100" i="1" dirty="0" smtClean="0"/>
              <a:t>IV </a:t>
            </a:r>
            <a:r>
              <a:rPr lang="cs-CZ" sz="2100" dirty="0" smtClean="0"/>
              <a:t>nekoreluje s </a:t>
            </a:r>
            <a:r>
              <a:rPr lang="el-GR" sz="2100" i="1" dirty="0" smtClean="0"/>
              <a:t>ϵ</a:t>
            </a:r>
            <a:r>
              <a:rPr lang="cs-CZ" sz="2100" dirty="0" smtClean="0"/>
              <a:t>“).</a:t>
            </a:r>
          </a:p>
          <a:p>
            <a:pPr>
              <a:lnSpc>
                <a:spcPts val="2300"/>
              </a:lnSpc>
            </a:pPr>
            <a:r>
              <a:rPr lang="cs-CZ" sz="2100" dirty="0" smtClean="0"/>
              <a:t>Pokud budou instrumenty relevantní a validní, pak  parametry z modelu 2SLS s IV můžete interpretovat jako </a:t>
            </a:r>
            <a:r>
              <a:rPr lang="cs-CZ" sz="2100" b="1" dirty="0" smtClean="0"/>
              <a:t>příčinné působení X na Y</a:t>
            </a:r>
            <a:r>
              <a:rPr lang="cs-CZ" sz="2100" dirty="0" smtClean="0"/>
              <a:t>.</a:t>
            </a:r>
            <a:endParaRPr lang="cs-CZ" sz="2100" dirty="0"/>
          </a:p>
        </p:txBody>
      </p:sp>
    </p:spTree>
    <p:extLst>
      <p:ext uri="{BB962C8B-B14F-4D97-AF65-F5344CB8AC3E}">
        <p14:creationId xmlns:p14="http://schemas.microsoft.com/office/powerpoint/2010/main" val="1451437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032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cs-CZ" dirty="0" smtClean="0"/>
              <a:t>Omezení schopnosti dosahovat kauzální inference v sociálních vědách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3508" y="1052736"/>
            <a:ext cx="8856984" cy="56166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cs-CZ" sz="2400" dirty="0"/>
              <a:t>Důvodem </a:t>
            </a:r>
            <a:r>
              <a:rPr lang="cs-CZ" sz="2400" dirty="0" smtClean="0"/>
              <a:t>limitovanosti našich závěrů ohledně kauzálního působení je</a:t>
            </a:r>
            <a:r>
              <a:rPr lang="cs-CZ" sz="2400" dirty="0"/>
              <a:t>, že </a:t>
            </a:r>
            <a:r>
              <a:rPr lang="cs-CZ" sz="2400" dirty="0" smtClean="0"/>
              <a:t>porušení jednoho </a:t>
            </a:r>
            <a:r>
              <a:rPr lang="cs-CZ" sz="2400" dirty="0"/>
              <a:t>z předpokladů regresní analýzy (OLS</a:t>
            </a:r>
            <a:r>
              <a:rPr lang="cs-CZ" sz="2400" dirty="0" smtClean="0"/>
              <a:t>):</a:t>
            </a:r>
          </a:p>
          <a:p>
            <a:pPr>
              <a:spcBef>
                <a:spcPts val="0"/>
              </a:spcBef>
            </a:pPr>
            <a:r>
              <a:rPr lang="cs-CZ" sz="2400" b="1" dirty="0" smtClean="0"/>
              <a:t>Residuální rozptyl, </a:t>
            </a:r>
            <a:r>
              <a:rPr lang="cs-CZ" sz="2400" b="1" dirty="0"/>
              <a:t>tj. chyba </a:t>
            </a:r>
            <a:r>
              <a:rPr lang="el-GR" sz="2400" b="1" i="1" dirty="0"/>
              <a:t>ϵ </a:t>
            </a:r>
            <a:r>
              <a:rPr lang="cs-CZ" sz="2400" b="1" dirty="0"/>
              <a:t>(</a:t>
            </a:r>
            <a:r>
              <a:rPr lang="cs-CZ" sz="2400" dirty="0"/>
              <a:t>nebo</a:t>
            </a:r>
            <a:r>
              <a:rPr lang="cs-CZ" sz="2400" b="1" dirty="0"/>
              <a:t> </a:t>
            </a:r>
            <a:r>
              <a:rPr lang="el-GR" sz="2400" b="1" i="1" dirty="0"/>
              <a:t>ξ</a:t>
            </a:r>
            <a:r>
              <a:rPr lang="el-GR" sz="2400" b="1" dirty="0"/>
              <a:t> </a:t>
            </a:r>
            <a:r>
              <a:rPr lang="cs-CZ" sz="2400" b="1" dirty="0"/>
              <a:t>) nesmí být </a:t>
            </a:r>
            <a:r>
              <a:rPr lang="cs-CZ" sz="2400" b="1" dirty="0" smtClean="0"/>
              <a:t>korelován </a:t>
            </a:r>
            <a:r>
              <a:rPr lang="cs-CZ" sz="2400" b="1" dirty="0"/>
              <a:t>s </a:t>
            </a:r>
            <a:r>
              <a:rPr lang="cs-CZ" sz="2400" b="1" dirty="0" smtClean="0"/>
              <a:t>žádnou vysvětlující proměnou (X)</a:t>
            </a:r>
            <a:r>
              <a:rPr lang="cs-CZ" sz="2400" dirty="0" smtClean="0"/>
              <a:t>,</a:t>
            </a:r>
            <a:r>
              <a:rPr lang="cs-CZ" sz="2400" b="1" dirty="0" smtClean="0"/>
              <a:t> </a:t>
            </a:r>
            <a:r>
              <a:rPr lang="cs-CZ" sz="2400" dirty="0" smtClean="0"/>
              <a:t>což znamená, </a:t>
            </a:r>
            <a:r>
              <a:rPr lang="cs-CZ" sz="2400" dirty="0"/>
              <a:t>že </a:t>
            </a:r>
            <a:r>
              <a:rPr lang="cs-CZ" sz="2400" dirty="0" smtClean="0"/>
              <a:t>máme:</a:t>
            </a:r>
            <a:endParaRPr lang="cs-CZ" sz="2400" dirty="0"/>
          </a:p>
          <a:p>
            <a:pPr>
              <a:spcBef>
                <a:spcPts val="0"/>
              </a:spcBef>
            </a:pPr>
            <a:r>
              <a:rPr lang="cs-CZ" sz="2400" b="1" dirty="0"/>
              <a:t>Správně specifikovaný model </a:t>
            </a:r>
            <a:r>
              <a:rPr lang="cs-CZ" sz="2400" dirty="0"/>
              <a:t>– náš model obsahuje všechny relevantní nezávislé proměnné X1, ... </a:t>
            </a:r>
            <a:r>
              <a:rPr lang="cs-CZ" sz="2400" dirty="0" err="1"/>
              <a:t>Xn</a:t>
            </a:r>
            <a:r>
              <a:rPr lang="cs-CZ" sz="2400" dirty="0"/>
              <a:t> </a:t>
            </a:r>
            <a:r>
              <a:rPr lang="cs-CZ" sz="2000" dirty="0"/>
              <a:t>(a naopak žádné redundantní).</a:t>
            </a:r>
          </a:p>
          <a:p>
            <a:pPr>
              <a:spcBef>
                <a:spcPts val="0"/>
              </a:spcBef>
            </a:pPr>
            <a:r>
              <a:rPr lang="cs-CZ" sz="2400" dirty="0"/>
              <a:t>Obecně </a:t>
            </a:r>
            <a:r>
              <a:rPr lang="cs-CZ" sz="2400" dirty="0" smtClean="0"/>
              <a:t>porušení tohoto předpokladu, </a:t>
            </a:r>
            <a:r>
              <a:rPr lang="cs-CZ" sz="2400" dirty="0"/>
              <a:t>lze definovat jako problém </a:t>
            </a:r>
            <a:r>
              <a:rPr lang="cs-CZ" sz="2400" b="1" dirty="0"/>
              <a:t>endogeneity</a:t>
            </a:r>
            <a:r>
              <a:rPr lang="cs-CZ" sz="2400" dirty="0"/>
              <a:t> </a:t>
            </a:r>
            <a:r>
              <a:rPr lang="cs-CZ" sz="1800" dirty="0"/>
              <a:t>(viz </a:t>
            </a:r>
            <a:r>
              <a:rPr lang="cs-CZ" sz="1800" dirty="0" smtClean="0"/>
              <a:t>dále).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000" b="1" dirty="0" smtClean="0"/>
              <a:t>Endogenní proměnné </a:t>
            </a:r>
            <a:r>
              <a:rPr lang="cs-CZ" sz="2000" dirty="0"/>
              <a:t>jsou vnitřně determinovány vazbami „mezi sebou</a:t>
            </a:r>
            <a:r>
              <a:rPr lang="cs-CZ" sz="2000" dirty="0" smtClean="0"/>
              <a:t>“, naproti tomu </a:t>
            </a:r>
            <a:r>
              <a:rPr lang="cs-CZ" sz="2000" b="1" dirty="0" smtClean="0"/>
              <a:t>exogenní proměnné</a:t>
            </a:r>
            <a:r>
              <a:rPr lang="cs-CZ" sz="2000" dirty="0" smtClean="0"/>
              <a:t> jsou </a:t>
            </a:r>
            <a:r>
              <a:rPr lang="cs-CZ" sz="2000" dirty="0"/>
              <a:t>ovlivněny pouze mimo náš systém – model</a:t>
            </a:r>
            <a:r>
              <a:rPr lang="cs-CZ" sz="2000" dirty="0" smtClean="0"/>
              <a:t>. </a:t>
            </a:r>
            <a:r>
              <a:rPr lang="cs-CZ" sz="1600" dirty="0" smtClean="0">
                <a:solidFill>
                  <a:prstClr val="black"/>
                </a:solidFill>
              </a:rPr>
              <a:t>(Poznámka: to </a:t>
            </a:r>
            <a:r>
              <a:rPr lang="cs-CZ" sz="1600" dirty="0">
                <a:solidFill>
                  <a:prstClr val="black"/>
                </a:solidFill>
              </a:rPr>
              <a:t>je tradiční chápání </a:t>
            </a:r>
            <a:r>
              <a:rPr lang="cs-CZ" sz="1600" dirty="0" smtClean="0">
                <a:solidFill>
                  <a:prstClr val="black"/>
                </a:solidFill>
              </a:rPr>
              <a:t>endogeneity </a:t>
            </a:r>
            <a:r>
              <a:rPr lang="cs-CZ" sz="1600" dirty="0">
                <a:solidFill>
                  <a:prstClr val="black"/>
                </a:solidFill>
              </a:rPr>
              <a:t>a </a:t>
            </a:r>
            <a:r>
              <a:rPr lang="cs-CZ" sz="1600" dirty="0" err="1" smtClean="0">
                <a:solidFill>
                  <a:prstClr val="black"/>
                </a:solidFill>
              </a:rPr>
              <a:t>exogenity</a:t>
            </a:r>
            <a:r>
              <a:rPr lang="cs-CZ" sz="1600" dirty="0">
                <a:solidFill>
                  <a:prstClr val="black"/>
                </a:solidFill>
              </a:rPr>
              <a:t>, zde nás </a:t>
            </a:r>
            <a:r>
              <a:rPr lang="cs-CZ" sz="1600" dirty="0" smtClean="0">
                <a:solidFill>
                  <a:prstClr val="black"/>
                </a:solidFill>
              </a:rPr>
              <a:t>dále </a:t>
            </a:r>
            <a:r>
              <a:rPr lang="cs-CZ" sz="1600" dirty="0" err="1" smtClean="0">
                <a:solidFill>
                  <a:prstClr val="black"/>
                </a:solidFill>
              </a:rPr>
              <a:t>endogeneita</a:t>
            </a:r>
            <a:r>
              <a:rPr lang="cs-CZ" sz="1600" dirty="0" smtClean="0">
                <a:solidFill>
                  <a:prstClr val="black"/>
                </a:solidFill>
              </a:rPr>
              <a:t> bude </a:t>
            </a:r>
            <a:r>
              <a:rPr lang="cs-CZ" sz="1600" dirty="0">
                <a:solidFill>
                  <a:prstClr val="black"/>
                </a:solidFill>
              </a:rPr>
              <a:t>specificky zajímat </a:t>
            </a:r>
            <a:r>
              <a:rPr lang="cs-CZ" sz="1600" dirty="0" smtClean="0">
                <a:solidFill>
                  <a:prstClr val="black"/>
                </a:solidFill>
              </a:rPr>
              <a:t>právě jako problém </a:t>
            </a:r>
            <a:r>
              <a:rPr lang="cs-CZ" sz="1600" dirty="0" err="1" smtClean="0">
                <a:solidFill>
                  <a:prstClr val="black"/>
                </a:solidFill>
              </a:rPr>
              <a:t>korelovanosti</a:t>
            </a:r>
            <a:r>
              <a:rPr lang="cs-CZ" sz="1600" dirty="0" smtClean="0">
                <a:solidFill>
                  <a:prstClr val="black"/>
                </a:solidFill>
              </a:rPr>
              <a:t> vysvětlující proměnné X s residuální </a:t>
            </a:r>
            <a:r>
              <a:rPr lang="cs-CZ" sz="1600" dirty="0">
                <a:solidFill>
                  <a:prstClr val="black"/>
                </a:solidFill>
              </a:rPr>
              <a:t>– </a:t>
            </a:r>
            <a:r>
              <a:rPr lang="cs-CZ" sz="1600" dirty="0" smtClean="0">
                <a:solidFill>
                  <a:prstClr val="black"/>
                </a:solidFill>
              </a:rPr>
              <a:t>chybovou složkou </a:t>
            </a:r>
            <a:r>
              <a:rPr lang="el-GR" sz="1600" i="1" dirty="0">
                <a:solidFill>
                  <a:prstClr val="black"/>
                </a:solidFill>
              </a:rPr>
              <a:t>ϵ </a:t>
            </a:r>
            <a:r>
              <a:rPr lang="cs-CZ" sz="1600" dirty="0" smtClean="0">
                <a:solidFill>
                  <a:prstClr val="black"/>
                </a:solidFill>
              </a:rPr>
              <a:t>v modelu vysvětlujícím Y)</a:t>
            </a:r>
            <a:endParaRPr lang="cs-CZ" sz="2400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cs-CZ" sz="2400" dirty="0" smtClean="0"/>
              <a:t>Jenže to jaké jsou skutečné vztahy mezi veličinami namnoze nevíme, zejména máme-li průřezová (</a:t>
            </a:r>
            <a:r>
              <a:rPr lang="cs-CZ" sz="2400" dirty="0" err="1" smtClean="0"/>
              <a:t>crossectional</a:t>
            </a:r>
            <a:r>
              <a:rPr lang="cs-CZ" sz="2400" dirty="0" smtClean="0"/>
              <a:t>) data vzniklá pozorováním (tedy nikoliv experimentem, či jinou manipulací nezávislé proměnné X).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68643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Reference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07901"/>
            <a:ext cx="8640960" cy="485740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Bollen</a:t>
            </a:r>
            <a:r>
              <a:rPr lang="cs-CZ" dirty="0"/>
              <a:t>, </a:t>
            </a:r>
            <a:r>
              <a:rPr lang="cs-CZ" dirty="0" smtClean="0"/>
              <a:t>Kenneth A. 2012. </a:t>
            </a:r>
            <a:r>
              <a:rPr lang="en-US" dirty="0" smtClean="0"/>
              <a:t>Instrumental Variables</a:t>
            </a:r>
            <a:r>
              <a:rPr lang="cs-CZ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Sociology and </a:t>
            </a:r>
            <a:r>
              <a:rPr lang="en-US" dirty="0" smtClean="0"/>
              <a:t>the</a:t>
            </a:r>
            <a:r>
              <a:rPr lang="cs-CZ" dirty="0" smtClean="0"/>
              <a:t> </a:t>
            </a:r>
            <a:r>
              <a:rPr lang="en-US" dirty="0" smtClean="0"/>
              <a:t>Social Sciences</a:t>
            </a:r>
            <a:r>
              <a:rPr lang="cs-CZ" dirty="0" smtClean="0"/>
              <a:t>. </a:t>
            </a:r>
            <a:r>
              <a:rPr lang="cs-CZ" i="1" dirty="0" err="1"/>
              <a:t>Annual</a:t>
            </a:r>
            <a:r>
              <a:rPr lang="cs-CZ" i="1" dirty="0"/>
              <a:t> </a:t>
            </a:r>
            <a:r>
              <a:rPr lang="cs-CZ" i="1" dirty="0" err="1"/>
              <a:t>Review</a:t>
            </a:r>
            <a:r>
              <a:rPr lang="cs-CZ" i="1" dirty="0"/>
              <a:t> </a:t>
            </a:r>
            <a:r>
              <a:rPr lang="cs-CZ" i="1" dirty="0" err="1"/>
              <a:t>of</a:t>
            </a:r>
            <a:r>
              <a:rPr lang="cs-CZ" i="1" dirty="0"/>
              <a:t> </a:t>
            </a:r>
            <a:r>
              <a:rPr lang="cs-CZ" i="1" dirty="0" smtClean="0"/>
              <a:t>Sociology </a:t>
            </a:r>
            <a:r>
              <a:rPr lang="cs-CZ" dirty="0" smtClean="0"/>
              <a:t>(38). </a:t>
            </a:r>
          </a:p>
          <a:p>
            <a:r>
              <a:rPr lang="cs-CZ" dirty="0"/>
              <a:t>Kline, </a:t>
            </a:r>
            <a:r>
              <a:rPr lang="cs-CZ" dirty="0" err="1"/>
              <a:t>Rex</a:t>
            </a:r>
            <a:r>
              <a:rPr lang="cs-CZ" dirty="0"/>
              <a:t> B. 2011. </a:t>
            </a:r>
            <a:r>
              <a:rPr lang="en-US" i="1" dirty="0"/>
              <a:t>Principles and Practice of Structural Equation Modeling</a:t>
            </a:r>
            <a:r>
              <a:rPr lang="cs-CZ" dirty="0"/>
              <a:t>. New York/ London: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Guilford</a:t>
            </a:r>
            <a:r>
              <a:rPr lang="cs-CZ" dirty="0"/>
              <a:t> </a:t>
            </a:r>
            <a:r>
              <a:rPr lang="cs-CZ" dirty="0" err="1"/>
              <a:t>Press</a:t>
            </a:r>
            <a:r>
              <a:rPr lang="cs-CZ" dirty="0"/>
              <a:t>.</a:t>
            </a:r>
          </a:p>
          <a:p>
            <a:r>
              <a:rPr lang="cs-CZ" dirty="0" err="1"/>
              <a:t>Kenny</a:t>
            </a:r>
            <a:r>
              <a:rPr lang="cs-CZ" dirty="0"/>
              <a:t>, D. A. 1979 (2004). </a:t>
            </a:r>
            <a:r>
              <a:rPr lang="cs-CZ" i="1" dirty="0" err="1"/>
              <a:t>Correlation</a:t>
            </a:r>
            <a:r>
              <a:rPr lang="cs-CZ" i="1" dirty="0"/>
              <a:t> and </a:t>
            </a:r>
            <a:r>
              <a:rPr lang="cs-CZ" i="1" dirty="0" err="1"/>
              <a:t>Causality</a:t>
            </a:r>
            <a:r>
              <a:rPr lang="cs-CZ" i="1" dirty="0"/>
              <a:t>. </a:t>
            </a:r>
            <a:r>
              <a:rPr lang="cs-CZ" dirty="0"/>
              <a:t>(</a:t>
            </a:r>
            <a:r>
              <a:rPr lang="cs-CZ" dirty="0" err="1"/>
              <a:t>Revised</a:t>
            </a:r>
            <a:r>
              <a:rPr lang="cs-CZ" dirty="0"/>
              <a:t> </a:t>
            </a:r>
            <a:r>
              <a:rPr lang="cs-CZ" dirty="0" err="1"/>
              <a:t>ed</a:t>
            </a:r>
            <a:r>
              <a:rPr lang="cs-CZ" dirty="0"/>
              <a:t>.) New York: </a:t>
            </a:r>
            <a:r>
              <a:rPr lang="cs-CZ" dirty="0" err="1"/>
              <a:t>Wiley</a:t>
            </a:r>
            <a:r>
              <a:rPr lang="cs-CZ" dirty="0"/>
              <a:t>. </a:t>
            </a:r>
            <a:r>
              <a:rPr lang="cs-CZ" sz="2300" dirty="0"/>
              <a:t>Dostupné z &lt;</a:t>
            </a:r>
            <a:r>
              <a:rPr lang="cs-CZ" sz="2300" dirty="0">
                <a:hlinkClick r:id="rId2"/>
              </a:rPr>
              <a:t>http://davidakenny.net/doc/cc_v1.pdf</a:t>
            </a:r>
            <a:r>
              <a:rPr lang="cs-CZ" sz="2300" dirty="0"/>
              <a:t>&gt;</a:t>
            </a:r>
            <a:endParaRPr lang="en-US" dirty="0"/>
          </a:p>
          <a:p>
            <a:r>
              <a:rPr lang="en-US" dirty="0" smtClean="0"/>
              <a:t>Stock, James H., Mark W. Watson. 2015. </a:t>
            </a:r>
            <a:r>
              <a:rPr lang="en-US" i="1" dirty="0" smtClean="0"/>
              <a:t>Introduction to econometrics. updated 3. ed.</a:t>
            </a:r>
            <a:r>
              <a:rPr lang="en-US" dirty="0" smtClean="0"/>
              <a:t> Boston [</a:t>
            </a:r>
            <a:r>
              <a:rPr lang="en-US" dirty="0" err="1" smtClean="0"/>
              <a:t>u.a</a:t>
            </a:r>
            <a:r>
              <a:rPr lang="en-US" dirty="0" smtClean="0"/>
              <a:t>.]: Pearson.</a:t>
            </a:r>
            <a:r>
              <a:rPr lang="cs-CZ" dirty="0"/>
              <a:t> </a:t>
            </a:r>
            <a:r>
              <a:rPr lang="cs-CZ" dirty="0" smtClean="0"/>
              <a:t>(kap. 12. </a:t>
            </a:r>
            <a:r>
              <a:rPr lang="cs-CZ" dirty="0" err="1" smtClean="0"/>
              <a:t>Instrumental</a:t>
            </a:r>
            <a:r>
              <a:rPr lang="cs-CZ" dirty="0" smtClean="0"/>
              <a:t> </a:t>
            </a:r>
            <a:r>
              <a:rPr lang="cs-CZ" dirty="0" err="1" smtClean="0"/>
              <a:t>Variables</a:t>
            </a:r>
            <a:r>
              <a:rPr lang="cs-CZ" dirty="0" smtClean="0"/>
              <a:t> </a:t>
            </a:r>
            <a:r>
              <a:rPr lang="cs-CZ" dirty="0" err="1" smtClean="0"/>
              <a:t>Regression</a:t>
            </a:r>
            <a:r>
              <a:rPr lang="cs-CZ" dirty="0" smtClean="0"/>
              <a:t>).</a:t>
            </a:r>
          </a:p>
          <a:p>
            <a:r>
              <a:rPr lang="cs-CZ" dirty="0" err="1" smtClean="0"/>
              <a:t>Norušis</a:t>
            </a:r>
            <a:r>
              <a:rPr lang="cs-CZ" dirty="0" smtClean="0"/>
              <a:t>, M. 2005. </a:t>
            </a:r>
            <a:r>
              <a:rPr lang="en-US" i="1" dirty="0" smtClean="0"/>
              <a:t>SPSS </a:t>
            </a:r>
            <a:r>
              <a:rPr lang="en-US" i="1" dirty="0"/>
              <a:t>13.0 Advanced Statistical Procedures </a:t>
            </a:r>
            <a:r>
              <a:rPr lang="en-US" i="1" dirty="0" smtClean="0"/>
              <a:t>Companion</a:t>
            </a:r>
            <a:r>
              <a:rPr lang="cs-CZ" dirty="0"/>
              <a:t>. </a:t>
            </a:r>
            <a:r>
              <a:rPr lang="cs-CZ" dirty="0" err="1"/>
              <a:t>Prentice</a:t>
            </a:r>
            <a:r>
              <a:rPr lang="cs-CZ" dirty="0"/>
              <a:t> </a:t>
            </a:r>
            <a:r>
              <a:rPr lang="cs-CZ" dirty="0" err="1" smtClean="0"/>
              <a:t>Hall</a:t>
            </a:r>
            <a:r>
              <a:rPr lang="cs-CZ" dirty="0" smtClean="0"/>
              <a:t>. (kap. 12. </a:t>
            </a:r>
            <a:r>
              <a:rPr lang="cs-CZ" dirty="0" err="1"/>
              <a:t>Two-stage</a:t>
            </a:r>
            <a:r>
              <a:rPr lang="cs-CZ" dirty="0"/>
              <a:t> least-</a:t>
            </a:r>
            <a:r>
              <a:rPr lang="cs-CZ" dirty="0" err="1"/>
              <a:t>squares</a:t>
            </a:r>
            <a:r>
              <a:rPr lang="cs-CZ" dirty="0"/>
              <a:t> </a:t>
            </a:r>
            <a:r>
              <a:rPr lang="cs-CZ" dirty="0" err="1" smtClean="0"/>
              <a:t>analysis</a:t>
            </a:r>
            <a:r>
              <a:rPr lang="cs-CZ" dirty="0" smtClean="0"/>
              <a:t>)</a:t>
            </a:r>
          </a:p>
          <a:p>
            <a:r>
              <a:rPr lang="en-US" dirty="0" err="1" smtClean="0"/>
              <a:t>Treiman</a:t>
            </a:r>
            <a:r>
              <a:rPr lang="en-US" dirty="0" smtClean="0"/>
              <a:t>, Donald J. 2009. </a:t>
            </a:r>
            <a:r>
              <a:rPr lang="en-US" i="1" dirty="0" smtClean="0"/>
              <a:t>Quantitative data analysis: doing social research to test ideas</a:t>
            </a:r>
            <a:r>
              <a:rPr lang="en-US" dirty="0" smtClean="0"/>
              <a:t>. San Francisco: </a:t>
            </a:r>
            <a:r>
              <a:rPr lang="en-US" dirty="0" err="1" smtClean="0"/>
              <a:t>Jossey</a:t>
            </a:r>
            <a:r>
              <a:rPr lang="en-US" dirty="0" smtClean="0"/>
              <a:t>-Bass. (</a:t>
            </a:r>
            <a:r>
              <a:rPr lang="en-US" dirty="0" err="1" smtClean="0"/>
              <a:t>kap</a:t>
            </a:r>
            <a:r>
              <a:rPr lang="en-US" dirty="0" smtClean="0"/>
              <a:t>. </a:t>
            </a:r>
            <a:r>
              <a:rPr lang="cs-CZ" dirty="0" smtClean="0"/>
              <a:t>12 </a:t>
            </a:r>
            <a:r>
              <a:rPr lang="en-US" dirty="0" smtClean="0"/>
              <a:t>Improving</a:t>
            </a:r>
            <a:r>
              <a:rPr lang="cs-CZ" dirty="0" smtClean="0"/>
              <a:t> </a:t>
            </a:r>
            <a:r>
              <a:rPr lang="en-US" dirty="0" smtClean="0"/>
              <a:t>causal inference: Fixed effects and</a:t>
            </a:r>
            <a:r>
              <a:rPr lang="cs-CZ" dirty="0" smtClean="0"/>
              <a:t> </a:t>
            </a:r>
            <a:r>
              <a:rPr lang="en-US" dirty="0" smtClean="0"/>
              <a:t>random</a:t>
            </a:r>
            <a:r>
              <a:rPr lang="cs-CZ" dirty="0" smtClean="0"/>
              <a:t> </a:t>
            </a:r>
            <a:r>
              <a:rPr lang="en-US" dirty="0" smtClean="0"/>
              <a:t>effects modeling).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113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Příklad: poptávka po zboží – </a:t>
            </a:r>
            <a:br>
              <a:rPr lang="cs-CZ" dirty="0" smtClean="0"/>
            </a:br>
            <a:r>
              <a:rPr lang="cs-CZ" dirty="0" smtClean="0"/>
              <a:t>vliv </a:t>
            </a:r>
            <a:r>
              <a:rPr lang="cs-CZ" dirty="0"/>
              <a:t>ceny </a:t>
            </a:r>
            <a:r>
              <a:rPr lang="cs-CZ" dirty="0" smtClean="0"/>
              <a:t>a příjmu domácností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452596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Problémy kauzální inference </a:t>
            </a:r>
            <a:r>
              <a:rPr lang="cs-CZ" sz="1600" dirty="0" smtClean="0"/>
              <a:t>(Cena/příjem „</a:t>
            </a:r>
            <a:r>
              <a:rPr lang="cs-CZ" sz="1600" b="1" dirty="0" smtClean="0"/>
              <a:t>mají vliv“(?)</a:t>
            </a:r>
            <a:r>
              <a:rPr lang="cs-CZ" sz="1600" dirty="0" smtClean="0"/>
              <a:t> na poptávku.)</a:t>
            </a:r>
            <a:r>
              <a:rPr lang="cs-CZ" dirty="0" smtClean="0"/>
              <a:t>:</a:t>
            </a:r>
          </a:p>
          <a:p>
            <a:pPr marL="0" indent="0">
              <a:buNone/>
            </a:pPr>
            <a:r>
              <a:rPr lang="cs-CZ" dirty="0" smtClean="0"/>
              <a:t>	nezahrnuté vlivy			zpětná vazba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Řešení v modelu s instrumentální proměnnou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99" y="2420888"/>
            <a:ext cx="2868930" cy="1634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128" y="2389272"/>
            <a:ext cx="2754630" cy="1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185" y="4806136"/>
            <a:ext cx="4560570" cy="190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11560" y="6453336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Zdroj: </a:t>
            </a:r>
            <a:r>
              <a:rPr lang="cs-CZ" sz="1100" dirty="0" err="1" smtClean="0"/>
              <a:t>Norušis</a:t>
            </a:r>
            <a:r>
              <a:rPr lang="cs-CZ" sz="1100" dirty="0" smtClean="0"/>
              <a:t> 2005: 2007-274]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2936862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cs-CZ" dirty="0" smtClean="0"/>
              <a:t>Kauzalita?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80728"/>
            <a:ext cx="8424936" cy="5688632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Můžeme zůstat u využití regresní analýzy pro deskripci, ale chceme-li odhalit </a:t>
            </a:r>
            <a:r>
              <a:rPr lang="cs-CZ" b="1" dirty="0"/>
              <a:t>mechanismy</a:t>
            </a:r>
            <a:r>
              <a:rPr lang="cs-CZ" dirty="0"/>
              <a:t>, </a:t>
            </a:r>
            <a:r>
              <a:rPr lang="cs-CZ" dirty="0" smtClean="0"/>
              <a:t>tj. </a:t>
            </a:r>
            <a:r>
              <a:rPr lang="cs-CZ" dirty="0"/>
              <a:t>vysvětlit, zda a jak je jeden jev ovlivněn jevem/jevy jiným, pak to vyžaduje buď </a:t>
            </a:r>
            <a:r>
              <a:rPr lang="cs-CZ" dirty="0" smtClean="0"/>
              <a:t>designem pořízená „lepší“ </a:t>
            </a:r>
            <a:r>
              <a:rPr lang="cs-CZ" dirty="0"/>
              <a:t>data a nebo sofistikovanější přístup k analýze. Ten bohužel není nikdy dokonalý a nemůže </a:t>
            </a:r>
            <a:r>
              <a:rPr lang="cs-CZ" dirty="0" smtClean="0"/>
              <a:t>zcela nahradit </a:t>
            </a:r>
            <a:r>
              <a:rPr lang="cs-CZ" dirty="0"/>
              <a:t>data pocházející z experimentálního designu</a:t>
            </a:r>
            <a:r>
              <a:rPr lang="cs-CZ" dirty="0" smtClean="0"/>
              <a:t>.</a:t>
            </a:r>
          </a:p>
          <a:p>
            <a:r>
              <a:rPr lang="cs-CZ" b="1" dirty="0" smtClean="0"/>
              <a:t>Možnosti řešení pro kauzální inference v analýze</a:t>
            </a:r>
            <a:r>
              <a:rPr lang="cs-CZ" dirty="0" smtClean="0"/>
              <a:t>: modely s fixními efekty (</a:t>
            </a:r>
            <a:r>
              <a:rPr lang="cs-CZ" dirty="0" err="1"/>
              <a:t>fixed</a:t>
            </a:r>
            <a:r>
              <a:rPr lang="cs-CZ" dirty="0"/>
              <a:t> </a:t>
            </a:r>
            <a:r>
              <a:rPr lang="cs-CZ" dirty="0" err="1" smtClean="0"/>
              <a:t>effects</a:t>
            </a:r>
            <a:r>
              <a:rPr lang="cs-CZ" dirty="0" smtClean="0"/>
              <a:t>), využití instrumentální proměnné, </a:t>
            </a:r>
            <a:r>
              <a:rPr lang="cs-CZ" dirty="0" err="1" smtClean="0"/>
              <a:t>kontrafaktuální</a:t>
            </a:r>
            <a:r>
              <a:rPr lang="cs-CZ" dirty="0" smtClean="0"/>
              <a:t> paradigma (</a:t>
            </a:r>
            <a:r>
              <a:rPr lang="cs-CZ" dirty="0" err="1" smtClean="0"/>
              <a:t>matching</a:t>
            </a:r>
            <a:r>
              <a:rPr lang="cs-CZ" dirty="0" smtClean="0"/>
              <a:t> postupy, apod.), částečně i SEM s modelem měření latentních proměnných.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55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Problém: </a:t>
            </a:r>
            <a:r>
              <a:rPr lang="cs-CZ" b="1" dirty="0" err="1" smtClean="0"/>
              <a:t>endogeneita</a:t>
            </a:r>
            <a:r>
              <a:rPr lang="cs-CZ" b="1" dirty="0" smtClean="0"/>
              <a:t> </a:t>
            </a:r>
            <a:r>
              <a:rPr lang="cs-CZ" dirty="0" smtClean="0"/>
              <a:t> </a:t>
            </a:r>
            <a:r>
              <a:rPr lang="cs-CZ" dirty="0">
                <a:solidFill>
                  <a:srgbClr val="C00000"/>
                </a:solidFill>
              </a:rPr>
              <a:t>COV (</a:t>
            </a:r>
            <a:r>
              <a:rPr lang="cs-CZ" i="1" dirty="0" err="1">
                <a:solidFill>
                  <a:srgbClr val="C00000"/>
                </a:solidFill>
              </a:rPr>
              <a:t>x</a:t>
            </a:r>
            <a:r>
              <a:rPr lang="cs-CZ" i="1" baseline="-25000" dirty="0" err="1">
                <a:solidFill>
                  <a:srgbClr val="C00000"/>
                </a:solidFill>
              </a:rPr>
              <a:t>i</a:t>
            </a:r>
            <a:r>
              <a:rPr lang="cs-CZ" i="1" baseline="-25000" dirty="0">
                <a:solidFill>
                  <a:srgbClr val="C00000"/>
                </a:solidFill>
              </a:rPr>
              <a:t> </a:t>
            </a:r>
            <a:r>
              <a:rPr lang="cs-CZ" i="1" baseline="-25000" dirty="0" smtClean="0">
                <a:solidFill>
                  <a:srgbClr val="C00000"/>
                </a:solidFill>
              </a:rPr>
              <a:t>,</a:t>
            </a:r>
            <a:r>
              <a:rPr lang="el-GR" i="1" dirty="0" smtClean="0">
                <a:solidFill>
                  <a:srgbClr val="C00000"/>
                </a:solidFill>
              </a:rPr>
              <a:t>ϵ</a:t>
            </a:r>
            <a:r>
              <a:rPr lang="cs-CZ" i="1" baseline="-25000" dirty="0">
                <a:solidFill>
                  <a:srgbClr val="C00000"/>
                </a:solidFill>
              </a:rPr>
              <a:t>i</a:t>
            </a:r>
            <a:r>
              <a:rPr lang="cs-CZ" dirty="0">
                <a:solidFill>
                  <a:srgbClr val="C00000"/>
                </a:solidFill>
              </a:rPr>
              <a:t>) </a:t>
            </a:r>
            <a:r>
              <a:rPr lang="cs-CZ" b="1" dirty="0" smtClean="0">
                <a:solidFill>
                  <a:srgbClr val="C00000"/>
                </a:solidFill>
              </a:rPr>
              <a:t>≠</a:t>
            </a:r>
            <a:r>
              <a:rPr lang="cs-CZ" dirty="0" smtClean="0">
                <a:solidFill>
                  <a:srgbClr val="C00000"/>
                </a:solidFill>
              </a:rPr>
              <a:t> 0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Jednoduchý regresní model OLS</a:t>
            </a:r>
          </a:p>
          <a:p>
            <a:pPr marL="0" indent="0">
              <a:buNone/>
            </a:pPr>
            <a:r>
              <a:rPr lang="cs-CZ" b="1" i="1" dirty="0" smtClean="0"/>
              <a:t>	</a:t>
            </a:r>
            <a:r>
              <a:rPr lang="cs-CZ" b="1" i="1" dirty="0" err="1" smtClean="0"/>
              <a:t>y</a:t>
            </a:r>
            <a:r>
              <a:rPr lang="cs-CZ" b="1" i="1" baseline="-25000" dirty="0" err="1" smtClean="0"/>
              <a:t>i</a:t>
            </a:r>
            <a:r>
              <a:rPr lang="cs-CZ" b="1" i="1" dirty="0" smtClean="0"/>
              <a:t> </a:t>
            </a:r>
            <a:r>
              <a:rPr lang="cs-CZ" b="1" dirty="0"/>
              <a:t>= </a:t>
            </a:r>
            <a:r>
              <a:rPr lang="el-GR" b="1" i="1" dirty="0"/>
              <a:t>α </a:t>
            </a:r>
            <a:r>
              <a:rPr lang="el-GR" b="1" dirty="0"/>
              <a:t>+ </a:t>
            </a:r>
            <a:r>
              <a:rPr lang="el-GR" b="1" i="1" dirty="0"/>
              <a:t>β</a:t>
            </a:r>
            <a:r>
              <a:rPr lang="cs-CZ" b="1" i="1" dirty="0" err="1"/>
              <a:t>x</a:t>
            </a:r>
            <a:r>
              <a:rPr lang="cs-CZ" b="1" i="1" baseline="-25000" dirty="0" err="1"/>
              <a:t>i</a:t>
            </a:r>
            <a:r>
              <a:rPr lang="cs-CZ" b="1" i="1" dirty="0"/>
              <a:t> </a:t>
            </a:r>
            <a:r>
              <a:rPr lang="cs-CZ" b="1" dirty="0"/>
              <a:t>+ </a:t>
            </a:r>
            <a:r>
              <a:rPr lang="el-GR" b="1" i="1" dirty="0" smtClean="0"/>
              <a:t>ϵ</a:t>
            </a:r>
            <a:r>
              <a:rPr lang="cs-CZ" b="1" i="1" baseline="-25000" dirty="0" smtClean="0"/>
              <a:t>i</a:t>
            </a:r>
          </a:p>
          <a:p>
            <a:r>
              <a:rPr lang="cs-CZ" dirty="0" smtClean="0"/>
              <a:t>Předpokládá (mj.):</a:t>
            </a:r>
          </a:p>
          <a:p>
            <a:r>
              <a:rPr lang="el-GR" b="1" dirty="0"/>
              <a:t>ϵ</a:t>
            </a:r>
            <a:r>
              <a:rPr lang="cs-CZ" b="1" i="1" baseline="-25000" dirty="0"/>
              <a:t>i</a:t>
            </a:r>
            <a:r>
              <a:rPr lang="el-GR" b="1" dirty="0" smtClean="0"/>
              <a:t> </a:t>
            </a:r>
            <a:r>
              <a:rPr lang="cs-CZ" b="1" dirty="0" smtClean="0"/>
              <a:t>- chyba (residuální variance) nekoreluje s </a:t>
            </a:r>
            <a:r>
              <a:rPr lang="cs-CZ" b="1" dirty="0" err="1" smtClean="0"/>
              <a:t>kovariátou</a:t>
            </a:r>
            <a:r>
              <a:rPr lang="cs-CZ" b="1" dirty="0" smtClean="0"/>
              <a:t> </a:t>
            </a:r>
            <a:r>
              <a:rPr lang="cs-CZ" b="1" i="1" dirty="0" err="1" smtClean="0"/>
              <a:t>x</a:t>
            </a:r>
            <a:r>
              <a:rPr lang="cs-CZ" b="1" i="1" baseline="-25000" dirty="0" err="1" smtClean="0"/>
              <a:t>i</a:t>
            </a:r>
            <a:r>
              <a:rPr lang="cs-CZ" b="1" i="1" baseline="-25000" dirty="0" smtClean="0"/>
              <a:t> </a:t>
            </a:r>
            <a:r>
              <a:rPr lang="cs-CZ" i="1" baseline="-25000" dirty="0" smtClean="0"/>
              <a:t>, </a:t>
            </a:r>
            <a:r>
              <a:rPr lang="cs-CZ" dirty="0" smtClean="0"/>
              <a:t>tj. </a:t>
            </a:r>
            <a:r>
              <a:rPr lang="cs-CZ" b="1" dirty="0" smtClean="0">
                <a:solidFill>
                  <a:srgbClr val="0070C0"/>
                </a:solidFill>
              </a:rPr>
              <a:t>COV (</a:t>
            </a:r>
            <a:r>
              <a:rPr lang="cs-CZ" b="1" i="1" dirty="0" err="1">
                <a:solidFill>
                  <a:srgbClr val="0070C0"/>
                </a:solidFill>
              </a:rPr>
              <a:t>x</a:t>
            </a:r>
            <a:r>
              <a:rPr lang="cs-CZ" b="1" i="1" baseline="-25000" dirty="0" err="1">
                <a:solidFill>
                  <a:srgbClr val="0070C0"/>
                </a:solidFill>
              </a:rPr>
              <a:t>i</a:t>
            </a:r>
            <a:r>
              <a:rPr lang="cs-CZ" b="1" i="1" baseline="-25000" dirty="0">
                <a:solidFill>
                  <a:srgbClr val="0070C0"/>
                </a:solidFill>
              </a:rPr>
              <a:t> </a:t>
            </a:r>
            <a:r>
              <a:rPr lang="cs-CZ" b="1" i="1" baseline="-25000" dirty="0" smtClean="0">
                <a:solidFill>
                  <a:srgbClr val="0070C0"/>
                </a:solidFill>
              </a:rPr>
              <a:t>, </a:t>
            </a:r>
            <a:r>
              <a:rPr lang="el-GR" b="1" i="1" dirty="0" smtClean="0">
                <a:solidFill>
                  <a:srgbClr val="0070C0"/>
                </a:solidFill>
              </a:rPr>
              <a:t>ϵ</a:t>
            </a:r>
            <a:r>
              <a:rPr lang="cs-CZ" b="1" i="1" baseline="-25000" dirty="0">
                <a:solidFill>
                  <a:srgbClr val="0070C0"/>
                </a:solidFill>
              </a:rPr>
              <a:t>i</a:t>
            </a:r>
            <a:r>
              <a:rPr lang="cs-CZ" b="1" dirty="0" smtClean="0">
                <a:solidFill>
                  <a:srgbClr val="0070C0"/>
                </a:solidFill>
              </a:rPr>
              <a:t>) = 0</a:t>
            </a:r>
          </a:p>
          <a:p>
            <a:r>
              <a:rPr lang="cs-CZ" dirty="0" smtClean="0"/>
              <a:t>Pokud to platí, pak jsou </a:t>
            </a:r>
            <a:r>
              <a:rPr lang="cs-CZ" b="1" dirty="0" smtClean="0"/>
              <a:t>odhady modelu nezkreslené a konzistentní</a:t>
            </a:r>
            <a:r>
              <a:rPr lang="cs-CZ" dirty="0" smtClean="0"/>
              <a:t>.</a:t>
            </a:r>
            <a:br>
              <a:rPr lang="cs-CZ" dirty="0" smtClean="0"/>
            </a:br>
            <a:r>
              <a:rPr lang="cs-CZ" dirty="0" smtClean="0"/>
              <a:t>(a mj. můžeme tvrdit, že X působí na Y kauzálně) </a:t>
            </a:r>
          </a:p>
          <a:p>
            <a:r>
              <a:rPr lang="cs-CZ" dirty="0" smtClean="0"/>
              <a:t>Jenže v neexperimentálních datech (observační studie založené na pozorování) velmi často platí, že </a:t>
            </a:r>
            <a:r>
              <a:rPr lang="cs-CZ" dirty="0">
                <a:solidFill>
                  <a:srgbClr val="C00000"/>
                </a:solidFill>
              </a:rPr>
              <a:t>COV (</a:t>
            </a:r>
            <a:r>
              <a:rPr lang="cs-CZ" i="1" dirty="0" err="1">
                <a:solidFill>
                  <a:srgbClr val="C00000"/>
                </a:solidFill>
              </a:rPr>
              <a:t>x</a:t>
            </a:r>
            <a:r>
              <a:rPr lang="cs-CZ" i="1" baseline="-25000" dirty="0" err="1">
                <a:solidFill>
                  <a:srgbClr val="C00000"/>
                </a:solidFill>
              </a:rPr>
              <a:t>i</a:t>
            </a:r>
            <a:r>
              <a:rPr lang="cs-CZ" i="1" baseline="-25000" dirty="0">
                <a:solidFill>
                  <a:srgbClr val="C00000"/>
                </a:solidFill>
              </a:rPr>
              <a:t> ,</a:t>
            </a:r>
            <a:r>
              <a:rPr lang="el-GR" i="1" dirty="0">
                <a:solidFill>
                  <a:srgbClr val="C00000"/>
                </a:solidFill>
              </a:rPr>
              <a:t>ϵ</a:t>
            </a:r>
            <a:r>
              <a:rPr lang="cs-CZ" i="1" baseline="-25000" dirty="0">
                <a:solidFill>
                  <a:srgbClr val="C00000"/>
                </a:solidFill>
              </a:rPr>
              <a:t>i</a:t>
            </a:r>
            <a:r>
              <a:rPr lang="cs-CZ" dirty="0">
                <a:solidFill>
                  <a:srgbClr val="C00000"/>
                </a:solidFill>
              </a:rPr>
              <a:t>) </a:t>
            </a:r>
            <a:r>
              <a:rPr lang="cs-CZ" b="1" dirty="0">
                <a:solidFill>
                  <a:srgbClr val="C00000"/>
                </a:solidFill>
              </a:rPr>
              <a:t>≠</a:t>
            </a:r>
            <a:r>
              <a:rPr lang="cs-CZ" dirty="0">
                <a:solidFill>
                  <a:srgbClr val="C00000"/>
                </a:solidFill>
              </a:rPr>
              <a:t> 0</a:t>
            </a:r>
            <a:endParaRPr lang="cs-CZ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08104" y="1340768"/>
            <a:ext cx="350321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6631391" y="6519446"/>
            <a:ext cx="2543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Zdroj: podle [</a:t>
            </a:r>
            <a:r>
              <a:rPr lang="cs-CZ" sz="1600" dirty="0" err="1" smtClean="0"/>
              <a:t>Bollen</a:t>
            </a:r>
            <a:r>
              <a:rPr lang="cs-CZ" sz="1600" dirty="0" smtClean="0"/>
              <a:t> 2012]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1980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1845"/>
            <a:ext cx="8229600" cy="836875"/>
          </a:xfrm>
        </p:spPr>
        <p:txBody>
          <a:bodyPr/>
          <a:lstStyle/>
          <a:p>
            <a:r>
              <a:rPr lang="cs-CZ" b="1" dirty="0" smtClean="0"/>
              <a:t>Příčiny endogeneity </a:t>
            </a:r>
            <a:r>
              <a:rPr lang="cs-CZ" dirty="0">
                <a:solidFill>
                  <a:srgbClr val="C00000"/>
                </a:solidFill>
              </a:rPr>
              <a:t>COV (</a:t>
            </a:r>
            <a:r>
              <a:rPr lang="cs-CZ" i="1" dirty="0" err="1">
                <a:solidFill>
                  <a:srgbClr val="C00000"/>
                </a:solidFill>
              </a:rPr>
              <a:t>x</a:t>
            </a:r>
            <a:r>
              <a:rPr lang="cs-CZ" i="1" baseline="-25000" dirty="0" err="1">
                <a:solidFill>
                  <a:srgbClr val="C00000"/>
                </a:solidFill>
              </a:rPr>
              <a:t>i</a:t>
            </a:r>
            <a:r>
              <a:rPr lang="cs-CZ" i="1" baseline="-25000" dirty="0">
                <a:solidFill>
                  <a:srgbClr val="C00000"/>
                </a:solidFill>
              </a:rPr>
              <a:t> ,</a:t>
            </a:r>
            <a:r>
              <a:rPr lang="el-GR" i="1" dirty="0">
                <a:solidFill>
                  <a:srgbClr val="C00000"/>
                </a:solidFill>
              </a:rPr>
              <a:t>ϵ</a:t>
            </a:r>
            <a:r>
              <a:rPr lang="cs-CZ" i="1" baseline="-25000" dirty="0">
                <a:solidFill>
                  <a:srgbClr val="C00000"/>
                </a:solidFill>
              </a:rPr>
              <a:t>i</a:t>
            </a:r>
            <a:r>
              <a:rPr lang="cs-CZ" dirty="0">
                <a:solidFill>
                  <a:srgbClr val="C00000"/>
                </a:solidFill>
              </a:rPr>
              <a:t>) </a:t>
            </a:r>
            <a:r>
              <a:rPr lang="cs-CZ" b="1" dirty="0">
                <a:solidFill>
                  <a:srgbClr val="C00000"/>
                </a:solidFill>
              </a:rPr>
              <a:t>≠</a:t>
            </a:r>
            <a:r>
              <a:rPr lang="cs-CZ" dirty="0">
                <a:solidFill>
                  <a:srgbClr val="C00000"/>
                </a:solidFill>
              </a:rPr>
              <a:t> 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80728"/>
            <a:ext cx="8735776" cy="5877272"/>
          </a:xfrm>
        </p:spPr>
        <p:txBody>
          <a:bodyPr>
            <a:normAutofit fontScale="85000" lnSpcReduction="20000"/>
          </a:bodyPr>
          <a:lstStyle/>
          <a:p>
            <a:r>
              <a:rPr lang="cs-CZ" sz="4400" b="1" dirty="0" smtClean="0"/>
              <a:t>Vynechaná společná příčina Y a X</a:t>
            </a:r>
            <a:br>
              <a:rPr lang="cs-CZ" sz="4400" b="1" dirty="0" smtClean="0"/>
            </a:br>
            <a:r>
              <a:rPr lang="cs-CZ" sz="3800" dirty="0"/>
              <a:t>(v modelu </a:t>
            </a:r>
            <a:r>
              <a:rPr lang="cs-CZ" sz="3800" dirty="0" smtClean="0"/>
              <a:t>nezahrnutá/neměřená)</a:t>
            </a:r>
            <a:br>
              <a:rPr lang="cs-CZ" sz="3800" dirty="0" smtClean="0"/>
            </a:br>
            <a:r>
              <a:rPr lang="cs-CZ" sz="2800" dirty="0" smtClean="0"/>
              <a:t>- model není správně specifikován</a:t>
            </a:r>
          </a:p>
          <a:p>
            <a:endParaRPr lang="cs-CZ" sz="4400" dirty="0" smtClean="0"/>
          </a:p>
          <a:p>
            <a:r>
              <a:rPr lang="cs-CZ" sz="4400" b="1" dirty="0" smtClean="0"/>
              <a:t>Zpětné vazby </a:t>
            </a:r>
            <a:br>
              <a:rPr lang="cs-CZ" sz="4400" b="1" dirty="0" smtClean="0"/>
            </a:br>
            <a:r>
              <a:rPr lang="cs-CZ" sz="4400" b="1" dirty="0" smtClean="0"/>
              <a:t>mezi X ↔ Y</a:t>
            </a:r>
          </a:p>
          <a:p>
            <a:endParaRPr lang="cs-CZ" sz="4400" dirty="0" smtClean="0"/>
          </a:p>
          <a:p>
            <a:endParaRPr lang="cs-CZ" sz="4400" b="1" dirty="0" smtClean="0"/>
          </a:p>
          <a:p>
            <a:r>
              <a:rPr lang="cs-CZ" sz="4400" b="1" dirty="0" smtClean="0"/>
              <a:t>Chyba měření X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sz="2400" dirty="0" smtClean="0"/>
          </a:p>
          <a:p>
            <a:r>
              <a:rPr lang="cs-CZ" sz="2400" dirty="0" smtClean="0"/>
              <a:t>(v panelových/klastrovaných datech: </a:t>
            </a:r>
            <a:r>
              <a:rPr lang="cs-CZ" sz="2400" dirty="0" err="1" smtClean="0"/>
              <a:t>autoregresivní</a:t>
            </a:r>
            <a:r>
              <a:rPr lang="cs-CZ" sz="2400" dirty="0" smtClean="0"/>
              <a:t> chyby; prostorové efekty)</a:t>
            </a:r>
            <a:endParaRPr lang="cs-CZ" sz="2800" dirty="0" smtClean="0"/>
          </a:p>
          <a:p>
            <a:endParaRPr lang="cs-C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348880"/>
            <a:ext cx="231292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606" y="1483501"/>
            <a:ext cx="2447698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986" y="4293096"/>
            <a:ext cx="2538644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631391" y="6519446"/>
            <a:ext cx="2543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Zdroj: podle [</a:t>
            </a:r>
            <a:r>
              <a:rPr lang="cs-CZ" sz="1600" dirty="0" err="1" smtClean="0"/>
              <a:t>Bollen</a:t>
            </a:r>
            <a:r>
              <a:rPr lang="cs-CZ" sz="1600" dirty="0" smtClean="0"/>
              <a:t> 2012]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9459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10692</TotalTime>
  <Words>3235</Words>
  <Application>Microsoft Office PowerPoint</Application>
  <PresentationFormat>Předvádění na obrazovce (4:3)</PresentationFormat>
  <Paragraphs>275</Paragraphs>
  <Slides>50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50</vt:i4>
      </vt:variant>
    </vt:vector>
  </HeadingPairs>
  <TitlesOfParts>
    <vt:vector size="51" baseType="lpstr">
      <vt:lpstr>Motiv systému Office</vt:lpstr>
      <vt:lpstr>Kauzální inference,  problém endogeneity: možnosti a limity řešení pomocí regresního modelu s  Instrumentální proměnnou</vt:lpstr>
      <vt:lpstr>Chybně specifikovaný model</vt:lpstr>
      <vt:lpstr>Od predikce hodnot Y ke kauzální interpretaci: Proč/jak? aneb X→Y</vt:lpstr>
      <vt:lpstr>Podmínky, které je nezbytné prokázat, chceme-li tvrdit, že  „X kauzálně ovlivňuje Y“.</vt:lpstr>
      <vt:lpstr>Omezení schopnosti dosahovat kauzální inference v sociálních vědách</vt:lpstr>
      <vt:lpstr>Příklad: poptávka po zboží –  vliv ceny a příjmu domácností</vt:lpstr>
      <vt:lpstr>Kauzalita?</vt:lpstr>
      <vt:lpstr>Problém: endogeneita  COV (xi ,ϵi) ≠ 0</vt:lpstr>
      <vt:lpstr>Příčiny endogeneity COV (xi ,ϵi) ≠ 0</vt:lpstr>
      <vt:lpstr>Řešení problému endogeneity?</vt:lpstr>
      <vt:lpstr>IV model, základní pojmy</vt:lpstr>
      <vt:lpstr>Princip regresní analýzy s instrumenty</vt:lpstr>
      <vt:lpstr>Postup odhadu modelu s IV:  princip dvoustupňové regrese</vt:lpstr>
      <vt:lpstr>Postup odhadu modelu s IV</vt:lpstr>
      <vt:lpstr>Co jsou tedy „dobré“ instrumenty?</vt:lpstr>
      <vt:lpstr>Validní IV – tři podmínky</vt:lpstr>
      <vt:lpstr>„Neexistuje korelace mezi IV a ϵ“ (?)</vt:lpstr>
      <vt:lpstr>Volba Instrumentální proměnné IV</vt:lpstr>
      <vt:lpstr>Možné strategie nalezení IV [Kenny 2012]</vt:lpstr>
      <vt:lpstr>Příklady instrumentů</vt:lpstr>
      <vt:lpstr>Příklady instrumentů (1)</vt:lpstr>
      <vt:lpstr>Příklady instrumentů (2)</vt:lpstr>
      <vt:lpstr>Příklady instrumentů (3)</vt:lpstr>
      <vt:lpstr>Příklady instrumentů (4)</vt:lpstr>
      <vt:lpstr>Poznámky a užitečné rady</vt:lpstr>
      <vt:lpstr>Testy hodnotící validitu IV</vt:lpstr>
      <vt:lpstr>Identifikace modelu</vt:lpstr>
      <vt:lpstr>Testy hodnotící validitu IV</vt:lpstr>
      <vt:lpstr>Test ρz,F = 0 při nadidentifikovanosti (overidentification tests)</vt:lpstr>
      <vt:lpstr>Testy slabé identifikovatelnosti modelu</vt:lpstr>
      <vt:lpstr>Další Testy IV</vt:lpstr>
      <vt:lpstr>Příklad:  Vliv perifernosti území (místa bydliště) na výši příjmů ze zaměstnání  v České republice</vt:lpstr>
      <vt:lpstr>Příklad: Vliv perifernosti území na příjmy v ČR</vt:lpstr>
      <vt:lpstr>Data</vt:lpstr>
      <vt:lpstr>Vysvětlující, kontrolní a instrumentální proměnné  </vt:lpstr>
      <vt:lpstr>Endogenní proměnná(é): míra perifernosti území má dvě dimenze:  [data za území – generely (počet 1424 za ČR) ; konstrukce pomocí PCA)]</vt:lpstr>
      <vt:lpstr>Perifernost území v ČR, podle generelů</vt:lpstr>
      <vt:lpstr>Základní model pro příjem</vt:lpstr>
      <vt:lpstr>Random effect model vlivu území na příjem - základní model </vt:lpstr>
      <vt:lpstr>Odhad parametrů základního modelu</vt:lpstr>
      <vt:lpstr>Příjem podle úrovně perifernosti (bivariátní vztah):  průměrné mzdy v kvintilech perifernosti území</vt:lpstr>
      <vt:lpstr>Základní modely: random effects pro průměrné mzdy v generelech</vt:lpstr>
      <vt:lpstr>Interakce „venkovské“ perifernosti resp. s nízké kvality lokálního pracovního trhu/pracovní síly s:</vt:lpstr>
      <vt:lpstr>Problém důkazu kauzálního působení perifernosti: systematický proces prostorové selekce</vt:lpstr>
      <vt:lpstr>Modely 2SLS s instrumentální proměnnými</vt:lpstr>
      <vt:lpstr>Modely s instrumentálními proměnnými  (podsoubor partnerských párů)</vt:lpstr>
      <vt:lpstr>Testy validity a relevantnosti instrumentů (model 8)</vt:lpstr>
      <vt:lpstr>Závěry: Vliv perifernosti území na příjmy v ČR </vt:lpstr>
      <vt:lpstr>Shrnutí: Chceme-li zjistit „skutečný“ vliv → správně identifikovat model</vt:lpstr>
      <vt:lpstr>Reference</vt:lpstr>
    </vt:vector>
  </TitlesOfParts>
  <Company>sou av cr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Regresní model s Instrumentální proměnnou</dc:title>
  <dc:creator>Jiří Šafr</dc:creator>
  <cp:lastModifiedBy>Jiří Šafr</cp:lastModifiedBy>
  <cp:revision>665</cp:revision>
  <dcterms:created xsi:type="dcterms:W3CDTF">2017-05-12T13:39:46Z</dcterms:created>
  <dcterms:modified xsi:type="dcterms:W3CDTF">2017-07-02T22:51:22Z</dcterms:modified>
</cp:coreProperties>
</file>