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  <p:sldId id="266" r:id="rId9"/>
    <p:sldId id="267" r:id="rId10"/>
    <p:sldId id="265" r:id="rId11"/>
    <p:sldId id="264" r:id="rId12"/>
    <p:sldId id="268" r:id="rId13"/>
    <p:sldId id="263" r:id="rId14"/>
    <p:sldId id="269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1843" y="-2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BB123-B6BC-462F-A140-3CF0BAC59116}" type="datetimeFigureOut">
              <a:rPr lang="cs-CZ" smtClean="0"/>
              <a:t>7.6.2017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330A-7D04-4E43-A619-031A18F49F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4558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BB123-B6BC-462F-A140-3CF0BAC59116}" type="datetimeFigureOut">
              <a:rPr lang="cs-CZ" smtClean="0"/>
              <a:t>7.6.2017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330A-7D04-4E43-A619-031A18F49F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589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BB123-B6BC-462F-A140-3CF0BAC59116}" type="datetimeFigureOut">
              <a:rPr lang="cs-CZ" smtClean="0"/>
              <a:t>7.6.2017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330A-7D04-4E43-A619-031A18F49F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2438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BB123-B6BC-462F-A140-3CF0BAC59116}" type="datetimeFigureOut">
              <a:rPr lang="cs-CZ" smtClean="0"/>
              <a:t>7.6.2017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330A-7D04-4E43-A619-031A18F49F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8846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BB123-B6BC-462F-A140-3CF0BAC59116}" type="datetimeFigureOut">
              <a:rPr lang="cs-CZ" smtClean="0"/>
              <a:t>7.6.2017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330A-7D04-4E43-A619-031A18F49F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7512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BB123-B6BC-462F-A140-3CF0BAC59116}" type="datetimeFigureOut">
              <a:rPr lang="cs-CZ" smtClean="0"/>
              <a:t>7.6.2017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330A-7D04-4E43-A619-031A18F49F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5160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BB123-B6BC-462F-A140-3CF0BAC59116}" type="datetimeFigureOut">
              <a:rPr lang="cs-CZ" smtClean="0"/>
              <a:t>7.6.2017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330A-7D04-4E43-A619-031A18F49F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4413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BB123-B6BC-462F-A140-3CF0BAC59116}" type="datetimeFigureOut">
              <a:rPr lang="cs-CZ" smtClean="0"/>
              <a:t>7.6.2017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330A-7D04-4E43-A619-031A18F49F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2640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BB123-B6BC-462F-A140-3CF0BAC59116}" type="datetimeFigureOut">
              <a:rPr lang="cs-CZ" smtClean="0"/>
              <a:t>7.6.2017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330A-7D04-4E43-A619-031A18F49F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371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BB123-B6BC-462F-A140-3CF0BAC59116}" type="datetimeFigureOut">
              <a:rPr lang="cs-CZ" smtClean="0"/>
              <a:t>7.6.2017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330A-7D04-4E43-A619-031A18F49F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065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BB123-B6BC-462F-A140-3CF0BAC59116}" type="datetimeFigureOut">
              <a:rPr lang="cs-CZ" smtClean="0"/>
              <a:t>7.6.2017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330A-7D04-4E43-A619-031A18F49F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4630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BB123-B6BC-462F-A140-3CF0BAC59116}" type="datetimeFigureOut">
              <a:rPr lang="cs-CZ" smtClean="0"/>
              <a:t>7.6.2017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1330A-7D04-4E43-A619-031A18F49F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356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988841"/>
            <a:ext cx="6912768" cy="2293792"/>
          </a:xfrm>
        </p:spPr>
        <p:txBody>
          <a:bodyPr>
            <a:normAutofit lnSpcReduction="10000"/>
          </a:bodyPr>
          <a:lstStyle/>
          <a:p>
            <a:r>
              <a:rPr lang="cs-CZ" sz="4400" b="1" dirty="0">
                <a:solidFill>
                  <a:prstClr val="black"/>
                </a:solidFill>
                <a:ea typeface="+mj-ea"/>
                <a:cs typeface="+mj-cs"/>
              </a:rPr>
              <a:t>Interakce </a:t>
            </a:r>
            <a:r>
              <a:rPr lang="cs-CZ" sz="4400" b="1" dirty="0" smtClean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cs-CZ" sz="4400" b="1" dirty="0" smtClean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cs-CZ" sz="4400" b="1" dirty="0" smtClean="0">
                <a:solidFill>
                  <a:prstClr val="black"/>
                </a:solidFill>
                <a:ea typeface="+mj-ea"/>
                <a:cs typeface="+mj-cs"/>
              </a:rPr>
              <a:t>v </a:t>
            </a:r>
            <a:r>
              <a:rPr lang="cs-CZ" sz="4400" b="1" dirty="0">
                <a:solidFill>
                  <a:prstClr val="black"/>
                </a:solidFill>
                <a:ea typeface="+mj-ea"/>
                <a:cs typeface="+mj-cs"/>
              </a:rPr>
              <a:t>regresním modelu</a:t>
            </a:r>
            <a:endParaRPr lang="cs-CZ" dirty="0" smtClean="0"/>
          </a:p>
          <a:p>
            <a:r>
              <a:rPr lang="cs-CZ" dirty="0" smtClean="0"/>
              <a:t>Umožňuje mnohem flexibilnější specifikaci modelu – testování  hypotéz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2439974" y="5949280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C00000"/>
                </a:solidFill>
              </a:rPr>
              <a:t>Prozatímní nehotová </a:t>
            </a:r>
            <a:r>
              <a:rPr lang="cs-CZ" b="1" dirty="0" smtClean="0">
                <a:solidFill>
                  <a:srgbClr val="C00000"/>
                </a:solidFill>
              </a:rPr>
              <a:t>verze 1 </a:t>
            </a:r>
          </a:p>
          <a:p>
            <a:pPr algn="ctr"/>
            <a:r>
              <a:rPr lang="cs-CZ" dirty="0"/>
              <a:t>poslední</a:t>
            </a:r>
            <a:r>
              <a:rPr lang="cs-CZ" b="1" dirty="0"/>
              <a:t> </a:t>
            </a:r>
            <a:r>
              <a:rPr lang="cs-CZ" b="1" dirty="0">
                <a:solidFill>
                  <a:srgbClr val="A50021"/>
                </a:solidFill>
              </a:rPr>
              <a:t>aktualizace </a:t>
            </a:r>
            <a:r>
              <a:rPr lang="cs-CZ" b="1" dirty="0" smtClean="0">
                <a:solidFill>
                  <a:srgbClr val="A50021"/>
                </a:solidFill>
              </a:rPr>
              <a:t>22.5</a:t>
            </a:r>
            <a:r>
              <a:rPr lang="cs-CZ" b="1" dirty="0">
                <a:solidFill>
                  <a:srgbClr val="A50021"/>
                </a:solidFill>
              </a:rPr>
              <a:t>. </a:t>
            </a:r>
            <a:r>
              <a:rPr lang="cs-CZ" b="1" dirty="0" smtClean="0">
                <a:solidFill>
                  <a:srgbClr val="A50021"/>
                </a:solidFill>
              </a:rPr>
              <a:t>2017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5" name="Podnadpis 2"/>
          <p:cNvSpPr txBox="1">
            <a:spLocks/>
          </p:cNvSpPr>
          <p:nvPr/>
        </p:nvSpPr>
        <p:spPr>
          <a:xfrm>
            <a:off x="1441434" y="4365104"/>
            <a:ext cx="6245552" cy="1475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dirty="0" smtClean="0">
                <a:solidFill>
                  <a:schemeClr val="tx1"/>
                </a:solidFill>
              </a:rPr>
              <a:t>Jiří Šafr</a:t>
            </a:r>
          </a:p>
          <a:p>
            <a:r>
              <a:rPr lang="cs-CZ" sz="2000" dirty="0" smtClean="0">
                <a:solidFill>
                  <a:schemeClr val="tx1"/>
                </a:solidFill>
              </a:rPr>
              <a:t>FHS UK, SOÚ AV ČR, </a:t>
            </a:r>
            <a:r>
              <a:rPr lang="cs-CZ" sz="2000" dirty="0" err="1" smtClean="0">
                <a:solidFill>
                  <a:schemeClr val="tx1"/>
                </a:solidFill>
              </a:rPr>
              <a:t>v.v.i</a:t>
            </a:r>
            <a:r>
              <a:rPr lang="cs-CZ" sz="2000" dirty="0" smtClean="0">
                <a:solidFill>
                  <a:schemeClr val="tx1"/>
                </a:solidFill>
              </a:rPr>
              <a:t>.</a:t>
            </a:r>
          </a:p>
          <a:p>
            <a:pPr lvl="0">
              <a:spcBef>
                <a:spcPts val="0"/>
              </a:spcBef>
            </a:pPr>
            <a:r>
              <a:rPr lang="cs-CZ" sz="1600" kern="0" dirty="0" err="1">
                <a:solidFill>
                  <a:srgbClr val="333399"/>
                </a:solidFill>
                <a:latin typeface="Arial"/>
              </a:rPr>
              <a:t>jiri.safr</a:t>
            </a:r>
            <a:r>
              <a:rPr lang="cs-CZ" sz="1600" kern="0" dirty="0">
                <a:solidFill>
                  <a:srgbClr val="333399"/>
                </a:solidFill>
                <a:latin typeface="Arial"/>
              </a:rPr>
              <a:t>(zavináč)seznam.cz</a:t>
            </a:r>
            <a:endParaRPr lang="cs-CZ" sz="1800" dirty="0">
              <a:solidFill>
                <a:prstClr val="black"/>
              </a:solidFill>
            </a:endParaRPr>
          </a:p>
          <a:p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71513" y="115888"/>
            <a:ext cx="7848600" cy="141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b="1" dirty="0">
                <a:solidFill>
                  <a:srgbClr val="663300"/>
                </a:solidFill>
              </a:rPr>
              <a:t>UK FHS</a:t>
            </a:r>
          </a:p>
          <a:p>
            <a:pPr algn="ctr" eaLnBrk="1" hangingPunct="1"/>
            <a:r>
              <a:rPr lang="cs-CZ" b="1" dirty="0">
                <a:solidFill>
                  <a:srgbClr val="663300"/>
                </a:solidFill>
              </a:rPr>
              <a:t>Historická sociologie, Řízení a supervize</a:t>
            </a:r>
          </a:p>
          <a:p>
            <a:pPr algn="ctr" eaLnBrk="1" hangingPunct="1"/>
            <a:r>
              <a:rPr lang="cs-CZ" b="1" dirty="0">
                <a:solidFill>
                  <a:srgbClr val="663300"/>
                </a:solidFill>
              </a:rPr>
              <a:t>(LS 2014+)</a:t>
            </a:r>
          </a:p>
          <a:p>
            <a:pPr algn="ctr" eaLnBrk="1" hangingPunct="1"/>
            <a:r>
              <a:rPr lang="cs-CZ" sz="3200" dirty="0"/>
              <a:t>Analýza kvantitativních dat III.</a:t>
            </a:r>
            <a:endParaRPr lang="cs-CZ" sz="3200" b="1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20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cs-CZ" dirty="0" smtClean="0"/>
              <a:t>Jak prezentovat interakce?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0531" y="764704"/>
            <a:ext cx="8813523" cy="5832648"/>
          </a:xfrm>
        </p:spPr>
        <p:txBody>
          <a:bodyPr/>
          <a:lstStyle/>
          <a:p>
            <a:r>
              <a:rPr lang="cs-CZ" i="1" dirty="0" err="1" smtClean="0"/>
              <a:t>Predicted</a:t>
            </a:r>
            <a:r>
              <a:rPr lang="cs-CZ" i="1" dirty="0" smtClean="0"/>
              <a:t> </a:t>
            </a:r>
            <a:r>
              <a:rPr lang="cs-CZ" i="1" dirty="0" err="1" smtClean="0"/>
              <a:t>values</a:t>
            </a:r>
            <a:r>
              <a:rPr lang="cs-CZ" dirty="0" smtClean="0"/>
              <a:t> – modelem odhadnuté hodnoty do grafu. </a:t>
            </a:r>
            <a:br>
              <a:rPr lang="cs-CZ" dirty="0" smtClean="0"/>
            </a:br>
            <a:r>
              <a:rPr lang="cs-CZ" dirty="0" smtClean="0"/>
              <a:t>Vhodné pro X1-spojitá/číselná a X2 </a:t>
            </a:r>
            <a:r>
              <a:rPr lang="cs-CZ" dirty="0"/>
              <a:t>kategoriální proměnná. Příklad</a:t>
            </a:r>
            <a:r>
              <a:rPr lang="cs-CZ" dirty="0" smtClean="0"/>
              <a:t>:</a:t>
            </a:r>
          </a:p>
          <a:p>
            <a:pPr marL="0" indent="0">
              <a:buNone/>
            </a:pPr>
            <a:r>
              <a:rPr lang="cs-CZ" sz="2400" dirty="0" smtClean="0"/>
              <a:t>Y= Příjem (log), X1= </a:t>
            </a:r>
            <a:r>
              <a:rPr lang="cs-CZ" sz="2400" dirty="0" err="1" smtClean="0"/>
              <a:t>periférnost</a:t>
            </a:r>
            <a:r>
              <a:rPr lang="cs-CZ" sz="2400" dirty="0" smtClean="0"/>
              <a:t> území (generel) dle kvalifikace, </a:t>
            </a:r>
          </a:p>
          <a:p>
            <a:r>
              <a:rPr lang="cs-CZ" sz="2400" dirty="0" smtClean="0"/>
              <a:t>X2= gender 		          X3= počet obyvatel </a:t>
            </a:r>
            <a:r>
              <a:rPr lang="cs-CZ" sz="1600" dirty="0" smtClean="0"/>
              <a:t>(&gt;/&lt;5tis. v generelu)</a:t>
            </a:r>
          </a:p>
          <a:p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4" name="Obrázek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669835"/>
            <a:ext cx="4052015" cy="3071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31" y="3644683"/>
            <a:ext cx="4248472" cy="30495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038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6470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cs-CZ" sz="3900" dirty="0" smtClean="0"/>
              <a:t>Další stupeň interpretace: </a:t>
            </a:r>
            <a:r>
              <a:rPr lang="cs-CZ" sz="3900" b="1" dirty="0" smtClean="0"/>
              <a:t>Marginální efekty</a:t>
            </a:r>
            <a:endParaRPr lang="cs-CZ" sz="39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676" y="692696"/>
            <a:ext cx="9031602" cy="3816424"/>
          </a:xfrm>
        </p:spPr>
        <p:txBody>
          <a:bodyPr>
            <a:normAutofit/>
          </a:bodyPr>
          <a:lstStyle/>
          <a:p>
            <a:pPr marL="266700" indent="-266700">
              <a:lnSpc>
                <a:spcPct val="90000"/>
              </a:lnSpc>
              <a:spcBef>
                <a:spcPts val="0"/>
              </a:spcBef>
            </a:pPr>
            <a:r>
              <a:rPr lang="cs-CZ" sz="2500" dirty="0" smtClean="0"/>
              <a:t>Jiná možnost než v grafu ukazovat paralelní přímky predikovaných hodnot pro kategorie X2 můžeme spočítat a ukazovat </a:t>
            </a:r>
            <a:r>
              <a:rPr lang="cs-CZ" sz="2700" dirty="0" smtClean="0"/>
              <a:t/>
            </a:r>
            <a:br>
              <a:rPr lang="cs-CZ" sz="2700" dirty="0" smtClean="0"/>
            </a:br>
            <a:r>
              <a:rPr lang="cs-CZ" b="1" dirty="0" smtClean="0"/>
              <a:t>rozdíl mezi predikovanými hodnotami </a:t>
            </a:r>
            <a:br>
              <a:rPr lang="cs-CZ" b="1" dirty="0" smtClean="0"/>
            </a:br>
            <a:r>
              <a:rPr lang="cs-CZ" b="1" dirty="0"/>
              <a:t>→</a:t>
            </a:r>
            <a:r>
              <a:rPr lang="cs-CZ" b="1" dirty="0" smtClean="0"/>
              <a:t> </a:t>
            </a:r>
            <a:r>
              <a:rPr lang="cs-CZ" b="1" i="1" dirty="0" smtClean="0"/>
              <a:t>marginální efekt</a:t>
            </a:r>
            <a:r>
              <a:rPr lang="cs-CZ" b="1" dirty="0" smtClean="0"/>
              <a:t> </a:t>
            </a:r>
          </a:p>
          <a:p>
            <a:pPr marL="531813" lvl="1" indent="-265113">
              <a:lnSpc>
                <a:spcPct val="90000"/>
              </a:lnSpc>
              <a:spcBef>
                <a:spcPts val="0"/>
              </a:spcBef>
            </a:pPr>
            <a:r>
              <a:rPr lang="cs-CZ" dirty="0"/>
              <a:t>Pokud intervaly spolehlivosti</a:t>
            </a:r>
            <a:br>
              <a:rPr lang="cs-CZ" dirty="0"/>
            </a:br>
            <a:r>
              <a:rPr lang="cs-CZ" dirty="0"/>
              <a:t>neprochází 0, pak je rozdíl </a:t>
            </a:r>
            <a:br>
              <a:rPr lang="cs-CZ" dirty="0"/>
            </a:br>
            <a:r>
              <a:rPr lang="cs-CZ" dirty="0"/>
              <a:t>statisticky </a:t>
            </a:r>
            <a:r>
              <a:rPr lang="cs-CZ" dirty="0" smtClean="0"/>
              <a:t>významný.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cs-CZ" sz="2400" dirty="0"/>
              <a:t> </a:t>
            </a:r>
            <a:r>
              <a:rPr lang="cs-CZ" sz="2400" dirty="0" smtClean="0"/>
              <a:t>   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cs-CZ" sz="2400" dirty="0"/>
              <a:t>	</a:t>
            </a:r>
            <a:r>
              <a:rPr lang="cs-CZ" sz="2400" dirty="0" smtClean="0"/>
              <a:t>např. pro kategorie pohlaví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cs-CZ" sz="2400" dirty="0" smtClean="0"/>
              <a:t> </a:t>
            </a:r>
            <a:endParaRPr lang="cs-CZ" dirty="0" smtClean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0" y="5013176"/>
            <a:ext cx="8640960" cy="196235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/>
              <a:t>V lineárním (OLS) modelu a </a:t>
            </a:r>
            <a:r>
              <a:rPr lang="cs-CZ" dirty="0" err="1" smtClean="0"/>
              <a:t>kateg</a:t>
            </a:r>
            <a:r>
              <a:rPr lang="cs-CZ" dirty="0" smtClean="0"/>
              <a:t>. X2 je to </a:t>
            </a:r>
            <a:r>
              <a:rPr lang="cs-CZ" b="1" dirty="0" smtClean="0"/>
              <a:t>rozdíl  v adjustované predikované hodnotě mezi kategoriemi X2 podél hodnot spojité X1</a:t>
            </a:r>
            <a:r>
              <a:rPr lang="cs-CZ" dirty="0" smtClean="0"/>
              <a:t>.</a:t>
            </a:r>
          </a:p>
          <a:p>
            <a:r>
              <a:rPr lang="cs-CZ" dirty="0" smtClean="0"/>
              <a:t>Velký význam ale pro interpretaci </a:t>
            </a:r>
            <a:r>
              <a:rPr lang="cs-CZ" b="1" dirty="0" smtClean="0"/>
              <a:t>nelineárních</a:t>
            </a:r>
            <a:r>
              <a:rPr lang="cs-CZ" dirty="0" smtClean="0"/>
              <a:t> modelů,</a:t>
            </a:r>
            <a:br>
              <a:rPr lang="cs-CZ" dirty="0" smtClean="0"/>
            </a:br>
            <a:r>
              <a:rPr lang="cs-CZ" dirty="0" smtClean="0"/>
              <a:t>např. logistické regrese.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0" t="35508" r="1689" b="2132"/>
          <a:stretch/>
        </p:blipFill>
        <p:spPr bwMode="auto">
          <a:xfrm>
            <a:off x="4807058" y="1902163"/>
            <a:ext cx="4229978" cy="3053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399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868958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cs-CZ" dirty="0" smtClean="0"/>
              <a:t>Predikované hodnoty a marginální efekty</a:t>
            </a:r>
            <a:br>
              <a:rPr lang="cs-CZ" dirty="0" smtClean="0"/>
            </a:br>
            <a:r>
              <a:rPr lang="cs-CZ" sz="3100" dirty="0" smtClean="0"/>
              <a:t>v lineárním modelu</a:t>
            </a:r>
            <a:endParaRPr lang="cs-CZ" sz="27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45"/>
          <a:stretch/>
        </p:blipFill>
        <p:spPr bwMode="auto">
          <a:xfrm>
            <a:off x="327994" y="1241960"/>
            <a:ext cx="5191024" cy="2879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167"/>
          <a:stretch/>
        </p:blipFill>
        <p:spPr bwMode="auto">
          <a:xfrm>
            <a:off x="437506" y="4365104"/>
            <a:ext cx="5112838" cy="234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438474" y="895144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Predikované hodnoty </a:t>
            </a:r>
            <a:r>
              <a:rPr lang="cs-CZ" dirty="0"/>
              <a:t>pro specifické hodnoty </a:t>
            </a:r>
            <a:r>
              <a:rPr lang="cs-CZ" dirty="0" err="1" smtClean="0"/>
              <a:t>Xi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410866" y="418043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Marginální efekty </a:t>
            </a:r>
            <a:r>
              <a:rPr lang="cs-CZ" dirty="0" smtClean="0"/>
              <a:t>pro </a:t>
            </a:r>
            <a:r>
              <a:rPr lang="cs-CZ" dirty="0"/>
              <a:t>specifické hodnoty </a:t>
            </a:r>
            <a:r>
              <a:rPr lang="cs-CZ" dirty="0" err="1" smtClean="0"/>
              <a:t>Xi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5759624" y="3017024"/>
            <a:ext cx="338437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Specifické </a:t>
            </a:r>
            <a:r>
              <a:rPr lang="cs-CZ" dirty="0"/>
              <a:t>hodnoty </a:t>
            </a:r>
            <a:r>
              <a:rPr lang="cs-CZ" dirty="0" smtClean="0"/>
              <a:t>X1</a:t>
            </a:r>
            <a:br>
              <a:rPr lang="cs-CZ" dirty="0" smtClean="0"/>
            </a:br>
            <a:r>
              <a:rPr lang="cs-CZ" dirty="0" err="1" smtClean="0"/>
              <a:t>Periférnost</a:t>
            </a:r>
            <a:r>
              <a:rPr lang="cs-CZ" dirty="0" smtClean="0"/>
              <a:t>:</a:t>
            </a:r>
            <a:endParaRPr lang="cs-CZ" dirty="0"/>
          </a:p>
          <a:p>
            <a:r>
              <a:rPr lang="cs-CZ" sz="1000" dirty="0">
                <a:latin typeface="Courier New" pitchFamily="49" charset="0"/>
                <a:cs typeface="Courier New" pitchFamily="49" charset="0"/>
              </a:rPr>
              <a:t>1._</a:t>
            </a:r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at: </a:t>
            </a:r>
            <a:r>
              <a:rPr lang="cs-CZ" sz="1000" dirty="0" err="1" smtClean="0">
                <a:latin typeface="Courier New" pitchFamily="49" charset="0"/>
                <a:cs typeface="Courier New" pitchFamily="49" charset="0"/>
              </a:rPr>
              <a:t>kvalif_dim~A</a:t>
            </a:r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 =-</a:t>
            </a:r>
            <a:r>
              <a:rPr lang="cs-CZ" sz="1000" dirty="0">
                <a:latin typeface="Courier New" pitchFamily="49" charset="0"/>
                <a:cs typeface="Courier New" pitchFamily="49" charset="0"/>
              </a:rPr>
              <a:t>4.62</a:t>
            </a:r>
          </a:p>
          <a:p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2</a:t>
            </a:r>
            <a:r>
              <a:rPr lang="cs-CZ" sz="1000" dirty="0">
                <a:latin typeface="Courier New" pitchFamily="49" charset="0"/>
                <a:cs typeface="Courier New" pitchFamily="49" charset="0"/>
              </a:rPr>
              <a:t>._</a:t>
            </a:r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at: </a:t>
            </a:r>
            <a:r>
              <a:rPr lang="cs-CZ" sz="1000" dirty="0" err="1" smtClean="0">
                <a:latin typeface="Courier New" pitchFamily="49" charset="0"/>
                <a:cs typeface="Courier New" pitchFamily="49" charset="0"/>
              </a:rPr>
              <a:t>kvalif_dim~A</a:t>
            </a:r>
            <a:r>
              <a:rPr lang="cs-CZ" sz="1000" dirty="0">
                <a:latin typeface="Courier New" pitchFamily="49" charset="0"/>
                <a:cs typeface="Courier New" pitchFamily="49" charset="0"/>
              </a:rPr>
              <a:t> =</a:t>
            </a:r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cs-CZ" sz="1000" dirty="0">
                <a:latin typeface="Courier New" pitchFamily="49" charset="0"/>
                <a:cs typeface="Courier New" pitchFamily="49" charset="0"/>
              </a:rPr>
              <a:t>3.62</a:t>
            </a:r>
          </a:p>
          <a:p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3</a:t>
            </a:r>
            <a:r>
              <a:rPr lang="cs-CZ" sz="1000" dirty="0">
                <a:latin typeface="Courier New" pitchFamily="49" charset="0"/>
                <a:cs typeface="Courier New" pitchFamily="49" charset="0"/>
              </a:rPr>
              <a:t>._</a:t>
            </a:r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at: </a:t>
            </a:r>
            <a:r>
              <a:rPr lang="cs-CZ" sz="1000" dirty="0" err="1" smtClean="0">
                <a:latin typeface="Courier New" pitchFamily="49" charset="0"/>
                <a:cs typeface="Courier New" pitchFamily="49" charset="0"/>
              </a:rPr>
              <a:t>kvalif_dim~A</a:t>
            </a:r>
            <a:r>
              <a:rPr lang="cs-CZ" sz="1000" dirty="0">
                <a:latin typeface="Courier New" pitchFamily="49" charset="0"/>
                <a:cs typeface="Courier New" pitchFamily="49" charset="0"/>
              </a:rPr>
              <a:t> =</a:t>
            </a:r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cs-CZ" sz="1000" dirty="0">
                <a:latin typeface="Courier New" pitchFamily="49" charset="0"/>
                <a:cs typeface="Courier New" pitchFamily="49" charset="0"/>
              </a:rPr>
              <a:t>2.62</a:t>
            </a:r>
          </a:p>
          <a:p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4</a:t>
            </a:r>
            <a:r>
              <a:rPr lang="cs-CZ" sz="1000" dirty="0">
                <a:latin typeface="Courier New" pitchFamily="49" charset="0"/>
                <a:cs typeface="Courier New" pitchFamily="49" charset="0"/>
              </a:rPr>
              <a:t>._</a:t>
            </a:r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at: </a:t>
            </a:r>
            <a:r>
              <a:rPr lang="cs-CZ" sz="1000" dirty="0" err="1" smtClean="0">
                <a:latin typeface="Courier New" pitchFamily="49" charset="0"/>
                <a:cs typeface="Courier New" pitchFamily="49" charset="0"/>
              </a:rPr>
              <a:t>kvalif_dim~A</a:t>
            </a:r>
            <a:r>
              <a:rPr lang="cs-CZ" sz="1000" dirty="0">
                <a:latin typeface="Courier New" pitchFamily="49" charset="0"/>
                <a:cs typeface="Courier New" pitchFamily="49" charset="0"/>
              </a:rPr>
              <a:t> =</a:t>
            </a:r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cs-CZ" sz="1000" dirty="0">
                <a:latin typeface="Courier New" pitchFamily="49" charset="0"/>
                <a:cs typeface="Courier New" pitchFamily="49" charset="0"/>
              </a:rPr>
              <a:t>1.62</a:t>
            </a:r>
          </a:p>
          <a:p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5</a:t>
            </a:r>
            <a:r>
              <a:rPr lang="cs-CZ" sz="1000" dirty="0">
                <a:latin typeface="Courier New" pitchFamily="49" charset="0"/>
                <a:cs typeface="Courier New" pitchFamily="49" charset="0"/>
              </a:rPr>
              <a:t>._</a:t>
            </a:r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at: </a:t>
            </a:r>
            <a:r>
              <a:rPr lang="cs-CZ" sz="1000" dirty="0" err="1" smtClean="0">
                <a:latin typeface="Courier New" pitchFamily="49" charset="0"/>
                <a:cs typeface="Courier New" pitchFamily="49" charset="0"/>
              </a:rPr>
              <a:t>kvalif_dim~A</a:t>
            </a:r>
            <a:r>
              <a:rPr lang="cs-CZ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=-0.62</a:t>
            </a:r>
            <a:endParaRPr lang="cs-CZ" sz="1000" dirty="0">
              <a:latin typeface="Courier New" pitchFamily="49" charset="0"/>
              <a:cs typeface="Courier New" pitchFamily="49" charset="0"/>
            </a:endParaRPr>
          </a:p>
          <a:p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6</a:t>
            </a:r>
            <a:r>
              <a:rPr lang="cs-CZ" sz="1000" dirty="0">
                <a:latin typeface="Courier New" pitchFamily="49" charset="0"/>
                <a:cs typeface="Courier New" pitchFamily="49" charset="0"/>
              </a:rPr>
              <a:t>._</a:t>
            </a:r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at: </a:t>
            </a:r>
            <a:r>
              <a:rPr lang="cs-CZ" sz="1000" dirty="0" err="1" smtClean="0">
                <a:latin typeface="Courier New" pitchFamily="49" charset="0"/>
                <a:cs typeface="Courier New" pitchFamily="49" charset="0"/>
              </a:rPr>
              <a:t>kvalif_dim~A</a:t>
            </a:r>
            <a:r>
              <a:rPr lang="cs-CZ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= 0.38</a:t>
            </a:r>
            <a:endParaRPr lang="cs-CZ" sz="1000" dirty="0">
              <a:latin typeface="Courier New" pitchFamily="49" charset="0"/>
              <a:cs typeface="Courier New" pitchFamily="49" charset="0"/>
            </a:endParaRPr>
          </a:p>
          <a:p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7</a:t>
            </a:r>
            <a:r>
              <a:rPr lang="cs-CZ" sz="1000" dirty="0">
                <a:latin typeface="Courier New" pitchFamily="49" charset="0"/>
                <a:cs typeface="Courier New" pitchFamily="49" charset="0"/>
              </a:rPr>
              <a:t>._</a:t>
            </a:r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at: </a:t>
            </a:r>
            <a:r>
              <a:rPr lang="cs-CZ" sz="1000" dirty="0" err="1">
                <a:latin typeface="Courier New" pitchFamily="49" charset="0"/>
                <a:cs typeface="Courier New" pitchFamily="49" charset="0"/>
              </a:rPr>
              <a:t>kvalif_dim~A</a:t>
            </a:r>
            <a:r>
              <a:rPr lang="cs-CZ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= 1.38</a:t>
            </a:r>
          </a:p>
          <a:p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(hodnoty pokrývají spektrum od min do </a:t>
            </a:r>
            <a:r>
              <a:rPr lang="cs-CZ" sz="1000" dirty="0" err="1" smtClean="0">
                <a:latin typeface="Courier New" pitchFamily="49" charset="0"/>
                <a:cs typeface="Courier New" pitchFamily="49" charset="0"/>
              </a:rPr>
              <a:t>max</a:t>
            </a:r>
            <a:r>
              <a:rPr lang="cs-CZ" sz="1000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cs-CZ" sz="10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61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cs-CZ" dirty="0" smtClean="0"/>
              <a:t>Interakce: užitečné rady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268760"/>
            <a:ext cx="8568952" cy="5400600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X1 (spojitou číselnou) je vhodné nejprve </a:t>
            </a:r>
            <a:r>
              <a:rPr lang="cs-CZ" b="1" dirty="0" smtClean="0"/>
              <a:t>vycentrovat</a:t>
            </a:r>
            <a:r>
              <a:rPr lang="cs-CZ" dirty="0" smtClean="0"/>
              <a:t>, např. na průměr </a:t>
            </a:r>
            <a:r>
              <a:rPr lang="cs-CZ" sz="2600" dirty="0" smtClean="0"/>
              <a:t>(tj. odečteme u každého případu průměrnou hodnotu). Místo centrování na průměr, lze použít i jinou věcně zajímavou hodnotu, která bude přínosná pro interpretaci </a:t>
            </a:r>
            <a:r>
              <a:rPr lang="cs-CZ" sz="2100" dirty="0" smtClean="0"/>
              <a:t>(např. pokud bychom odhadovali v modelu efekt vzdělání (měřený v letech školní docházky) na příjem, může jít o hodnotu „13 let“, což v ČR odpovídá  „SŠ s maturitou“.)</a:t>
            </a:r>
            <a:br>
              <a:rPr lang="cs-CZ" sz="2100" dirty="0" smtClean="0"/>
            </a:br>
            <a:r>
              <a:rPr lang="cs-CZ" dirty="0" smtClean="0"/>
              <a:t>Celkově </a:t>
            </a:r>
            <a:r>
              <a:rPr lang="cs-CZ" dirty="0"/>
              <a:t>se výsledky modelu ani </a:t>
            </a:r>
            <a:r>
              <a:rPr lang="cs-CZ" dirty="0" smtClean="0"/>
              <a:t>predikce </a:t>
            </a:r>
            <a:r>
              <a:rPr lang="cs-CZ" dirty="0"/>
              <a:t>nezmění, ale </a:t>
            </a:r>
            <a:r>
              <a:rPr lang="cs-CZ" dirty="0" smtClean="0"/>
              <a:t>často nám to umožní smysluplnější intepretaci interakce.</a:t>
            </a:r>
            <a:endParaRPr lang="cs-CZ" dirty="0"/>
          </a:p>
          <a:p>
            <a:r>
              <a:rPr lang="cs-CZ" b="1" dirty="0" smtClean="0"/>
              <a:t>Interakční člen X1*X2 v modelu by měl být statisticky významný</a:t>
            </a:r>
            <a:r>
              <a:rPr lang="cs-CZ" dirty="0" smtClean="0"/>
              <a:t>  (f-test), ale hlavní efekty, tj. samostatné proměnné X1, X2 nemusí; ostatně do modelu s interakcemi je z principu vnesena extrémní </a:t>
            </a:r>
            <a:r>
              <a:rPr lang="cs-CZ" dirty="0" err="1" smtClean="0"/>
              <a:t>multikolinearita</a:t>
            </a:r>
            <a:r>
              <a:rPr lang="cs-CZ" dirty="0" smtClean="0"/>
              <a:t>.</a:t>
            </a:r>
          </a:p>
          <a:p>
            <a:r>
              <a:rPr lang="cs-CZ" dirty="0" smtClean="0"/>
              <a:t>Jakmile přidáme interakční člen, pak nás již při interpretaci tolik nezajímají hlavní efekty (hodnota koeficientů).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825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Marginální efekty </a:t>
            </a:r>
            <a:br>
              <a:rPr lang="cs-CZ" dirty="0" smtClean="0"/>
            </a:br>
            <a:r>
              <a:rPr lang="cs-CZ" dirty="0" smtClean="0"/>
              <a:t>v logistickém modelu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DOPLNIT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300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Možnosti v modelu a postup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Interakce mezi vysvětlujícími proměnnými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0506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 čemu jsou interakce?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Pomocí modelování interakcí X1 a X2 (či dalších) můžeme efektivně testovat rozdíly mezi skupinami či ve vícerozměrné regresi dokonce zda se odhadnuté parametry modelu ve skupinách liší.</a:t>
            </a:r>
          </a:p>
          <a:p>
            <a:r>
              <a:rPr lang="cs-CZ" dirty="0" smtClean="0"/>
              <a:t>Zařazením interakce (interakční člen) do modelu v principu  ověřujeme, zda se efekt jedné nezávislé proměnné liší podél hodnot jiné nezávislé proměnné.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862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Interakce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Koeficienty (</a:t>
            </a:r>
            <a:r>
              <a:rPr lang="cs-CZ" dirty="0" err="1" smtClean="0"/>
              <a:t>slopes</a:t>
            </a:r>
            <a:r>
              <a:rPr lang="cs-CZ" dirty="0" smtClean="0"/>
              <a:t>) se mohou ve skupinách nezávislé X-</a:t>
            </a:r>
            <a:r>
              <a:rPr lang="cs-CZ" dirty="0" err="1" smtClean="0"/>
              <a:t>kateg</a:t>
            </a:r>
            <a:r>
              <a:rPr lang="cs-CZ" dirty="0" smtClean="0"/>
              <a:t>. lišit </a:t>
            </a: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04864"/>
            <a:ext cx="3926556" cy="3560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0921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42617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Pouze konstanty se liší mezi skupinami (tj. ne interakce) → aditivní efekt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268760"/>
            <a:ext cx="5877795" cy="543834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cs-CZ" sz="2300" b="1" dirty="0" err="1" smtClean="0"/>
              <a:t>dummy</a:t>
            </a:r>
            <a:r>
              <a:rPr lang="cs-CZ" sz="2300" b="1" dirty="0" smtClean="0"/>
              <a:t> </a:t>
            </a:r>
            <a:r>
              <a:rPr lang="cs-CZ" sz="2300" dirty="0" smtClean="0"/>
              <a:t>pro</a:t>
            </a:r>
            <a:r>
              <a:rPr lang="cs-CZ" sz="2300" b="1" dirty="0" smtClean="0"/>
              <a:t> </a:t>
            </a:r>
            <a:r>
              <a:rPr lang="cs-CZ" sz="2300" b="1" dirty="0" err="1" smtClean="0"/>
              <a:t>Xkateg</a:t>
            </a:r>
            <a:r>
              <a:rPr lang="cs-CZ" sz="2300" b="1" dirty="0" smtClean="0"/>
              <a:t>. </a:t>
            </a:r>
            <a:r>
              <a:rPr lang="cs-CZ" sz="2300" dirty="0" smtClean="0"/>
              <a:t>(např. pohlaví-</a:t>
            </a:r>
            <a:r>
              <a:rPr lang="cs-CZ" sz="2300" dirty="0" err="1" smtClean="0"/>
              <a:t>muz</a:t>
            </a:r>
            <a:r>
              <a:rPr lang="cs-CZ" sz="2300" dirty="0" smtClean="0"/>
              <a:t>) </a:t>
            </a:r>
            <a:br>
              <a:rPr lang="cs-CZ" sz="2300" dirty="0" smtClean="0"/>
            </a:br>
            <a:r>
              <a:rPr lang="cs-CZ" sz="2300" dirty="0" smtClean="0"/>
              <a:t>→ </a:t>
            </a:r>
            <a:r>
              <a:rPr lang="cs-CZ" sz="2300" b="1" dirty="0" smtClean="0"/>
              <a:t>liší se konstanta pro skupiny </a:t>
            </a:r>
            <a:r>
              <a:rPr lang="cs-CZ" sz="2300" dirty="0" smtClean="0"/>
              <a:t>(muži/ženy)?</a:t>
            </a:r>
          </a:p>
          <a:p>
            <a:pPr>
              <a:lnSpc>
                <a:spcPct val="90000"/>
              </a:lnSpc>
            </a:pPr>
            <a:r>
              <a:rPr lang="cs-CZ" sz="2300" dirty="0" smtClean="0"/>
              <a:t>Test rozdílu: Zde jsou jen 2 skupiny, proto stačí</a:t>
            </a:r>
            <a:br>
              <a:rPr lang="cs-CZ" sz="2300" dirty="0" smtClean="0"/>
            </a:br>
            <a:r>
              <a:rPr lang="cs-CZ" sz="2300" b="1" dirty="0" smtClean="0"/>
              <a:t>t-statistika</a:t>
            </a:r>
            <a:r>
              <a:rPr lang="cs-CZ" sz="2300" dirty="0" smtClean="0"/>
              <a:t>, ale pro více skupin musíme </a:t>
            </a:r>
            <a:r>
              <a:rPr lang="cs-CZ" sz="2300" b="1" dirty="0" err="1" smtClean="0"/>
              <a:t>Wald</a:t>
            </a:r>
            <a:r>
              <a:rPr lang="cs-CZ" sz="2300" b="1" dirty="0" smtClean="0"/>
              <a:t> test</a:t>
            </a:r>
          </a:p>
          <a:p>
            <a:pPr>
              <a:lnSpc>
                <a:spcPct val="90000"/>
              </a:lnSpc>
            </a:pPr>
            <a:r>
              <a:rPr lang="cs-CZ" sz="2300" i="1" dirty="0" smtClean="0"/>
              <a:t>Interpretace</a:t>
            </a:r>
            <a:r>
              <a:rPr lang="cs-CZ" sz="2300" dirty="0" smtClean="0"/>
              <a:t>: nulová </a:t>
            </a:r>
            <a:r>
              <a:rPr lang="cs-CZ" sz="2300" dirty="0" err="1" smtClean="0"/>
              <a:t>hyp</a:t>
            </a:r>
            <a:r>
              <a:rPr lang="cs-CZ" sz="2300" dirty="0" smtClean="0"/>
              <a:t>.: „X má stejný efekt tj. směrnici, pro obě skupiny“. </a:t>
            </a:r>
            <a:br>
              <a:rPr lang="cs-CZ" sz="2300" dirty="0" smtClean="0"/>
            </a:br>
            <a:r>
              <a:rPr lang="cs-CZ" sz="2300" dirty="0" smtClean="0"/>
              <a:t>Koeficient „</a:t>
            </a:r>
            <a:r>
              <a:rPr lang="cs-CZ" sz="2300" dirty="0" err="1" smtClean="0"/>
              <a:t>muz</a:t>
            </a:r>
            <a:r>
              <a:rPr lang="cs-CZ" sz="2300" dirty="0" smtClean="0"/>
              <a:t>“ říká „o kolik“.</a:t>
            </a:r>
          </a:p>
          <a:p>
            <a:pPr>
              <a:lnSpc>
                <a:spcPct val="90000"/>
              </a:lnSpc>
            </a:pPr>
            <a:r>
              <a:rPr lang="cs-CZ" sz="2300" dirty="0"/>
              <a:t>Pokud je </a:t>
            </a:r>
            <a:r>
              <a:rPr lang="cs-CZ" sz="2300" dirty="0" err="1"/>
              <a:t>koef</a:t>
            </a:r>
            <a:r>
              <a:rPr lang="cs-CZ" sz="2300" dirty="0"/>
              <a:t>. „</a:t>
            </a:r>
            <a:r>
              <a:rPr lang="cs-CZ" sz="2300" dirty="0" err="1"/>
              <a:t>muz</a:t>
            </a:r>
            <a:r>
              <a:rPr lang="cs-CZ" sz="2300" dirty="0"/>
              <a:t>“ </a:t>
            </a:r>
            <a:r>
              <a:rPr lang="cs-CZ" sz="2300" dirty="0" err="1"/>
              <a:t>stat</a:t>
            </a:r>
            <a:r>
              <a:rPr lang="cs-CZ" sz="2300" dirty="0"/>
              <a:t>. významný</a:t>
            </a:r>
            <a:r>
              <a:rPr lang="cs-CZ" sz="2300" dirty="0" smtClean="0"/>
              <a:t>,</a:t>
            </a:r>
            <a:br>
              <a:rPr lang="cs-CZ" sz="2300" dirty="0" smtClean="0"/>
            </a:br>
            <a:r>
              <a:rPr lang="cs-CZ" sz="2300" dirty="0" smtClean="0"/>
              <a:t>pak </a:t>
            </a:r>
            <a:r>
              <a:rPr lang="cs-CZ" sz="2300" dirty="0"/>
              <a:t>hovoříme o </a:t>
            </a:r>
            <a:r>
              <a:rPr lang="cs-CZ" sz="2300" b="1" dirty="0"/>
              <a:t>aditivním efektu </a:t>
            </a:r>
            <a:r>
              <a:rPr lang="cs-CZ" sz="2300" b="1" dirty="0" smtClean="0"/>
              <a:t/>
            </a:r>
            <a:br>
              <a:rPr lang="cs-CZ" sz="2300" b="1" dirty="0" smtClean="0"/>
            </a:br>
            <a:r>
              <a:rPr lang="cs-CZ" sz="2300" dirty="0" smtClean="0"/>
              <a:t>(</a:t>
            </a:r>
            <a:r>
              <a:rPr lang="cs-CZ" sz="2300" dirty="0"/>
              <a:t>zde pohlaví)</a:t>
            </a:r>
            <a:endParaRPr lang="cs-CZ" sz="2300" dirty="0" smtClean="0"/>
          </a:p>
          <a:p>
            <a:pPr>
              <a:lnSpc>
                <a:spcPct val="90000"/>
              </a:lnSpc>
            </a:pPr>
            <a:r>
              <a:rPr lang="cs-CZ" sz="2300" dirty="0" smtClean="0"/>
              <a:t>Tento model ukazuje na „vyrovnané </a:t>
            </a:r>
            <a:r>
              <a:rPr lang="cs-CZ" sz="2300" dirty="0" err="1" smtClean="0"/>
              <a:t>zne</a:t>
            </a:r>
            <a:r>
              <a:rPr lang="cs-CZ" sz="2300" dirty="0" smtClean="0"/>
              <a:t>/</a:t>
            </a:r>
            <a:r>
              <a:rPr lang="cs-CZ" sz="2300" dirty="0" err="1" smtClean="0"/>
              <a:t>výhodnění</a:t>
            </a:r>
            <a:r>
              <a:rPr lang="cs-CZ" sz="2300" dirty="0" smtClean="0"/>
              <a:t>“ mezi skupinami.</a:t>
            </a:r>
          </a:p>
          <a:p>
            <a:pPr>
              <a:lnSpc>
                <a:spcPct val="90000"/>
              </a:lnSpc>
            </a:pPr>
            <a:r>
              <a:rPr lang="cs-CZ" sz="2000" dirty="0" err="1">
                <a:latin typeface="Courier New" pitchFamily="49" charset="0"/>
                <a:cs typeface="Courier New" pitchFamily="49" charset="0"/>
              </a:rPr>
              <a:t>reg</a:t>
            </a:r>
            <a:r>
              <a:rPr lang="cs-CZ" sz="2000" dirty="0">
                <a:latin typeface="Courier New" pitchFamily="49" charset="0"/>
                <a:cs typeface="Courier New" pitchFamily="49" charset="0"/>
              </a:rPr>
              <a:t> Y x1 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x2kat</a:t>
            </a:r>
            <a:r>
              <a:rPr lang="cs-CZ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cs-CZ" sz="2000" dirty="0">
                <a:latin typeface="Courier New" pitchFamily="49" charset="0"/>
                <a:cs typeface="Courier New" pitchFamily="49" charset="0"/>
              </a:rPr>
            </a:br>
            <a:r>
              <a:rPr lang="cs-CZ" sz="2000" dirty="0" err="1">
                <a:latin typeface="Courier New" pitchFamily="49" charset="0"/>
                <a:cs typeface="Courier New" pitchFamily="49" charset="0"/>
              </a:rPr>
              <a:t>reg</a:t>
            </a:r>
            <a:r>
              <a:rPr lang="cs-CZ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2000" i="1" dirty="0" err="1">
                <a:latin typeface="Courier New" pitchFamily="49" charset="0"/>
                <a:cs typeface="Courier New" pitchFamily="49" charset="0"/>
              </a:rPr>
              <a:t>income</a:t>
            </a:r>
            <a:r>
              <a:rPr lang="cs-CZ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2000" dirty="0" err="1">
                <a:latin typeface="Courier New" pitchFamily="49" charset="0"/>
                <a:cs typeface="Courier New" pitchFamily="49" charset="0"/>
              </a:rPr>
              <a:t>educ</a:t>
            </a:r>
            <a:r>
              <a:rPr lang="cs-CZ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2000" b="1" dirty="0" smtClean="0">
                <a:latin typeface="Courier New" pitchFamily="49" charset="0"/>
                <a:cs typeface="Courier New" pitchFamily="49" charset="0"/>
              </a:rPr>
              <a:t>VEK</a:t>
            </a:r>
            <a:r>
              <a:rPr lang="cs-CZ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20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i.POHL</a:t>
            </a:r>
            <a:endParaRPr lang="cs-CZ" sz="2000" b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</a:pPr>
            <a:endParaRPr lang="cs-CZ" sz="2200" dirty="0" smtClean="0">
              <a:latin typeface="Courier New" pitchFamily="49" charset="0"/>
              <a:cs typeface="Courier New" pitchFamily="49" charset="0"/>
            </a:endParaRPr>
          </a:p>
          <a:p>
            <a:endParaRPr lang="cs-CZ" sz="2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716" y="1196752"/>
            <a:ext cx="2744763" cy="2718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310" y="3762721"/>
            <a:ext cx="4229428" cy="3095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3766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74638"/>
            <a:ext cx="9109276" cy="1143000"/>
          </a:xfrm>
        </p:spPr>
        <p:txBody>
          <a:bodyPr>
            <a:normAutofit fontScale="90000"/>
          </a:bodyPr>
          <a:lstStyle/>
          <a:p>
            <a:pPr>
              <a:lnSpc>
                <a:spcPct val="70000"/>
              </a:lnSpc>
            </a:pPr>
            <a:r>
              <a:rPr lang="cs-CZ" sz="4300" b="1" dirty="0" smtClean="0"/>
              <a:t>Jen směrnice (</a:t>
            </a:r>
            <a:r>
              <a:rPr lang="cs-CZ" sz="4300" b="1" dirty="0" err="1" smtClean="0"/>
              <a:t>slope</a:t>
            </a:r>
            <a:r>
              <a:rPr lang="cs-CZ" sz="4300" b="1" dirty="0" smtClean="0"/>
              <a:t>) se </a:t>
            </a:r>
            <a:r>
              <a:rPr lang="cs-CZ" sz="4300" b="1" dirty="0"/>
              <a:t>liší mezi skupinami </a:t>
            </a:r>
            <a:r>
              <a:rPr lang="cs-CZ" sz="4300" b="1" dirty="0" smtClean="0"/>
              <a:t>= interakce číselné a kategoriální nez.pr.; konstanta je stejná</a:t>
            </a:r>
            <a:endParaRPr lang="cs-CZ" sz="43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6013" y="1556792"/>
            <a:ext cx="5775801" cy="4991819"/>
          </a:xfrm>
        </p:spPr>
        <p:txBody>
          <a:bodyPr>
            <a:normAutofit fontScale="85000" lnSpcReduction="10000"/>
          </a:bodyPr>
          <a:lstStyle/>
          <a:p>
            <a:r>
              <a:rPr lang="cs-CZ" b="1" dirty="0" err="1"/>
              <a:t>dummy</a:t>
            </a:r>
            <a:r>
              <a:rPr lang="cs-CZ" b="1" dirty="0"/>
              <a:t> pro </a:t>
            </a:r>
            <a:r>
              <a:rPr lang="cs-CZ" b="1" dirty="0" smtClean="0"/>
              <a:t>X2kat </a:t>
            </a:r>
            <a:r>
              <a:rPr lang="cs-CZ" dirty="0"/>
              <a:t>(pohlaví-</a:t>
            </a:r>
            <a:r>
              <a:rPr lang="cs-CZ" dirty="0" err="1"/>
              <a:t>muz</a:t>
            </a:r>
            <a:r>
              <a:rPr lang="cs-CZ" dirty="0" smtClean="0"/>
              <a:t>) v </a:t>
            </a:r>
            <a:r>
              <a:rPr lang="cs-CZ" b="1" dirty="0" smtClean="0"/>
              <a:t>násobku se spojitou X1</a:t>
            </a:r>
            <a:r>
              <a:rPr lang="cs-CZ" dirty="0" smtClean="0"/>
              <a:t>; konstanta je pro skupiny X2 stejná</a:t>
            </a:r>
            <a:endParaRPr lang="cs-CZ" dirty="0"/>
          </a:p>
          <a:p>
            <a:r>
              <a:rPr lang="cs-CZ" dirty="0" smtClean="0"/>
              <a:t>→ </a:t>
            </a:r>
            <a:r>
              <a:rPr lang="cs-CZ" b="1" dirty="0" smtClean="0"/>
              <a:t>jak se efekt mění ve skupinách?</a:t>
            </a:r>
          </a:p>
          <a:p>
            <a:r>
              <a:rPr lang="cs-CZ" i="1" dirty="0" smtClean="0"/>
              <a:t>Interpretace</a:t>
            </a:r>
            <a:r>
              <a:rPr lang="cs-CZ" dirty="0" smtClean="0"/>
              <a:t>: kladný </a:t>
            </a:r>
            <a:r>
              <a:rPr lang="cs-CZ" dirty="0" err="1" smtClean="0"/>
              <a:t>koef</a:t>
            </a:r>
            <a:r>
              <a:rPr lang="cs-CZ" dirty="0" smtClean="0"/>
              <a:t>. X1*X2kat znamená, že má X1 má větší efekt (kladný nebo záporný) ve skupině A než v B</a:t>
            </a:r>
          </a:p>
          <a:p>
            <a:r>
              <a:rPr lang="cs-CZ" dirty="0" smtClean="0"/>
              <a:t>Koeficient X1 je efektem pro skupinu B (referenční </a:t>
            </a:r>
            <a:r>
              <a:rPr lang="cs-CZ" dirty="0" err="1" smtClean="0"/>
              <a:t>kateg</a:t>
            </a:r>
            <a:r>
              <a:rPr lang="cs-CZ" dirty="0" smtClean="0"/>
              <a:t>.)</a:t>
            </a:r>
          </a:p>
          <a:p>
            <a:r>
              <a:rPr lang="cs-CZ" dirty="0" err="1" smtClean="0"/>
              <a:t>Reg</a:t>
            </a:r>
            <a:r>
              <a:rPr lang="cs-CZ" dirty="0" smtClean="0"/>
              <a:t> Y X1 X2dummy X1</a:t>
            </a:r>
            <a:r>
              <a:rPr lang="cs-CZ" b="1" dirty="0" smtClean="0"/>
              <a:t>*</a:t>
            </a:r>
            <a:r>
              <a:rPr lang="cs-CZ" dirty="0" smtClean="0"/>
              <a:t>X2dummy</a:t>
            </a:r>
          </a:p>
          <a:p>
            <a:r>
              <a:rPr lang="cs-CZ" dirty="0" smtClean="0"/>
              <a:t>Test: T-test pro interakční člen</a:t>
            </a: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814" y="1628800"/>
            <a:ext cx="291032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284" y="4437112"/>
            <a:ext cx="3150920" cy="2255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6481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Konstatnta</a:t>
            </a:r>
            <a:r>
              <a:rPr lang="cs-CZ" dirty="0" smtClean="0"/>
              <a:t> i směrnice se mohou měnit mezi skupinami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4690864" cy="4525963"/>
          </a:xfrm>
        </p:spPr>
        <p:txBody>
          <a:bodyPr/>
          <a:lstStyle/>
          <a:p>
            <a:r>
              <a:rPr lang="cs-CZ" dirty="0" smtClean="0"/>
              <a:t>Konstanta = rozdíl v počáteční hodnotě pro  </a:t>
            </a:r>
            <a:r>
              <a:rPr lang="cs-CZ" dirty="0" err="1" smtClean="0"/>
              <a:t>pro</a:t>
            </a:r>
            <a:r>
              <a:rPr lang="cs-CZ" dirty="0" smtClean="0"/>
              <a:t> X2kateg</a:t>
            </a:r>
          </a:p>
          <a:p>
            <a:r>
              <a:rPr lang="cs-CZ" dirty="0" smtClean="0"/>
              <a:t>Směrnice = jak se mění efekt mezi skupinami</a:t>
            </a:r>
          </a:p>
          <a:p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3573016"/>
            <a:ext cx="4400550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523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dirty="0" smtClean="0"/>
              <a:t>Terminologie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400600"/>
          </a:xfrm>
        </p:spPr>
        <p:txBody>
          <a:bodyPr>
            <a:normAutofit fontScale="77500" lnSpcReduction="20000"/>
          </a:bodyPr>
          <a:lstStyle/>
          <a:p>
            <a:r>
              <a:rPr lang="cs-CZ" b="1" dirty="0" smtClean="0"/>
              <a:t>Hlavní efekt </a:t>
            </a:r>
            <a:r>
              <a:rPr lang="cs-CZ" dirty="0" smtClean="0"/>
              <a:t>(</a:t>
            </a:r>
            <a:r>
              <a:rPr lang="cs-CZ" i="1" dirty="0" err="1" smtClean="0"/>
              <a:t>main</a:t>
            </a:r>
            <a:r>
              <a:rPr lang="cs-CZ" i="1" dirty="0" smtClean="0"/>
              <a:t> </a:t>
            </a:r>
            <a:r>
              <a:rPr lang="cs-CZ" i="1" dirty="0" err="1" smtClean="0"/>
              <a:t>effect</a:t>
            </a:r>
            <a:r>
              <a:rPr lang="cs-CZ" i="1" dirty="0" smtClean="0"/>
              <a:t> / term</a:t>
            </a:r>
            <a:r>
              <a:rPr lang="cs-CZ" dirty="0" smtClean="0"/>
              <a:t>) = bez interakcí (X1, X2)</a:t>
            </a:r>
          </a:p>
          <a:p>
            <a:r>
              <a:rPr lang="cs-CZ" b="1" dirty="0" smtClean="0"/>
              <a:t>Interakční efekt / člen </a:t>
            </a:r>
            <a:r>
              <a:rPr lang="cs-CZ" dirty="0" smtClean="0"/>
              <a:t>(</a:t>
            </a:r>
            <a:r>
              <a:rPr lang="cs-CZ" i="1" dirty="0" err="1" smtClean="0"/>
              <a:t>interaction</a:t>
            </a:r>
            <a:r>
              <a:rPr lang="cs-CZ" i="1" dirty="0" smtClean="0"/>
              <a:t> </a:t>
            </a:r>
            <a:r>
              <a:rPr lang="cs-CZ" i="1" dirty="0" err="1" smtClean="0"/>
              <a:t>effects</a:t>
            </a:r>
            <a:r>
              <a:rPr lang="cs-CZ" i="1" dirty="0" smtClean="0"/>
              <a:t> / term</a:t>
            </a:r>
            <a:r>
              <a:rPr lang="cs-CZ" dirty="0" smtClean="0"/>
              <a:t>) = interakce</a:t>
            </a:r>
          </a:p>
          <a:p>
            <a:r>
              <a:rPr lang="cs-CZ" dirty="0" smtClean="0"/>
              <a:t>Pokud máme v modelu více nezávislých proměnných než dvě (X1, X2, X3 …), pak lze také jejich kombinace (+ hlavní efekty: X1, X2, X3):</a:t>
            </a:r>
          </a:p>
          <a:p>
            <a:pPr lvl="1"/>
            <a:r>
              <a:rPr lang="cs-CZ" dirty="0" err="1" smtClean="0"/>
              <a:t>all</a:t>
            </a:r>
            <a:r>
              <a:rPr lang="cs-CZ" dirty="0" smtClean="0"/>
              <a:t> 2-way </a:t>
            </a:r>
            <a:r>
              <a:rPr lang="cs-CZ" dirty="0" err="1" smtClean="0"/>
              <a:t>effects</a:t>
            </a:r>
            <a:r>
              <a:rPr lang="cs-CZ" dirty="0" smtClean="0"/>
              <a:t> „každá s každou“ </a:t>
            </a:r>
            <a:r>
              <a:rPr lang="cs-CZ" sz="2200" dirty="0" smtClean="0"/>
              <a:t>(X1*X2, X1*X3, X2*X3)</a:t>
            </a:r>
            <a:endParaRPr lang="cs-CZ" dirty="0" smtClean="0"/>
          </a:p>
          <a:p>
            <a:pPr lvl="1"/>
            <a:r>
              <a:rPr lang="cs-CZ" dirty="0" err="1" smtClean="0"/>
              <a:t>all</a:t>
            </a:r>
            <a:r>
              <a:rPr lang="cs-CZ" dirty="0" smtClean="0"/>
              <a:t> 3-way </a:t>
            </a:r>
            <a:r>
              <a:rPr lang="cs-CZ" dirty="0" err="1" smtClean="0"/>
              <a:t>effects</a:t>
            </a:r>
            <a:r>
              <a:rPr lang="cs-CZ" dirty="0" smtClean="0"/>
              <a:t> </a:t>
            </a:r>
            <a:r>
              <a:rPr lang="cs-CZ" sz="2200" dirty="0" smtClean="0">
                <a:solidFill>
                  <a:prstClr val="black"/>
                </a:solidFill>
              </a:rPr>
              <a:t>(</a:t>
            </a:r>
            <a:r>
              <a:rPr lang="cs-CZ" sz="2200" dirty="0" smtClean="0"/>
              <a:t>X1*X2</a:t>
            </a:r>
            <a:r>
              <a:rPr lang="cs-CZ" sz="2200" dirty="0"/>
              <a:t>, X1*X3, </a:t>
            </a:r>
            <a:r>
              <a:rPr lang="cs-CZ" sz="2200" dirty="0" smtClean="0"/>
              <a:t>X2*X3 a </a:t>
            </a:r>
            <a:r>
              <a:rPr lang="cs-CZ" sz="2200" dirty="0" smtClean="0">
                <a:solidFill>
                  <a:prstClr val="black"/>
                </a:solidFill>
              </a:rPr>
              <a:t>X1*X2*X3)</a:t>
            </a:r>
            <a:endParaRPr lang="cs-CZ" dirty="0">
              <a:solidFill>
                <a:prstClr val="black"/>
              </a:solidFill>
            </a:endParaRPr>
          </a:p>
          <a:p>
            <a:pPr lvl="1"/>
            <a:r>
              <a:rPr lang="cs-CZ" dirty="0" smtClean="0"/>
              <a:t>atd.</a:t>
            </a:r>
          </a:p>
          <a:p>
            <a:pPr marL="514350" indent="-457200"/>
            <a:r>
              <a:rPr lang="cs-CZ" b="1" dirty="0" smtClean="0"/>
              <a:t>jednodušší/redukovaný model </a:t>
            </a:r>
            <a:r>
              <a:rPr lang="cs-CZ" dirty="0" smtClean="0"/>
              <a:t>(</a:t>
            </a:r>
            <a:r>
              <a:rPr lang="cs-CZ" i="1" dirty="0" err="1" smtClean="0"/>
              <a:t>restricted</a:t>
            </a:r>
            <a:r>
              <a:rPr lang="cs-CZ" i="1" dirty="0" smtClean="0"/>
              <a:t> model</a:t>
            </a:r>
            <a:r>
              <a:rPr lang="cs-CZ" dirty="0" smtClean="0"/>
              <a:t>) vs.</a:t>
            </a:r>
          </a:p>
          <a:p>
            <a:pPr marL="514350" indent="-457200"/>
            <a:r>
              <a:rPr lang="cs-CZ" b="1" dirty="0" smtClean="0"/>
              <a:t>plný/bez omezení model</a:t>
            </a:r>
            <a:r>
              <a:rPr lang="cs-CZ" dirty="0" smtClean="0"/>
              <a:t> (</a:t>
            </a:r>
            <a:r>
              <a:rPr lang="cs-CZ" i="1" dirty="0" smtClean="0"/>
              <a:t>full</a:t>
            </a:r>
            <a:r>
              <a:rPr lang="cs-CZ" i="1" dirty="0"/>
              <a:t>/ </a:t>
            </a:r>
            <a:r>
              <a:rPr lang="cs-CZ" i="1" dirty="0" err="1" smtClean="0"/>
              <a:t>unconstrained</a:t>
            </a:r>
            <a:r>
              <a:rPr lang="cs-CZ" i="1" dirty="0" smtClean="0"/>
              <a:t>  model</a:t>
            </a:r>
            <a:r>
              <a:rPr lang="cs-CZ" dirty="0" smtClean="0"/>
              <a:t>)</a:t>
            </a:r>
          </a:p>
          <a:p>
            <a:pPr marL="514350" indent="-457200"/>
            <a:r>
              <a:rPr lang="cs-CZ" dirty="0" smtClean="0"/>
              <a:t>Jde o obecné odlišení zahnízděných modelů (s/bez určitého parametru). </a:t>
            </a:r>
            <a:br>
              <a:rPr lang="cs-CZ" dirty="0" smtClean="0"/>
            </a:br>
            <a:r>
              <a:rPr lang="cs-CZ" dirty="0" smtClean="0"/>
              <a:t>Omezený model může být např. bez X2kateg </a:t>
            </a:r>
            <a:r>
              <a:rPr lang="cs-CZ" dirty="0" err="1" smtClean="0"/>
              <a:t>dummy</a:t>
            </a:r>
            <a:r>
              <a:rPr lang="cs-CZ" dirty="0" smtClean="0"/>
              <a:t> proměnné pro rozdíl mezi skupinami,  anebo pokračujeme dále: pak je omezený bez interakce a plný s interakcí.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3841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ověříme rozdíly mezi modely?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7133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 smtClean="0"/>
              <a:t>Postupujeme pomocí testování v celkové síle (model fit) zahnízděných modelů.</a:t>
            </a:r>
          </a:p>
          <a:p>
            <a:pPr marL="0" indent="0">
              <a:buNone/>
            </a:pPr>
            <a:r>
              <a:rPr lang="cs-CZ" dirty="0" smtClean="0"/>
              <a:t>Obecně máme hypotézu H0: Výsledky omezeného=jednoduššího modelu (M1) </a:t>
            </a:r>
            <a:r>
              <a:rPr lang="en-US" dirty="0" smtClean="0"/>
              <a:t>a </a:t>
            </a:r>
            <a:r>
              <a:rPr lang="cs-CZ" dirty="0" smtClean="0"/>
              <a:t>rozšířeného </a:t>
            </a:r>
            <a:r>
              <a:rPr lang="en-US" dirty="0" smtClean="0"/>
              <a:t>model</a:t>
            </a:r>
            <a:r>
              <a:rPr lang="cs-CZ" dirty="0" smtClean="0"/>
              <a:t>u (M2) jsou stejné</a:t>
            </a:r>
            <a:r>
              <a:rPr lang="en-US" dirty="0" smtClean="0"/>
              <a:t>.</a:t>
            </a:r>
            <a:r>
              <a:rPr lang="cs-CZ" dirty="0" smtClean="0"/>
              <a:t> Alternativní hypotéza: Vysvětlující schopnost modelu M1 je menší než M2. </a:t>
            </a:r>
          </a:p>
          <a:p>
            <a:pPr marL="0" indent="0">
              <a:buNone/>
            </a:pPr>
            <a:r>
              <a:rPr lang="cs-CZ" dirty="0" smtClean="0"/>
              <a:t>M2 může být rozšířením M1 právě o interakční člen.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b="1" dirty="0" smtClean="0"/>
              <a:t>F-test </a:t>
            </a:r>
            <a:r>
              <a:rPr lang="cs-CZ" dirty="0" smtClean="0"/>
              <a:t>přidání parametrů (</a:t>
            </a:r>
            <a:r>
              <a:rPr lang="cs-CZ" dirty="0" err="1" smtClean="0"/>
              <a:t>incremental</a:t>
            </a:r>
            <a:r>
              <a:rPr lang="cs-CZ" dirty="0" smtClean="0"/>
              <a:t> F-test)</a:t>
            </a:r>
          </a:p>
          <a:p>
            <a:r>
              <a:rPr lang="cs-CZ" dirty="0" err="1" smtClean="0"/>
              <a:t>Likelihood</a:t>
            </a:r>
            <a:r>
              <a:rPr lang="cs-CZ" dirty="0" smtClean="0"/>
              <a:t> ratio test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926015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3550</TotalTime>
  <Words>626</Words>
  <Application>Microsoft Office PowerPoint</Application>
  <PresentationFormat>Předvádění na obrazovce (4:3)</PresentationFormat>
  <Paragraphs>83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systému Office</vt:lpstr>
      <vt:lpstr>Prezentace aplikace PowerPoint</vt:lpstr>
      <vt:lpstr>Možnosti v modelu a postup</vt:lpstr>
      <vt:lpstr>K čemu jsou interakce?</vt:lpstr>
      <vt:lpstr>Interakce</vt:lpstr>
      <vt:lpstr>Pouze konstanty se liší mezi skupinami (tj. ne interakce) → aditivní efekt </vt:lpstr>
      <vt:lpstr>Jen směrnice (slope) se liší mezi skupinami = interakce číselné a kategoriální nez.pr.; konstanta je stejná</vt:lpstr>
      <vt:lpstr>Konstatnta i směrnice se mohou měnit mezi skupinami</vt:lpstr>
      <vt:lpstr>Terminologie</vt:lpstr>
      <vt:lpstr>Jak ověříme rozdíly mezi modely?</vt:lpstr>
      <vt:lpstr>Jak prezentovat interakce?</vt:lpstr>
      <vt:lpstr>Další stupeň interpretace: Marginální efekty</vt:lpstr>
      <vt:lpstr>Predikované hodnoty a marginální efekty v lineárním modelu</vt:lpstr>
      <vt:lpstr>Interakce: užitečné rady</vt:lpstr>
      <vt:lpstr>Marginální efekty  v logistickém modelu</vt:lpstr>
    </vt:vector>
  </TitlesOfParts>
  <Company>sou av cr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Interakce v regresním modelu</dc:title>
  <dc:creator>Jiří Šafr</dc:creator>
  <cp:lastModifiedBy>Jiří Šafr</cp:lastModifiedBy>
  <cp:revision>136</cp:revision>
  <dcterms:created xsi:type="dcterms:W3CDTF">2017-04-26T14:49:53Z</dcterms:created>
  <dcterms:modified xsi:type="dcterms:W3CDTF">2017-06-07T14:32:29Z</dcterms:modified>
</cp:coreProperties>
</file>