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7" r:id="rId3"/>
    <p:sldId id="259" r:id="rId4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73" d="100"/>
          <a:sy n="73" d="100"/>
        </p:scale>
        <p:origin x="-1627" y="-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904510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041692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356847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658123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740453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118093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578801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505317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628262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89311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842041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A112AE-78D0-4CD7-93B2-6C24C6DA61AC}" type="datetimeFigureOut">
              <a:rPr lang="cs-CZ" smtClean="0"/>
              <a:t>26.5.2017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1E08B7-1F7B-4A2E-A22A-8ACB2E2AE1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855572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341438"/>
            <a:ext cx="7772400" cy="3167062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cs-CZ" b="1" dirty="0" smtClean="0"/>
              <a:t>Víceúrovňová struktura dat: možné přístupy k modelování (víceúrovňový regresní model)</a:t>
            </a:r>
            <a:endParaRPr lang="en-US" sz="2800" dirty="0" smtClean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4293097"/>
            <a:ext cx="6400800" cy="1512392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</a:pPr>
            <a:r>
              <a:rPr lang="cs-CZ" sz="2800" b="1" dirty="0" smtClean="0">
                <a:solidFill>
                  <a:schemeClr val="tx1"/>
                </a:solidFill>
              </a:rPr>
              <a:t>Jiří Šafr</a:t>
            </a:r>
          </a:p>
          <a:p>
            <a:pPr eaLnBrk="1" hangingPunct="1">
              <a:lnSpc>
                <a:spcPct val="90000"/>
              </a:lnSpc>
            </a:pPr>
            <a:r>
              <a:rPr lang="cs-CZ" sz="2000" dirty="0" smtClean="0">
                <a:solidFill>
                  <a:schemeClr val="tx1"/>
                </a:solidFill>
              </a:rPr>
              <a:t>FHS UK, SOÚ AV ČR, </a:t>
            </a:r>
            <a:r>
              <a:rPr lang="cs-CZ" sz="2000" dirty="0" err="1" smtClean="0">
                <a:solidFill>
                  <a:schemeClr val="tx1"/>
                </a:solidFill>
              </a:rPr>
              <a:t>v.v.i</a:t>
            </a:r>
            <a:r>
              <a:rPr lang="cs-CZ" sz="2000" dirty="0" smtClean="0">
                <a:solidFill>
                  <a:schemeClr val="tx1"/>
                </a:solidFill>
              </a:rPr>
              <a:t>.</a:t>
            </a:r>
          </a:p>
          <a:p>
            <a:pPr eaLnBrk="1" hangingPunct="1">
              <a:lnSpc>
                <a:spcPct val="90000"/>
              </a:lnSpc>
            </a:pPr>
            <a:r>
              <a:rPr lang="cs-CZ" sz="2800" dirty="0" smtClean="0">
                <a:solidFill>
                  <a:schemeClr val="accent1"/>
                </a:solidFill>
              </a:rPr>
              <a:t> </a:t>
            </a:r>
            <a:r>
              <a:rPr lang="cs-CZ" sz="1800" dirty="0" err="1" smtClean="0">
                <a:solidFill>
                  <a:schemeClr val="accent1"/>
                </a:solidFill>
              </a:rPr>
              <a:t>jiri.safr</a:t>
            </a:r>
            <a:r>
              <a:rPr lang="cs-CZ" sz="1800" dirty="0" smtClean="0">
                <a:solidFill>
                  <a:schemeClr val="accent1"/>
                </a:solidFill>
              </a:rPr>
              <a:t>(zavináč)seznam.cz</a:t>
            </a:r>
            <a:endParaRPr lang="en-US" sz="1800" dirty="0" smtClean="0">
              <a:solidFill>
                <a:schemeClr val="accent1"/>
              </a:solidFill>
            </a:endParaRP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2268538" y="6018213"/>
            <a:ext cx="46069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cs-CZ" sz="1200" dirty="0"/>
              <a:t>poslední</a:t>
            </a:r>
            <a:r>
              <a:rPr lang="cs-CZ" sz="1200" b="1" dirty="0"/>
              <a:t> </a:t>
            </a:r>
            <a:r>
              <a:rPr lang="cs-CZ" sz="1200" b="1" dirty="0">
                <a:solidFill>
                  <a:srgbClr val="A50021"/>
                </a:solidFill>
              </a:rPr>
              <a:t>aktualizace </a:t>
            </a:r>
            <a:r>
              <a:rPr lang="cs-CZ" sz="1200" b="1" dirty="0" smtClean="0">
                <a:solidFill>
                  <a:srgbClr val="A50021"/>
                </a:solidFill>
              </a:rPr>
              <a:t>26.5</a:t>
            </a:r>
            <a:r>
              <a:rPr lang="cs-CZ" sz="1200" b="1" dirty="0">
                <a:solidFill>
                  <a:srgbClr val="A50021"/>
                </a:solidFill>
              </a:rPr>
              <a:t>. </a:t>
            </a:r>
            <a:r>
              <a:rPr lang="cs-CZ" sz="1200" b="1" dirty="0" smtClean="0">
                <a:solidFill>
                  <a:srgbClr val="A50021"/>
                </a:solidFill>
              </a:rPr>
              <a:t>2017</a:t>
            </a:r>
            <a:endParaRPr lang="cs-CZ" sz="1200" dirty="0">
              <a:solidFill>
                <a:srgbClr val="A50021"/>
              </a:solidFill>
            </a:endParaRPr>
          </a:p>
        </p:txBody>
      </p:sp>
      <p:sp>
        <p:nvSpPr>
          <p:cNvPr id="2053" name="Text Box 5"/>
          <p:cNvSpPr txBox="1">
            <a:spLocks noChangeArrowheads="1"/>
          </p:cNvSpPr>
          <p:nvPr/>
        </p:nvSpPr>
        <p:spPr bwMode="auto">
          <a:xfrm>
            <a:off x="671513" y="115888"/>
            <a:ext cx="7848600" cy="1416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cs-CZ" b="1" dirty="0">
                <a:solidFill>
                  <a:srgbClr val="663300"/>
                </a:solidFill>
              </a:rPr>
              <a:t>UK FHS</a:t>
            </a:r>
          </a:p>
          <a:p>
            <a:pPr algn="ctr" eaLnBrk="1" hangingPunct="1"/>
            <a:r>
              <a:rPr lang="cs-CZ" b="1" dirty="0">
                <a:solidFill>
                  <a:srgbClr val="663300"/>
                </a:solidFill>
              </a:rPr>
              <a:t>Historická sociologie, Řízení a supervize</a:t>
            </a:r>
          </a:p>
          <a:p>
            <a:pPr algn="ctr" eaLnBrk="1" hangingPunct="1"/>
            <a:r>
              <a:rPr lang="cs-CZ" b="1" dirty="0">
                <a:solidFill>
                  <a:srgbClr val="663300"/>
                </a:solidFill>
              </a:rPr>
              <a:t>(LS </a:t>
            </a:r>
            <a:r>
              <a:rPr lang="cs-CZ" b="1" dirty="0" smtClean="0">
                <a:solidFill>
                  <a:srgbClr val="663300"/>
                </a:solidFill>
              </a:rPr>
              <a:t>2017+)</a:t>
            </a:r>
            <a:endParaRPr lang="cs-CZ" b="1" dirty="0">
              <a:solidFill>
                <a:srgbClr val="663300"/>
              </a:solidFill>
            </a:endParaRPr>
          </a:p>
          <a:p>
            <a:pPr algn="ctr" eaLnBrk="1" hangingPunct="1"/>
            <a:r>
              <a:rPr lang="cs-CZ" sz="3200" dirty="0"/>
              <a:t>Analýza kvantitativních dat III.</a:t>
            </a:r>
            <a:endParaRPr lang="cs-CZ" sz="3200" b="1" dirty="0">
              <a:solidFill>
                <a:srgbClr val="66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6147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cs-CZ" dirty="0" smtClean="0"/>
              <a:t>@Standard_Error_inCluster_sampling.docx</a:t>
            </a:r>
          </a:p>
          <a:p>
            <a:r>
              <a:rPr lang="en-US" dirty="0" smtClean="0"/>
              <a:t>The </a:t>
            </a:r>
            <a:r>
              <a:rPr lang="en-US" b="1" dirty="0"/>
              <a:t>standard error in a cluster sample</a:t>
            </a:r>
            <a:r>
              <a:rPr lang="en-US" dirty="0"/>
              <a:t>, when properly computed, will almost always be larger than in a simple random sample drawn from the same population</a:t>
            </a:r>
            <a:r>
              <a:rPr lang="en-US" dirty="0" smtClean="0"/>
              <a:t>.</a:t>
            </a:r>
            <a:endParaRPr lang="cs-CZ" dirty="0" smtClean="0"/>
          </a:p>
          <a:p>
            <a:r>
              <a:rPr lang="en-US" dirty="0"/>
              <a:t>This will be the case whenever the clusters show greater homogeneity on the variable of interest than does the whole population. </a:t>
            </a:r>
            <a:endParaRPr lang="cs-CZ" dirty="0" smtClean="0"/>
          </a:p>
          <a:p>
            <a:r>
              <a:rPr lang="en-US"/>
              <a:t>For researchers who are designing a regression study using cluster 'samples, and who are planning to </a:t>
            </a:r>
            <a:r>
              <a:rPr lang="en-US" b="1"/>
              <a:t>adjust their standard errors by a factor of 1.5</a:t>
            </a: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321352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err="1" smtClean="0"/>
              <a:t>Intraclass</a:t>
            </a:r>
            <a:r>
              <a:rPr lang="en-US" b="1" dirty="0" smtClean="0"/>
              <a:t> Correlation (ICC).</a:t>
            </a:r>
            <a:r>
              <a:rPr lang="en-US" dirty="0" smtClean="0"/>
              <a:t> The amount of variance in a response variable that can be attributed to a clustering effect.</a:t>
            </a: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910800662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149</Words>
  <Application>Microsoft Office PowerPoint</Application>
  <PresentationFormat>Předvádění na obrazovce (4:3)</PresentationFormat>
  <Paragraphs>14</Paragraphs>
  <Slides>3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3</vt:i4>
      </vt:variant>
    </vt:vector>
  </HeadingPairs>
  <TitlesOfParts>
    <vt:vector size="4" baseType="lpstr">
      <vt:lpstr>Motiv systému Office</vt:lpstr>
      <vt:lpstr>Víceúrovňová struktura dat: možné přístupy k modelování (víceúrovňový regresní model)</vt:lpstr>
      <vt:lpstr>Prezentace aplikace PowerPoint</vt:lpstr>
      <vt:lpstr>Prezentace aplikace PowerPoint</vt:lpstr>
    </vt:vector>
  </TitlesOfParts>
  <Company>sou av cr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Logistická regrese pro kategoriální závislé proměnné</dc:title>
  <dc:creator>Jiří Šafr</dc:creator>
  <cp:lastModifiedBy>Jiří Šafr</cp:lastModifiedBy>
  <cp:revision>9</cp:revision>
  <dcterms:created xsi:type="dcterms:W3CDTF">2017-05-26T08:17:00Z</dcterms:created>
  <dcterms:modified xsi:type="dcterms:W3CDTF">2017-05-26T08:22:21Z</dcterms:modified>
</cp:coreProperties>
</file>

<file path=docProps/thumbnail.jpeg>
</file>