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627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45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4169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684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581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4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1809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88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053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282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3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4204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112AE-78D0-4CD7-93B2-6C24C6DA61AC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E08B7-1F7B-4A2E-A22A-8ACB2E2AE1F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555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31670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b="1" dirty="0" smtClean="0"/>
              <a:t>Víceúrovňová struktura dat: možné přístupy k modelování (víceúrovňový regresní model)</a:t>
            </a:r>
            <a:endParaRPr lang="en-US" sz="28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3097"/>
            <a:ext cx="6400800" cy="151239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cs-CZ" sz="2800" b="1" dirty="0" smtClean="0">
                <a:solidFill>
                  <a:schemeClr val="tx1"/>
                </a:solidFill>
              </a:rPr>
              <a:t>Jiří Šafr</a:t>
            </a:r>
          </a:p>
          <a:p>
            <a:pPr eaLnBrk="1" hangingPunct="1">
              <a:lnSpc>
                <a:spcPct val="90000"/>
              </a:lnSpc>
            </a:pPr>
            <a:r>
              <a:rPr lang="cs-CZ" sz="2000" dirty="0" smtClean="0">
                <a:solidFill>
                  <a:schemeClr val="tx1"/>
                </a:solidFill>
              </a:rPr>
              <a:t>FHS UK, SOÚ AV ČR, </a:t>
            </a:r>
            <a:r>
              <a:rPr lang="cs-CZ" sz="2000" dirty="0" err="1" smtClean="0">
                <a:solidFill>
                  <a:schemeClr val="tx1"/>
                </a:solidFill>
              </a:rPr>
              <a:t>v.v.i</a:t>
            </a:r>
            <a:r>
              <a:rPr lang="cs-CZ" sz="2000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dirty="0" smtClean="0">
                <a:solidFill>
                  <a:schemeClr val="accent1"/>
                </a:solidFill>
              </a:rPr>
              <a:t> </a:t>
            </a:r>
            <a:r>
              <a:rPr lang="cs-CZ" sz="1800" dirty="0" err="1" smtClean="0">
                <a:solidFill>
                  <a:schemeClr val="accent1"/>
                </a:solidFill>
              </a:rPr>
              <a:t>jiri.safr</a:t>
            </a:r>
            <a:r>
              <a:rPr lang="cs-CZ" sz="1800" dirty="0" smtClean="0">
                <a:solidFill>
                  <a:schemeClr val="accent1"/>
                </a:solidFill>
              </a:rPr>
              <a:t>(zavináč)seznam.cz</a:t>
            </a:r>
            <a:endParaRPr lang="en-US" sz="1800" dirty="0" smtClean="0">
              <a:solidFill>
                <a:schemeClr val="accent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68538" y="6018213"/>
            <a:ext cx="4606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cs-CZ" sz="1200" dirty="0"/>
              <a:t>poslední</a:t>
            </a:r>
            <a:r>
              <a:rPr lang="cs-CZ" sz="1200" b="1" dirty="0"/>
              <a:t> </a:t>
            </a:r>
            <a:r>
              <a:rPr lang="cs-CZ" sz="1200" b="1" dirty="0">
                <a:solidFill>
                  <a:srgbClr val="A50021"/>
                </a:solidFill>
              </a:rPr>
              <a:t>aktualizace </a:t>
            </a:r>
            <a:r>
              <a:rPr lang="cs-CZ" sz="1200" b="1" dirty="0" smtClean="0">
                <a:solidFill>
                  <a:srgbClr val="A50021"/>
                </a:solidFill>
              </a:rPr>
              <a:t>26.5</a:t>
            </a:r>
            <a:r>
              <a:rPr lang="cs-CZ" sz="1200" b="1" dirty="0">
                <a:solidFill>
                  <a:srgbClr val="A50021"/>
                </a:solidFill>
              </a:rPr>
              <a:t>. </a:t>
            </a:r>
            <a:r>
              <a:rPr lang="cs-CZ" sz="1200" b="1" dirty="0" smtClean="0">
                <a:solidFill>
                  <a:srgbClr val="A50021"/>
                </a:solidFill>
              </a:rPr>
              <a:t>2017</a:t>
            </a:r>
            <a:endParaRPr lang="cs-CZ" sz="1200" dirty="0">
              <a:solidFill>
                <a:srgbClr val="A50021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71513" y="115888"/>
            <a:ext cx="7848600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UK FHS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Historická sociologie, Řízení a supervize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(LS </a:t>
            </a:r>
            <a:r>
              <a:rPr lang="cs-CZ" b="1" dirty="0" smtClean="0">
                <a:solidFill>
                  <a:srgbClr val="663300"/>
                </a:solidFill>
              </a:rPr>
              <a:t>2017+)</a:t>
            </a:r>
            <a:endParaRPr lang="cs-CZ" b="1" dirty="0">
              <a:solidFill>
                <a:srgbClr val="663300"/>
              </a:solidFill>
            </a:endParaRPr>
          </a:p>
          <a:p>
            <a:pPr algn="ctr" eaLnBrk="1" hangingPunct="1"/>
            <a:r>
              <a:rPr lang="cs-CZ" sz="3200" dirty="0"/>
              <a:t>Analýza kvantitativních dat III.</a:t>
            </a:r>
            <a:endParaRPr lang="cs-CZ" sz="32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@Standard_Error_inCluster_sampling.docx</a:t>
            </a:r>
          </a:p>
          <a:p>
            <a:r>
              <a:rPr lang="en-US" dirty="0" smtClean="0"/>
              <a:t>The </a:t>
            </a:r>
            <a:r>
              <a:rPr lang="en-US" b="1" dirty="0"/>
              <a:t>standard error in a cluster sample</a:t>
            </a:r>
            <a:r>
              <a:rPr lang="en-US" dirty="0"/>
              <a:t>, when properly computed, will almost always be larger than in a simple random sample drawn from the same population</a:t>
            </a:r>
            <a:r>
              <a:rPr lang="en-US" dirty="0" smtClean="0"/>
              <a:t>.</a:t>
            </a:r>
            <a:endParaRPr lang="cs-CZ" dirty="0" smtClean="0"/>
          </a:p>
          <a:p>
            <a:r>
              <a:rPr lang="en-US" dirty="0"/>
              <a:t>This will be the case whenever the clusters show greater homogeneity on the variable of interest than does the whole population. </a:t>
            </a:r>
            <a:endParaRPr lang="cs-CZ" dirty="0" smtClean="0"/>
          </a:p>
          <a:p>
            <a:r>
              <a:rPr lang="en-US"/>
              <a:t>For researchers who are designing a regression study using cluster 'samples, and who are planning to </a:t>
            </a:r>
            <a:r>
              <a:rPr lang="en-US" b="1"/>
              <a:t>adjust their standard errors by a factor of 1.5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213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Intraclass</a:t>
            </a:r>
            <a:r>
              <a:rPr lang="en-US" b="1" dirty="0" smtClean="0"/>
              <a:t> Correlation (ICC).</a:t>
            </a:r>
            <a:r>
              <a:rPr lang="en-US" dirty="0" smtClean="0"/>
              <a:t> The amount of variance in a response variable that can be attributed to a clustering effect.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080066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149</Words>
  <Application>Microsoft Office PowerPoint</Application>
  <PresentationFormat>Předvádění na obrazovce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Motiv systému Office</vt:lpstr>
      <vt:lpstr>Víceúrovňová struktura dat: možné přístupy k modelování (víceúrovňový regresní model)</vt:lpstr>
      <vt:lpstr>Prezentace aplikace PowerPoint</vt:lpstr>
      <vt:lpstr>Prezentace aplikace PowerPoint</vt:lpstr>
    </vt:vector>
  </TitlesOfParts>
  <Company>sou av 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Logistická regrese pro kategoriální závislé proměnné</dc:title>
  <dc:creator>Jiří Šafr</dc:creator>
  <cp:lastModifiedBy>Jiří Šafr</cp:lastModifiedBy>
  <cp:revision>9</cp:revision>
  <dcterms:created xsi:type="dcterms:W3CDTF">2017-05-26T08:17:00Z</dcterms:created>
  <dcterms:modified xsi:type="dcterms:W3CDTF">2017-05-26T08:22:21Z</dcterms:modified>
</cp:coreProperties>
</file>